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6"/>
  </p:notesMasterIdLst>
  <p:handoutMasterIdLst>
    <p:handoutMasterId r:id="rId67"/>
  </p:handoutMasterIdLst>
  <p:sldIdLst>
    <p:sldId id="685" r:id="rId2"/>
    <p:sldId id="650" r:id="rId3"/>
    <p:sldId id="651" r:id="rId4"/>
    <p:sldId id="652" r:id="rId5"/>
    <p:sldId id="653" r:id="rId6"/>
    <p:sldId id="654" r:id="rId7"/>
    <p:sldId id="686" r:id="rId8"/>
    <p:sldId id="687" r:id="rId9"/>
    <p:sldId id="688" r:id="rId10"/>
    <p:sldId id="689" r:id="rId11"/>
    <p:sldId id="690" r:id="rId12"/>
    <p:sldId id="691" r:id="rId13"/>
    <p:sldId id="692" r:id="rId14"/>
    <p:sldId id="693" r:id="rId15"/>
    <p:sldId id="694" r:id="rId16"/>
    <p:sldId id="695" r:id="rId17"/>
    <p:sldId id="696" r:id="rId18"/>
    <p:sldId id="697" r:id="rId19"/>
    <p:sldId id="698" r:id="rId20"/>
    <p:sldId id="699" r:id="rId21"/>
    <p:sldId id="700" r:id="rId22"/>
    <p:sldId id="701" r:id="rId23"/>
    <p:sldId id="702" r:id="rId24"/>
    <p:sldId id="704" r:id="rId25"/>
    <p:sldId id="705" r:id="rId26"/>
    <p:sldId id="706" r:id="rId27"/>
    <p:sldId id="707" r:id="rId28"/>
    <p:sldId id="708" r:id="rId29"/>
    <p:sldId id="709" r:id="rId30"/>
    <p:sldId id="710" r:id="rId31"/>
    <p:sldId id="711" r:id="rId32"/>
    <p:sldId id="712" r:id="rId33"/>
    <p:sldId id="713" r:id="rId34"/>
    <p:sldId id="714" r:id="rId35"/>
    <p:sldId id="715" r:id="rId36"/>
    <p:sldId id="716" r:id="rId37"/>
    <p:sldId id="717" r:id="rId38"/>
    <p:sldId id="718" r:id="rId39"/>
    <p:sldId id="719" r:id="rId40"/>
    <p:sldId id="720" r:id="rId41"/>
    <p:sldId id="721" r:id="rId42"/>
    <p:sldId id="722" r:id="rId43"/>
    <p:sldId id="723" r:id="rId44"/>
    <p:sldId id="724" r:id="rId45"/>
    <p:sldId id="725" r:id="rId46"/>
    <p:sldId id="726" r:id="rId47"/>
    <p:sldId id="727" r:id="rId48"/>
    <p:sldId id="728" r:id="rId49"/>
    <p:sldId id="729" r:id="rId50"/>
    <p:sldId id="730" r:id="rId51"/>
    <p:sldId id="731" r:id="rId52"/>
    <p:sldId id="732" r:id="rId53"/>
    <p:sldId id="733" r:id="rId54"/>
    <p:sldId id="734" r:id="rId55"/>
    <p:sldId id="735" r:id="rId56"/>
    <p:sldId id="736" r:id="rId57"/>
    <p:sldId id="676" r:id="rId58"/>
    <p:sldId id="677" r:id="rId59"/>
    <p:sldId id="678" r:id="rId60"/>
    <p:sldId id="679" r:id="rId61"/>
    <p:sldId id="680" r:id="rId62"/>
    <p:sldId id="681" r:id="rId63"/>
    <p:sldId id="682" r:id="rId64"/>
    <p:sldId id="683"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60093"/>
    <a:srgbClr val="008000"/>
    <a:srgbClr val="33CC33"/>
    <a:srgbClr val="333399"/>
    <a:srgbClr val="FF0066"/>
    <a:srgbClr val="00FFFF"/>
    <a:srgbClr val="00FF00"/>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0" autoAdjust="0"/>
    <p:restoredTop sz="81625" autoAdjust="0"/>
  </p:normalViewPr>
  <p:slideViewPr>
    <p:cSldViewPr>
      <p:cViewPr varScale="1">
        <p:scale>
          <a:sx n="95" d="100"/>
          <a:sy n="95" d="100"/>
        </p:scale>
        <p:origin x="1112" y="1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46"/>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 Id="rId3"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11/30/16</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11/30/16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115171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B533E-300C-4BE3-81B9-36747ECF45F0}" type="slidenum">
              <a:rPr lang="en-US"/>
              <a:pPr/>
              <a:t>4</a:t>
            </a:fld>
            <a:endParaRPr lang="en-US"/>
          </a:p>
        </p:txBody>
      </p:sp>
      <p:sp>
        <p:nvSpPr>
          <p:cNvPr id="1167362" name="Rectangle 2"/>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167363" name="Rectangle 3"/>
          <p:cNvSpPr>
            <a:spLocks noGrp="1" noChangeArrowheads="1"/>
          </p:cNvSpPr>
          <p:nvPr>
            <p:ph type="body" idx="1"/>
          </p:nvPr>
        </p:nvSpPr>
        <p:spPr bwMode="auto">
          <a:xfrm>
            <a:off x="975361" y="4560570"/>
            <a:ext cx="5364480" cy="4320540"/>
          </a:xfrm>
          <a:prstGeom prst="rect">
            <a:avLst/>
          </a:prstGeom>
          <a:solidFill>
            <a:srgbClr val="FFFFFF"/>
          </a:solidFill>
          <a:ln>
            <a:solidFill>
              <a:srgbClr val="000000"/>
            </a:solidFill>
            <a:miter lim="800000"/>
            <a:headEnd/>
            <a:tailEnd/>
          </a:ln>
        </p:spPr>
        <p:txBody>
          <a:bodyPr lIns="95067" tIns="47534" rIns="95067" bIns="47534"/>
          <a:lstStyle/>
          <a:p>
            <a:endParaRPr lang="en-US"/>
          </a:p>
        </p:txBody>
      </p:sp>
    </p:spTree>
    <p:extLst>
      <p:ext uri="{BB962C8B-B14F-4D97-AF65-F5344CB8AC3E}">
        <p14:creationId xmlns:p14="http://schemas.microsoft.com/office/powerpoint/2010/main" val="1569524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942678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HW:</a:t>
            </a:r>
            <a:r>
              <a:rPr lang="en-US" baseline="0" dirty="0" smtClean="0"/>
              <a:t> Question – come up with  a graph where GIRVAN-NEWMAN MODULARITY IS NOT UNIMODAL</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60781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AD8783B-3160-480B-80FE-B96696625CB6}" type="slidenum">
              <a:rPr lang="en-IE">
                <a:latin typeface="Arial" pitchFamily="34" charset="0"/>
              </a:rPr>
              <a:pPr/>
              <a:t>25</a:t>
            </a:fld>
            <a:endParaRPr lang="en-IE">
              <a:latin typeface="Arial"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IE" smtClean="0">
              <a:latin typeface="Arial" pitchFamily="34" charset="0"/>
            </a:endParaRPr>
          </a:p>
        </p:txBody>
      </p:sp>
    </p:spTree>
    <p:extLst>
      <p:ext uri="{BB962C8B-B14F-4D97-AF65-F5344CB8AC3E}">
        <p14:creationId xmlns:p14="http://schemas.microsoft.com/office/powerpoint/2010/main" val="70256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51388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Sum_i</a:t>
            </a:r>
            <a:r>
              <a:rPr lang="en-US" dirty="0" smtClean="0"/>
              <a:t> </a:t>
            </a:r>
            <a:r>
              <a:rPr lang="en-US" dirty="0" err="1" smtClean="0"/>
              <a:t>Dii</a:t>
            </a:r>
            <a:r>
              <a:rPr lang="en-US" dirty="0" smtClean="0"/>
              <a:t> xi^2</a:t>
            </a:r>
            <a:r>
              <a:rPr lang="en-US" baseline="0" dirty="0" smtClean="0"/>
              <a:t> = \</a:t>
            </a:r>
            <a:r>
              <a:rPr lang="en-US" baseline="0" dirty="0" err="1" smtClean="0"/>
              <a:t>sum_ij</a:t>
            </a:r>
            <a:r>
              <a:rPr lang="en-US" baseline="0" dirty="0" smtClean="0"/>
              <a:t> xi^2 + xj^2</a:t>
            </a:r>
          </a:p>
          <a:p>
            <a:r>
              <a:rPr lang="en-US" baseline="0" dirty="0" smtClean="0"/>
              <a:t>Node </a:t>
            </a:r>
            <a:r>
              <a:rPr lang="en-US" baseline="0" dirty="0" err="1" smtClean="0"/>
              <a:t>i</a:t>
            </a:r>
            <a:r>
              <a:rPr lang="en-US" baseline="0" dirty="0" smtClean="0"/>
              <a:t> has degree </a:t>
            </a:r>
            <a:r>
              <a:rPr lang="en-US" baseline="0" dirty="0" err="1" smtClean="0"/>
              <a:t>Dii</a:t>
            </a:r>
            <a:r>
              <a:rPr lang="en-US" baseline="0" dirty="0" smtClean="0"/>
              <a:t> so for each edge I sum xi^2 once.</a:t>
            </a:r>
          </a:p>
          <a:p>
            <a:r>
              <a:rPr lang="en-US" dirty="0" smtClean="0"/>
              <a:t>But edge has 2 endpoints so I have to take + </a:t>
            </a:r>
            <a:r>
              <a:rPr lang="en-US" baseline="0" dirty="0" smtClean="0"/>
              <a:t>xj^2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158075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dirty="0"/>
          </a:p>
        </p:txBody>
      </p:sp>
    </p:spTree>
    <p:extLst>
      <p:ext uri="{BB962C8B-B14F-4D97-AF65-F5344CB8AC3E}">
        <p14:creationId xmlns:p14="http://schemas.microsoft.com/office/powerpoint/2010/main" val="729893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5B29B927-8C4F-467D-912C-1949F6F9A1CA}" type="datetime1">
              <a:rPr lang="en-US" smtClean="0"/>
              <a:t>11/30/16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95E0729-FDCB-41E8-B8B0-7CE50D6B4DE4}" type="datetime1">
              <a:rPr lang="en-US" smtClean="0"/>
              <a:t>11/30/16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CA5CFD-35B8-4515-BD75-DEC826BAF9D8}" type="datetime1">
              <a:rPr lang="en-US" smtClean="0"/>
              <a:t>11/30/16</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3029147F-3177-4E18-B6BD-11D9B9D48A0C}" type="datetime1">
              <a:rPr lang="en-US" smtClean="0"/>
              <a:t>11/30/16</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72A48D32-0817-400A-A3D2-E9C218BA752B}" type="datetime1">
              <a:rPr lang="en-US" smtClean="0"/>
              <a:t>11/30/16</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2E5BF7B2-27C2-46BE-BD36-5778A9C91D22}" type="datetime1">
              <a:rPr lang="en-US" smtClean="0"/>
              <a:t>11/30/16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E205FD37-23CB-46CA-8B19-A7FBC440F680}" type="datetime1">
              <a:rPr lang="en-US" smtClean="0"/>
              <a:t>11/30/16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8A22236-F27C-4BFF-B500-E452A44529A4}" type="datetime1">
              <a:rPr lang="en-US" smtClean="0"/>
              <a:t>11/30/16</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8ED3085-B614-45D6-BB93-E7CCC8575A5B}" type="datetime1">
              <a:rPr lang="en-US" smtClean="0"/>
              <a:t>11/30/16</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CCEDF5D-9683-4482-A37F-578C6812F5A8}" type="datetime1">
              <a:rPr lang="en-US" smtClean="0"/>
              <a:t>11/30/16</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942E1B-3A0A-4F2A-AE30-AD06D445496D}" type="datetime1">
              <a:rPr lang="en-US" smtClean="0"/>
              <a:t>11/30/16</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380FE75-529B-47ED-8384-72CD0D082539}" type="datetime1">
              <a:rPr lang="en-US" smtClean="0"/>
              <a:t>11/30/16</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203C437C-F860-4AC8-B87C-F7B861EF3680}" type="datetime1">
              <a:rPr lang="en-US" smtClean="0"/>
              <a:t>11/30/16</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88599966-CBF6-4BF6-BB26-8CF2B4EDD768}" type="datetime1">
              <a:rPr lang="en-US" smtClean="0"/>
              <a:t>11/30/16</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www.mmds.or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customXml" Target="../ink/ink1.xml"/><Relationship Id="rId5"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image" Target="../media/image3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0.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40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4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oleObject" Target="../embeddings/oleObject2.bin"/><Relationship Id="rId5" Type="http://schemas.openxmlformats.org/officeDocument/2006/relationships/image" Target="../media/image29.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oleObject" Target="../embeddings/oleObject3.bin"/><Relationship Id="rId5" Type="http://schemas.openxmlformats.org/officeDocument/2006/relationships/image" Target="../media/image30.emf"/><Relationship Id="rId6" Type="http://schemas.openxmlformats.org/officeDocument/2006/relationships/oleObject" Target="../embeddings/oleObject4.bin"/><Relationship Id="rId7" Type="http://schemas.openxmlformats.org/officeDocument/2006/relationships/image" Target="../media/image31.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oleObject" Target="../embeddings/oleObject5.bin"/><Relationship Id="rId5" Type="http://schemas.openxmlformats.org/officeDocument/2006/relationships/image" Target="../media/image32.emf"/><Relationship Id="rId6" Type="http://schemas.openxmlformats.org/officeDocument/2006/relationships/oleObject" Target="../embeddings/oleObject6.bin"/><Relationship Id="rId7" Type="http://schemas.openxmlformats.org/officeDocument/2006/relationships/image" Target="../media/image33.emf"/><Relationship Id="rId8" Type="http://schemas.openxmlformats.org/officeDocument/2006/relationships/oleObject" Target="../embeddings/oleObject7.bin"/><Relationship Id="rId9" Type="http://schemas.openxmlformats.org/officeDocument/2006/relationships/image" Target="../media/image34.emf"/><Relationship Id="rId10" Type="http://schemas.openxmlformats.org/officeDocument/2006/relationships/image" Target="../media/image210.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32.png"/><Relationship Id="rId5" Type="http://schemas.openxmlformats.org/officeDocument/2006/relationships/oleObject" Target="../embeddings/oleObject8.bin"/><Relationship Id="rId6" Type="http://schemas.openxmlformats.org/officeDocument/2006/relationships/image" Target="../media/image3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4" Type="http://schemas.openxmlformats.org/officeDocument/2006/relationships/image" Target="../media/image221.png"/><Relationship Id="rId5" Type="http://schemas.openxmlformats.org/officeDocument/2006/relationships/image" Target="../media/image231.png"/><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35.xml.rels><?xml version="1.0" encoding="UTF-8" standalone="yes"?>
<Relationships xmlns="http://schemas.openxmlformats.org/package/2006/relationships"><Relationship Id="rId3" Type="http://schemas.openxmlformats.org/officeDocument/2006/relationships/image" Target="../media/image251.png"/><Relationship Id="rId4" Type="http://schemas.openxmlformats.org/officeDocument/2006/relationships/image" Target="../media/image261.png"/><Relationship Id="rId5" Type="http://schemas.openxmlformats.org/officeDocument/2006/relationships/image" Target="../media/image272.png"/><Relationship Id="rId1" Type="http://schemas.openxmlformats.org/officeDocument/2006/relationships/slideLayout" Target="../slideLayouts/slideLayout2.xml"/><Relationship Id="rId2" Type="http://schemas.openxmlformats.org/officeDocument/2006/relationships/image" Target="../media/image2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0.png"/><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40.png"/><Relationship Id="rId5" Type="http://schemas.openxmlformats.org/officeDocument/2006/relationships/oleObject" Target="../embeddings/oleObject9.bin"/><Relationship Id="rId6" Type="http://schemas.openxmlformats.org/officeDocument/2006/relationships/image" Target="../media/image36.wmf"/><Relationship Id="rId7" Type="http://schemas.openxmlformats.org/officeDocument/2006/relationships/image" Target="../media/image250.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oleObject" Target="../embeddings/oleObject10.bin"/><Relationship Id="rId5" Type="http://schemas.openxmlformats.org/officeDocument/2006/relationships/image" Target="../media/image37.wmf"/><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oleObject" Target="../embeddings/oleObject11.bin"/><Relationship Id="rId5" Type="http://schemas.openxmlformats.org/officeDocument/2006/relationships/image" Target="../media/image38.wmf"/><Relationship Id="rId6" Type="http://schemas.openxmlformats.org/officeDocument/2006/relationships/image" Target="../media/image260.png"/><Relationship Id="rId7" Type="http://schemas.openxmlformats.org/officeDocument/2006/relationships/image" Target="../media/image271.png"/><Relationship Id="rId8" Type="http://schemas.openxmlformats.org/officeDocument/2006/relationships/image" Target="../media/image55.png"/><Relationship Id="rId9" Type="http://schemas.openxmlformats.org/officeDocument/2006/relationships/image" Target="../media/image57.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oleObject" Target="../embeddings/oleObject12.bin"/><Relationship Id="rId5" Type="http://schemas.openxmlformats.org/officeDocument/2006/relationships/image" Target="../media/image39.wmf"/><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0.png"/><Relationship Id="rId4" Type="http://schemas.openxmlformats.org/officeDocument/2006/relationships/oleObject" Target="../embeddings/oleObject13.bin"/><Relationship Id="rId5" Type="http://schemas.openxmlformats.org/officeDocument/2006/relationships/image" Target="../media/image40.wmf"/><Relationship Id="rId6" Type="http://schemas.openxmlformats.org/officeDocument/2006/relationships/image" Target="../media/image44.png"/><Relationship Id="rId7" Type="http://schemas.openxmlformats.org/officeDocument/2006/relationships/image" Target="../media/image47.pn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smtClean="0"/>
              <a:t>Community Detection</a:t>
            </a:r>
            <a:endParaRPr lang="en-US" sz="5400" dirty="0"/>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a:t>
            </a:r>
            <a:r>
              <a:rPr lang="en-US" sz="1200" b="1" dirty="0" smtClean="0">
                <a:latin typeface="Arial" pitchFamily="34" charset="0"/>
                <a:cs typeface="Arial" pitchFamily="34" charset="0"/>
              </a:rPr>
              <a:t>slides:</a:t>
            </a:r>
            <a:r>
              <a:rPr lang="en-US" sz="1200" dirty="0" smtClean="0">
                <a:latin typeface="Arial" pitchFamily="34" charset="0"/>
                <a:cs typeface="Arial" pitchFamily="34" charset="0"/>
              </a:rPr>
              <a:t> We </a:t>
            </a:r>
            <a:r>
              <a:rPr lang="en-US" sz="1200" dirty="0">
                <a:latin typeface="Arial" pitchFamily="34" charset="0"/>
                <a:cs typeface="Arial" pitchFamily="34" charset="0"/>
              </a:rPr>
              <a:t>would be delighted if you found this our material useful in giving your own lectures. Feel free to use these slides verbatim, or to modify them to fit your own needs</a:t>
            </a:r>
            <a:r>
              <a:rPr lang="en-US" sz="1200" dirty="0" smtClean="0">
                <a:latin typeface="Arial" pitchFamily="34" charset="0"/>
                <a:cs typeface="Arial" pitchFamily="34" charset="0"/>
              </a:rPr>
              <a:t>. If </a:t>
            </a:r>
            <a:r>
              <a:rPr lang="en-US" sz="1200" dirty="0">
                <a:latin typeface="Arial" pitchFamily="34" charset="0"/>
                <a:cs typeface="Arial" pitchFamily="34" charset="0"/>
              </a:rPr>
              <a:t>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a:t>
            </a:r>
            <a:r>
              <a:rPr lang="en-US" sz="1200" dirty="0" smtClean="0">
                <a:latin typeface="Arial" pitchFamily="34" charset="0"/>
                <a:cs typeface="Arial" pitchFamily="34" charset="0"/>
                <a:hlinkClick r:id="rId4"/>
              </a:rPr>
              <a:t>www.mmds.org</a:t>
            </a:r>
            <a:r>
              <a:rPr lang="en-US" sz="1200" dirty="0" smtClean="0">
                <a:latin typeface="Arial" pitchFamily="34" charset="0"/>
                <a:cs typeface="Arial" pitchFamily="34" charset="0"/>
              </a:rPr>
              <a:t> </a:t>
            </a:r>
          </a:p>
        </p:txBody>
      </p:sp>
    </p:spTree>
    <p:extLst>
      <p:ext uri="{BB962C8B-B14F-4D97-AF65-F5344CB8AC3E}">
        <p14:creationId xmlns:p14="http://schemas.microsoft.com/office/powerpoint/2010/main" val="57936515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Example</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pic>
        <p:nvPicPr>
          <p:cNvPr id="7" name="Picture 2"/>
          <p:cNvPicPr>
            <a:picLocks noChangeAspect="1" noChangeArrowheads="1"/>
          </p:cNvPicPr>
          <p:nvPr/>
        </p:nvPicPr>
        <p:blipFill>
          <a:blip r:embed="rId2" cstate="print"/>
          <a:srcRect/>
          <a:stretch>
            <a:fillRect/>
          </a:stretch>
        </p:blipFill>
        <p:spPr bwMode="auto">
          <a:xfrm>
            <a:off x="1970830" y="2422000"/>
            <a:ext cx="4953000" cy="2912000"/>
          </a:xfrm>
          <a:prstGeom prst="rect">
            <a:avLst/>
          </a:prstGeom>
          <a:noFill/>
          <a:ln w="9525">
            <a:noFill/>
            <a:miter lim="800000"/>
            <a:headEnd/>
            <a:tailEnd/>
          </a:ln>
        </p:spPr>
      </p:pic>
      <p:sp>
        <p:nvSpPr>
          <p:cNvPr id="8" name="TextBox 7"/>
          <p:cNvSpPr txBox="1"/>
          <p:nvPr/>
        </p:nvSpPr>
        <p:spPr>
          <a:xfrm>
            <a:off x="6934200" y="4503003"/>
            <a:ext cx="2057400" cy="830997"/>
          </a:xfrm>
          <a:prstGeom prst="rect">
            <a:avLst/>
          </a:prstGeom>
          <a:noFill/>
        </p:spPr>
        <p:txBody>
          <a:bodyPr wrap="square" rtlCol="0">
            <a:spAutoFit/>
          </a:bodyPr>
          <a:lstStyle/>
          <a:p>
            <a:pPr algn="ctr"/>
            <a:r>
              <a:rPr lang="en-US" sz="1600" dirty="0" smtClean="0">
                <a:solidFill>
                  <a:srgbClr val="008000"/>
                </a:solidFill>
                <a:latin typeface="Arial" pitchFamily="34" charset="0"/>
                <a:cs typeface="Arial" pitchFamily="34" charset="0"/>
              </a:rPr>
              <a:t>Need to re-compute </a:t>
            </a:r>
            <a:r>
              <a:rPr lang="en-US" sz="1600" dirty="0" err="1" smtClean="0">
                <a:solidFill>
                  <a:srgbClr val="008000"/>
                </a:solidFill>
                <a:latin typeface="Arial" pitchFamily="34" charset="0"/>
                <a:cs typeface="Arial" pitchFamily="34" charset="0"/>
              </a:rPr>
              <a:t>betweenness</a:t>
            </a:r>
            <a:r>
              <a:rPr lang="en-US" sz="1600" dirty="0" smtClean="0">
                <a:solidFill>
                  <a:srgbClr val="008000"/>
                </a:solidFill>
                <a:latin typeface="Arial" pitchFamily="34" charset="0"/>
                <a:cs typeface="Arial" pitchFamily="34" charset="0"/>
              </a:rPr>
              <a:t> at every step</a:t>
            </a:r>
          </a:p>
        </p:txBody>
      </p:sp>
      <p:sp>
        <p:nvSpPr>
          <p:cNvPr id="9" name="TextBox 8"/>
          <p:cNvSpPr txBox="1"/>
          <p:nvPr/>
        </p:nvSpPr>
        <p:spPr>
          <a:xfrm>
            <a:off x="4348828" y="3429000"/>
            <a:ext cx="441146"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49</a:t>
            </a:r>
          </a:p>
        </p:txBody>
      </p:sp>
      <p:sp>
        <p:nvSpPr>
          <p:cNvPr id="10" name="TextBox 9"/>
          <p:cNvSpPr txBox="1"/>
          <p:nvPr/>
        </p:nvSpPr>
        <p:spPr>
          <a:xfrm>
            <a:off x="3609130" y="3276600"/>
            <a:ext cx="441146"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33</a:t>
            </a:r>
          </a:p>
        </p:txBody>
      </p:sp>
      <p:sp>
        <p:nvSpPr>
          <p:cNvPr id="11" name="TextBox 10"/>
          <p:cNvSpPr txBox="1"/>
          <p:nvPr/>
        </p:nvSpPr>
        <p:spPr>
          <a:xfrm>
            <a:off x="2923330" y="2743200"/>
            <a:ext cx="441146"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12</a:t>
            </a:r>
          </a:p>
        </p:txBody>
      </p:sp>
      <p:sp>
        <p:nvSpPr>
          <p:cNvPr id="12" name="TextBox 11"/>
          <p:cNvSpPr txBox="1"/>
          <p:nvPr/>
        </p:nvSpPr>
        <p:spPr>
          <a:xfrm>
            <a:off x="2161330" y="2892400"/>
            <a:ext cx="312906"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1</a:t>
            </a:r>
          </a:p>
        </p:txBody>
      </p:sp>
      <p:cxnSp>
        <p:nvCxnSpPr>
          <p:cNvPr id="14" name="Straight Connector 13"/>
          <p:cNvCxnSpPr/>
          <p:nvPr/>
        </p:nvCxnSpPr>
        <p:spPr>
          <a:xfrm>
            <a:off x="4282068" y="3820634"/>
            <a:ext cx="522774"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300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Girvan-Newman: Example</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pic>
        <p:nvPicPr>
          <p:cNvPr id="13315" name="Picture 3"/>
          <p:cNvPicPr>
            <a:picLocks noChangeAspect="1" noChangeArrowheads="1"/>
          </p:cNvPicPr>
          <p:nvPr/>
        </p:nvPicPr>
        <p:blipFill>
          <a:blip r:embed="rId2"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3"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4" cstate="print"/>
          <a:srcRect/>
          <a:stretch>
            <a:fillRect/>
          </a:stretch>
        </p:blipFill>
        <p:spPr bwMode="auto">
          <a:xfrm>
            <a:off x="533400" y="4343400"/>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5" cstate="print"/>
          <a:srcRect/>
          <a:stretch>
            <a:fillRect/>
          </a:stretch>
        </p:blipFill>
        <p:spPr bwMode="auto">
          <a:xfrm>
            <a:off x="4828871" y="4343400"/>
            <a:ext cx="4108341" cy="2257425"/>
          </a:xfrm>
          <a:prstGeom prst="rect">
            <a:avLst/>
          </a:prstGeom>
          <a:noFill/>
          <a:ln w="9525">
            <a:noFill/>
            <a:miter lim="800000"/>
            <a:headEnd/>
            <a:tailEnd/>
          </a:ln>
        </p:spPr>
      </p:pic>
      <p:sp>
        <p:nvSpPr>
          <p:cNvPr id="16" name="TextBox 15"/>
          <p:cNvSpPr txBox="1"/>
          <p:nvPr/>
        </p:nvSpPr>
        <p:spPr>
          <a:xfrm>
            <a:off x="228600" y="1371600"/>
            <a:ext cx="954107" cy="369332"/>
          </a:xfrm>
          <a:prstGeom prst="rect">
            <a:avLst/>
          </a:prstGeom>
          <a:noFill/>
        </p:spPr>
        <p:txBody>
          <a:bodyPr wrap="none" rtlCol="0">
            <a:spAutoFit/>
          </a:bodyPr>
          <a:lstStyle/>
          <a:p>
            <a:r>
              <a:rPr lang="en-US" b="1" dirty="0" smtClean="0">
                <a:latin typeface="Arial" pitchFamily="34" charset="0"/>
                <a:cs typeface="Arial" pitchFamily="34" charset="0"/>
              </a:rPr>
              <a:t>Step 1:</a:t>
            </a:r>
            <a:endParaRPr lang="en-US" b="1" dirty="0">
              <a:latin typeface="Arial" pitchFamily="34" charset="0"/>
              <a:cs typeface="Arial" pitchFamily="34" charset="0"/>
            </a:endParaRPr>
          </a:p>
        </p:txBody>
      </p:sp>
      <p:sp>
        <p:nvSpPr>
          <p:cNvPr id="17" name="TextBox 16"/>
          <p:cNvSpPr txBox="1"/>
          <p:nvPr/>
        </p:nvSpPr>
        <p:spPr>
          <a:xfrm>
            <a:off x="4724400" y="1371600"/>
            <a:ext cx="954107" cy="369332"/>
          </a:xfrm>
          <a:prstGeom prst="rect">
            <a:avLst/>
          </a:prstGeom>
          <a:noFill/>
        </p:spPr>
        <p:txBody>
          <a:bodyPr wrap="none" rtlCol="0">
            <a:spAutoFit/>
          </a:bodyPr>
          <a:lstStyle/>
          <a:p>
            <a:r>
              <a:rPr lang="en-US" b="1" dirty="0" smtClean="0">
                <a:latin typeface="Arial" pitchFamily="34" charset="0"/>
                <a:cs typeface="Arial" pitchFamily="34" charset="0"/>
              </a:rPr>
              <a:t>Step 2:</a:t>
            </a:r>
            <a:endParaRPr lang="en-US" b="1" dirty="0">
              <a:latin typeface="Arial" pitchFamily="34" charset="0"/>
              <a:cs typeface="Arial" pitchFamily="34" charset="0"/>
            </a:endParaRPr>
          </a:p>
        </p:txBody>
      </p:sp>
      <p:sp>
        <p:nvSpPr>
          <p:cNvPr id="18" name="TextBox 17"/>
          <p:cNvSpPr txBox="1"/>
          <p:nvPr/>
        </p:nvSpPr>
        <p:spPr>
          <a:xfrm>
            <a:off x="228600" y="4114800"/>
            <a:ext cx="954107" cy="369332"/>
          </a:xfrm>
          <a:prstGeom prst="rect">
            <a:avLst/>
          </a:prstGeom>
          <a:noFill/>
        </p:spPr>
        <p:txBody>
          <a:bodyPr wrap="none" rtlCol="0">
            <a:spAutoFit/>
          </a:bodyPr>
          <a:lstStyle/>
          <a:p>
            <a:r>
              <a:rPr lang="en-US" b="1" dirty="0" smtClean="0">
                <a:latin typeface="Arial" pitchFamily="34" charset="0"/>
                <a:cs typeface="Arial" pitchFamily="34" charset="0"/>
              </a:rPr>
              <a:t>Step 3:</a:t>
            </a:r>
            <a:endParaRPr lang="en-US" b="1" dirty="0">
              <a:latin typeface="Arial" pitchFamily="34" charset="0"/>
              <a:cs typeface="Arial" pitchFamily="34" charset="0"/>
            </a:endParaRPr>
          </a:p>
        </p:txBody>
      </p:sp>
      <p:sp>
        <p:nvSpPr>
          <p:cNvPr id="19" name="TextBox 18"/>
          <p:cNvSpPr txBox="1"/>
          <p:nvPr/>
        </p:nvSpPr>
        <p:spPr>
          <a:xfrm>
            <a:off x="4794373" y="4031166"/>
            <a:ext cx="4237057" cy="369332"/>
          </a:xfrm>
          <a:prstGeom prst="rect">
            <a:avLst/>
          </a:prstGeom>
          <a:noFill/>
        </p:spPr>
        <p:txBody>
          <a:bodyPr wrap="none" rtlCol="0">
            <a:spAutoFit/>
          </a:bodyPr>
          <a:lstStyle/>
          <a:p>
            <a:r>
              <a:rPr lang="en-US" b="1" dirty="0" smtClean="0">
                <a:latin typeface="Arial" pitchFamily="34" charset="0"/>
                <a:cs typeface="Arial" pitchFamily="34" charset="0"/>
              </a:rPr>
              <a:t>Hierarchical network decomposition:</a:t>
            </a:r>
            <a:endParaRPr lang="en-US" b="1" dirty="0">
              <a:latin typeface="Arial" pitchFamily="34" charset="0"/>
              <a:cs typeface="Arial" pitchFamily="34" charset="0"/>
            </a:endParaRPr>
          </a:p>
        </p:txBody>
      </p:sp>
    </p:spTree>
    <p:extLst>
      <p:ext uri="{BB962C8B-B14F-4D97-AF65-F5344CB8AC3E}">
        <p14:creationId xmlns:p14="http://schemas.microsoft.com/office/powerpoint/2010/main" val="306005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Girvan-Newman: Results</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pic>
        <p:nvPicPr>
          <p:cNvPr id="140290" name="Picture 2"/>
          <p:cNvPicPr>
            <a:picLocks noChangeAspect="1" noChangeArrowheads="1"/>
          </p:cNvPicPr>
          <p:nvPr/>
        </p:nvPicPr>
        <p:blipFill>
          <a:blip r:embed="rId2" cstate="print"/>
          <a:srcRect/>
          <a:stretch>
            <a:fillRect/>
          </a:stretch>
        </p:blipFill>
        <p:spPr bwMode="auto">
          <a:xfrm>
            <a:off x="1295400" y="1143000"/>
            <a:ext cx="6288835" cy="4953000"/>
          </a:xfrm>
          <a:prstGeom prst="rect">
            <a:avLst/>
          </a:prstGeom>
          <a:noFill/>
          <a:ln w="9525">
            <a:noFill/>
            <a:miter lim="800000"/>
            <a:headEnd/>
            <a:tailEnd/>
          </a:ln>
        </p:spPr>
      </p:pic>
      <p:sp>
        <p:nvSpPr>
          <p:cNvPr id="8" name="TextBox 7"/>
          <p:cNvSpPr txBox="1"/>
          <p:nvPr/>
        </p:nvSpPr>
        <p:spPr>
          <a:xfrm>
            <a:off x="2209800" y="6248400"/>
            <a:ext cx="43434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smtClean="0"/>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6078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Girvan-Newman: Results</a:t>
            </a:r>
            <a:endParaRPr lang="en-US" dirty="0"/>
          </a:p>
        </p:txBody>
      </p:sp>
      <p:sp>
        <p:nvSpPr>
          <p:cNvPr id="3" name="Content Placeholder 2"/>
          <p:cNvSpPr>
            <a:spLocks noGrp="1"/>
          </p:cNvSpPr>
          <p:nvPr>
            <p:ph idx="1"/>
          </p:nvPr>
        </p:nvSpPr>
        <p:spPr/>
        <p:txBody>
          <a:bodyPr/>
          <a:lstStyle/>
          <a:p>
            <a:r>
              <a:rPr lang="en-US" b="1" dirty="0" smtClean="0">
                <a:solidFill>
                  <a:srgbClr val="D60093"/>
                </a:solidFill>
              </a:rPr>
              <a:t>Zachary’s Karate club: </a:t>
            </a:r>
            <a:r>
              <a:rPr lang="en-US" b="1" dirty="0" smtClean="0">
                <a:solidFill>
                  <a:schemeClr val="accent3"/>
                </a:solidFill>
              </a:rPr>
              <a:t/>
            </a:r>
            <a:br>
              <a:rPr lang="en-US" b="1" dirty="0" smtClean="0">
                <a:solidFill>
                  <a:schemeClr val="accent3"/>
                </a:solidFill>
              </a:rPr>
            </a:br>
            <a:r>
              <a:rPr lang="en-US" dirty="0" smtClean="0"/>
              <a:t>Hierarchical decomposition</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dirty="0"/>
          </a:p>
        </p:txBody>
      </p:sp>
      <p:pic>
        <p:nvPicPr>
          <p:cNvPr id="8" name="Picture 3"/>
          <p:cNvPicPr>
            <a:picLocks noChangeAspect="1" noChangeArrowheads="1"/>
          </p:cNvPicPr>
          <p:nvPr/>
        </p:nvPicPr>
        <p:blipFill>
          <a:blip r:embed="rId2" cstate="print"/>
          <a:srcRect/>
          <a:stretch>
            <a:fillRect/>
          </a:stretch>
        </p:blipFill>
        <p:spPr bwMode="auto">
          <a:xfrm>
            <a:off x="762000" y="2895600"/>
            <a:ext cx="5266600" cy="3352800"/>
          </a:xfrm>
          <a:prstGeom prst="rect">
            <a:avLst/>
          </a:prstGeom>
          <a:noFill/>
          <a:ln w="9525">
            <a:noFill/>
            <a:miter lim="800000"/>
            <a:headEnd/>
            <a:tailEnd/>
          </a:ln>
        </p:spPr>
      </p:pic>
      <p:pic>
        <p:nvPicPr>
          <p:cNvPr id="142338" name="Picture 2"/>
          <p:cNvPicPr>
            <a:picLocks noChangeAspect="1" noChangeArrowheads="1"/>
          </p:cNvPicPr>
          <p:nvPr/>
        </p:nvPicPr>
        <p:blipFill>
          <a:blip r:embed="rId3" cstate="print"/>
          <a:srcRect/>
          <a:stretch>
            <a:fillRect/>
          </a:stretch>
        </p:blipFill>
        <p:spPr bwMode="auto">
          <a:xfrm>
            <a:off x="6248400" y="1515533"/>
            <a:ext cx="2743200" cy="499872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5"/>
              <a:stretch>
                <a:fillRect/>
              </a:stretch>
            </p:blipFill>
            <p:spPr>
              <a:xfrm>
                <a:off x="8420755" y="4336169"/>
                <a:ext cx="136803" cy="8114"/>
              </a:xfrm>
              <a:prstGeom prst="rect">
                <a:avLst/>
              </a:prstGeom>
            </p:spPr>
          </p:pic>
        </mc:Fallback>
      </mc:AlternateContent>
    </p:spTree>
    <p:extLst>
      <p:ext uri="{BB962C8B-B14F-4D97-AF65-F5344CB8AC3E}">
        <p14:creationId xmlns:p14="http://schemas.microsoft.com/office/powerpoint/2010/main" val="276722839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smtClean="0"/>
              <a:t>We need to resolve 2 questions</a:t>
            </a:r>
            <a:endParaRPr lang="en-US" dirty="0"/>
          </a:p>
        </p:txBody>
      </p:sp>
      <p:sp>
        <p:nvSpPr>
          <p:cNvPr id="8" name="Text Placeholder 7"/>
          <p:cNvSpPr>
            <a:spLocks noGrp="1"/>
          </p:cNvSpPr>
          <p:nvPr>
            <p:ph type="body" idx="1"/>
          </p:nvPr>
        </p:nvSpPr>
        <p:spPr>
          <a:xfrm>
            <a:off x="740664" y="2743200"/>
            <a:ext cx="8022336" cy="3733800"/>
          </a:xfrm>
        </p:spPr>
        <p:txBody>
          <a:bodyPr/>
          <a:lstStyle/>
          <a:p>
            <a:pPr marL="742950" indent="-742950">
              <a:buFont typeface="+mj-lt"/>
              <a:buAutoNum type="arabicPeriod"/>
            </a:pPr>
            <a:r>
              <a:rPr lang="en-US" b="1" dirty="0" smtClean="0"/>
              <a:t>How to compute </a:t>
            </a:r>
            <a:r>
              <a:rPr lang="en-US" b="1" dirty="0" err="1"/>
              <a:t>betweenness</a:t>
            </a:r>
            <a:r>
              <a:rPr lang="en-US" b="1" dirty="0"/>
              <a:t>?</a:t>
            </a:r>
            <a:endParaRPr lang="en-US" b="1" dirty="0" smtClean="0"/>
          </a:p>
          <a:p>
            <a:pPr marL="742950" indent="-742950">
              <a:buFont typeface="+mj-lt"/>
              <a:buAutoNum type="arabicPeriod"/>
            </a:pPr>
            <a:r>
              <a:rPr lang="en-US" b="1" dirty="0" smtClean="0"/>
              <a:t>How to select the number of clusters?</a:t>
            </a:r>
            <a:endParaRPr lang="en-US" b="1" dirty="0"/>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pic>
        <p:nvPicPr>
          <p:cNvPr id="9" name="Picture 6"/>
          <p:cNvPicPr>
            <a:picLocks noChangeAspect="1" noChangeArrowheads="1"/>
          </p:cNvPicPr>
          <p:nvPr/>
        </p:nvPicPr>
        <p:blipFill>
          <a:blip r:embed="rId2" cstate="print"/>
          <a:srcRect/>
          <a:stretch>
            <a:fillRect/>
          </a:stretch>
        </p:blipFill>
        <p:spPr bwMode="auto">
          <a:xfrm>
            <a:off x="3048000" y="4648200"/>
            <a:ext cx="3820064" cy="2014561"/>
          </a:xfrm>
          <a:prstGeom prst="rect">
            <a:avLst/>
          </a:prstGeom>
          <a:noFill/>
          <a:ln w="9525">
            <a:noFill/>
            <a:miter lim="800000"/>
            <a:headEnd/>
            <a:tailEnd/>
          </a:ln>
        </p:spPr>
      </p:pic>
    </p:spTree>
    <p:extLst>
      <p:ext uri="{BB962C8B-B14F-4D97-AF65-F5344CB8AC3E}">
        <p14:creationId xmlns:p14="http://schemas.microsoft.com/office/powerpoint/2010/main" val="23212729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to Compute </a:t>
            </a:r>
            <a:r>
              <a:rPr lang="en-US" dirty="0" err="1" smtClean="0"/>
              <a:t>Betweenness</a:t>
            </a:r>
            <a:r>
              <a:rPr lang="en-US" dirty="0" smtClean="0"/>
              <a:t>?</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sz="half" idx="1"/>
              </p:nvPr>
            </p:nvSpPr>
            <p:spPr>
              <a:xfrm>
                <a:off x="457200" y="1447800"/>
                <a:ext cx="4038600" cy="4949952"/>
              </a:xfrm>
            </p:spPr>
            <p:txBody>
              <a:bodyPr>
                <a:normAutofit/>
              </a:bodyPr>
              <a:lstStyle/>
              <a:p>
                <a:r>
                  <a:rPr lang="en-US" sz="3200" b="1" dirty="0" smtClean="0">
                    <a:solidFill>
                      <a:srgbClr val="0000FF"/>
                    </a:solidFill>
                  </a:rPr>
                  <a:t>Want to compute </a:t>
                </a:r>
                <a:br>
                  <a:rPr lang="en-US" sz="3200" b="1" dirty="0" smtClean="0">
                    <a:solidFill>
                      <a:srgbClr val="0000FF"/>
                    </a:solidFill>
                  </a:rPr>
                </a:br>
                <a:r>
                  <a:rPr lang="en-US" sz="3200" b="1" dirty="0" err="1" smtClean="0">
                    <a:solidFill>
                      <a:srgbClr val="0000FF"/>
                    </a:solidFill>
                  </a:rPr>
                  <a:t>betweenness</a:t>
                </a:r>
                <a:r>
                  <a:rPr lang="en-US" sz="3200" b="1" dirty="0" smtClean="0">
                    <a:solidFill>
                      <a:srgbClr val="0000FF"/>
                    </a:solidFill>
                  </a:rPr>
                  <a:t> of paths starting at node </a:t>
                </a:r>
                <a14:m>
                  <m:oMath xmlns:m="http://schemas.openxmlformats.org/officeDocument/2006/math">
                    <m:r>
                      <a:rPr lang="en-US" sz="3200" b="1" i="1" dirty="0" smtClean="0">
                        <a:solidFill>
                          <a:srgbClr val="0000FF"/>
                        </a:solidFill>
                        <a:latin typeface="Cambria Math"/>
                      </a:rPr>
                      <m:t>𝑨</m:t>
                    </m:r>
                  </m:oMath>
                </a14:m>
                <a:endParaRPr lang="en-US" sz="3200" b="1" dirty="0">
                  <a:solidFill>
                    <a:srgbClr val="0000FF"/>
                  </a:solidFill>
                </a:endParaRPr>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xfrm>
                <a:off x="457200" y="1447800"/>
                <a:ext cx="4038600" cy="4949952"/>
              </a:xfrm>
              <a:blipFill rotWithShape="1">
                <a:blip r:embed="rId2"/>
                <a:stretch>
                  <a:fillRect t="-7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9"/>
              <p:cNvSpPr>
                <a:spLocks noGrp="1"/>
              </p:cNvSpPr>
              <p:nvPr>
                <p:ph sz="half" idx="2"/>
              </p:nvPr>
            </p:nvSpPr>
            <p:spPr>
              <a:xfrm>
                <a:off x="4648200" y="1447800"/>
                <a:ext cx="4038600" cy="4949952"/>
              </a:xfrm>
            </p:spPr>
            <p:txBody>
              <a:bodyPr/>
              <a:lstStyle/>
              <a:p>
                <a:r>
                  <a:rPr lang="en-US" sz="3200" b="1" dirty="0" smtClean="0">
                    <a:solidFill>
                      <a:srgbClr val="D60093"/>
                    </a:solidFill>
                  </a:rPr>
                  <a:t>Breadth </a:t>
                </a:r>
                <a:r>
                  <a:rPr lang="en-US" sz="3200" b="1" dirty="0" smtClean="0">
                    <a:solidFill>
                      <a:srgbClr val="D60093"/>
                    </a:solidFill>
                  </a:rPr>
                  <a:t>first search starting from </a:t>
                </a:r>
                <a14:m>
                  <m:oMath xmlns:m="http://schemas.openxmlformats.org/officeDocument/2006/math">
                    <m:r>
                      <a:rPr lang="en-US" sz="3200" b="1" i="1" dirty="0" smtClean="0">
                        <a:solidFill>
                          <a:srgbClr val="D60093"/>
                        </a:solidFill>
                        <a:latin typeface="Cambria Math"/>
                      </a:rPr>
                      <m:t>𝑨</m:t>
                    </m:r>
                  </m:oMath>
                </a14:m>
                <a:r>
                  <a:rPr lang="en-US" sz="3200" b="1" dirty="0" smtClean="0">
                    <a:solidFill>
                      <a:srgbClr val="D60093"/>
                    </a:solidFill>
                  </a:rPr>
                  <a:t>:</a:t>
                </a:r>
                <a:endParaRPr lang="en-US" sz="3200" b="1" dirty="0">
                  <a:solidFill>
                    <a:srgbClr val="D60093"/>
                  </a:solidFill>
                </a:endParaRPr>
              </a:p>
            </p:txBody>
          </p:sp>
        </mc:Choice>
        <mc:Fallback>
          <p:sp>
            <p:nvSpPr>
              <p:cNvPr id="10" name="Content Placeholder 9"/>
              <p:cNvSpPr>
                <a:spLocks noGrp="1" noRot="1" noChangeAspect="1" noMove="1" noResize="1" noEditPoints="1" noAdjustHandles="1" noChangeArrowheads="1" noChangeShapeType="1" noTextEdit="1"/>
              </p:cNvSpPr>
              <p:nvPr>
                <p:ph sz="half" idx="2"/>
              </p:nvPr>
            </p:nvSpPr>
            <p:spPr>
              <a:xfrm>
                <a:off x="4648200" y="1447800"/>
                <a:ext cx="4038600" cy="4949952"/>
              </a:xfrm>
              <a:blipFill rotWithShape="0">
                <a:blip r:embed="rId3"/>
                <a:stretch>
                  <a:fillRect l="-151" t="-739" r="-211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15</a:t>
            </a:fld>
            <a:endParaRPr lang="en-US"/>
          </a:p>
        </p:txBody>
      </p:sp>
      <p:pic>
        <p:nvPicPr>
          <p:cNvPr id="137218" name="Picture 2"/>
          <p:cNvPicPr>
            <a:picLocks noChangeAspect="1" noChangeArrowheads="1"/>
          </p:cNvPicPr>
          <p:nvPr/>
        </p:nvPicPr>
        <p:blipFill>
          <a:blip r:embed="rId4" cstate="print"/>
          <a:srcRect/>
          <a:stretch>
            <a:fillRect/>
          </a:stretch>
        </p:blipFill>
        <p:spPr bwMode="auto">
          <a:xfrm>
            <a:off x="990600" y="3528020"/>
            <a:ext cx="3314700" cy="2629253"/>
          </a:xfrm>
          <a:prstGeom prst="rect">
            <a:avLst/>
          </a:prstGeom>
          <a:noFill/>
          <a:ln w="9525">
            <a:noFill/>
            <a:miter lim="800000"/>
            <a:headEnd/>
            <a:tailEnd/>
          </a:ln>
        </p:spPr>
      </p:pic>
      <p:pic>
        <p:nvPicPr>
          <p:cNvPr id="137219" name="Picture 3"/>
          <p:cNvPicPr>
            <a:picLocks noChangeAspect="1" noChangeArrowheads="1"/>
          </p:cNvPicPr>
          <p:nvPr/>
        </p:nvPicPr>
        <p:blipFill>
          <a:blip r:embed="rId5" cstate="print"/>
          <a:srcRect/>
          <a:stretch>
            <a:fillRect/>
          </a:stretch>
        </p:blipFill>
        <p:spPr bwMode="auto">
          <a:xfrm>
            <a:off x="5105400" y="2971800"/>
            <a:ext cx="3476625" cy="3132095"/>
          </a:xfrm>
          <a:prstGeom prst="rect">
            <a:avLst/>
          </a:prstGeom>
          <a:noFill/>
          <a:ln w="9525">
            <a:noFill/>
            <a:miter lim="800000"/>
            <a:headEnd/>
            <a:tailEnd/>
          </a:ln>
        </p:spPr>
      </p:pic>
      <p:sp>
        <p:nvSpPr>
          <p:cNvPr id="3" name="TextBox 2"/>
          <p:cNvSpPr txBox="1"/>
          <p:nvPr/>
        </p:nvSpPr>
        <p:spPr>
          <a:xfrm>
            <a:off x="8766504" y="2974170"/>
            <a:ext cx="298480" cy="3293209"/>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0</a:t>
            </a:r>
          </a:p>
          <a:p>
            <a:endParaRPr lang="en-US" sz="1600" dirty="0" smtClean="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smtClean="0">
                <a:solidFill>
                  <a:srgbClr val="008000"/>
                </a:solidFill>
                <a:latin typeface="Arial" pitchFamily="34" charset="0"/>
                <a:cs typeface="Arial" pitchFamily="34" charset="0"/>
              </a:rPr>
              <a:t>1</a:t>
            </a:r>
          </a:p>
          <a:p>
            <a:endParaRPr lang="en-US" sz="1600" dirty="0" smtClean="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smtClean="0">
                <a:solidFill>
                  <a:srgbClr val="008000"/>
                </a:solidFill>
                <a:latin typeface="Arial" pitchFamily="34" charset="0"/>
                <a:cs typeface="Arial" pitchFamily="34" charset="0"/>
              </a:rPr>
              <a:t>2</a:t>
            </a:r>
          </a:p>
          <a:p>
            <a:endParaRPr lang="en-US" sz="1600" dirty="0" smtClean="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smtClean="0">
                <a:solidFill>
                  <a:srgbClr val="008000"/>
                </a:solidFill>
                <a:latin typeface="Arial" pitchFamily="34" charset="0"/>
                <a:cs typeface="Arial" pitchFamily="34" charset="0"/>
              </a:rPr>
              <a:t>3</a:t>
            </a:r>
          </a:p>
          <a:p>
            <a:endParaRPr lang="en-US" sz="1600" dirty="0" smtClean="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smtClean="0">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10062286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to Compute </a:t>
            </a:r>
            <a:r>
              <a:rPr lang="en-US" dirty="0" err="1" smtClean="0"/>
              <a:t>Betweenness</a:t>
            </a:r>
            <a:r>
              <a:rPr lang="en-US"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D60093"/>
                    </a:solidFill>
                  </a:rPr>
                  <a:t>Count the number of shortest paths from </a:t>
                </a:r>
                <a:br>
                  <a:rPr lang="en-US" b="1" dirty="0" smtClean="0">
                    <a:solidFill>
                      <a:srgbClr val="D60093"/>
                    </a:solidFill>
                  </a:rPr>
                </a:br>
                <a14:m>
                  <m:oMath xmlns:m="http://schemas.openxmlformats.org/officeDocument/2006/math">
                    <m:r>
                      <a:rPr lang="en-US" b="1" i="1" dirty="0" smtClean="0">
                        <a:solidFill>
                          <a:srgbClr val="D60093"/>
                        </a:solidFill>
                        <a:latin typeface="Cambria Math"/>
                      </a:rPr>
                      <m:t>𝑨</m:t>
                    </m:r>
                  </m:oMath>
                </a14:m>
                <a:r>
                  <a:rPr lang="en-US" b="1" dirty="0" smtClean="0">
                    <a:solidFill>
                      <a:srgbClr val="D60093"/>
                    </a:solidFill>
                  </a:rPr>
                  <a:t> to all other nodes of the network:</a:t>
                </a:r>
                <a:endParaRPr lang="en-US" b="1" dirty="0">
                  <a:solidFill>
                    <a:srgbClr val="D60093"/>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16</a:t>
            </a:fld>
            <a:endParaRPr lang="en-US"/>
          </a:p>
        </p:txBody>
      </p:sp>
      <p:pic>
        <p:nvPicPr>
          <p:cNvPr id="138242" name="Picture 2"/>
          <p:cNvPicPr>
            <a:picLocks noChangeAspect="1" noChangeArrowheads="1"/>
          </p:cNvPicPr>
          <p:nvPr/>
        </p:nvPicPr>
        <p:blipFill>
          <a:blip r:embed="rId3" cstate="print"/>
          <a:srcRect/>
          <a:stretch>
            <a:fillRect/>
          </a:stretch>
        </p:blipFill>
        <p:spPr bwMode="auto">
          <a:xfrm>
            <a:off x="2057400" y="2514600"/>
            <a:ext cx="5486400" cy="4032174"/>
          </a:xfrm>
          <a:prstGeom prst="rect">
            <a:avLst/>
          </a:prstGeom>
          <a:noFill/>
          <a:ln w="9525">
            <a:noFill/>
            <a:miter lim="800000"/>
            <a:headEnd/>
            <a:tailEnd/>
          </a:ln>
        </p:spPr>
      </p:pic>
    </p:spTree>
    <p:extLst>
      <p:ext uri="{BB962C8B-B14F-4D97-AF65-F5344CB8AC3E}">
        <p14:creationId xmlns:p14="http://schemas.microsoft.com/office/powerpoint/2010/main" val="384153729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cstate="print"/>
          <a:srcRect/>
          <a:stretch>
            <a:fillRect/>
          </a:stretch>
        </p:blipFill>
        <p:spPr bwMode="auto">
          <a:xfrm>
            <a:off x="2819400" y="2438400"/>
            <a:ext cx="5200650" cy="4219575"/>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p:sp>
        <p:nvSpPr>
          <p:cNvPr id="3" name="Content Placeholder 2"/>
          <p:cNvSpPr>
            <a:spLocks noGrp="1"/>
          </p:cNvSpPr>
          <p:nvPr>
            <p:ph idx="1"/>
          </p:nvPr>
        </p:nvSpPr>
        <p:spPr>
          <a:xfrm>
            <a:off x="457200" y="1295401"/>
            <a:ext cx="8229600" cy="1752599"/>
          </a:xfrm>
        </p:spPr>
        <p:txBody>
          <a:bodyPr>
            <a:normAutofit/>
          </a:bodyPr>
          <a:lstStyle/>
          <a:p>
            <a:r>
              <a:rPr lang="en-US" b="1" dirty="0" smtClean="0">
                <a:solidFill>
                  <a:srgbClr val="0000FF"/>
                </a:solidFill>
              </a:rPr>
              <a:t>Compute </a:t>
            </a:r>
            <a:r>
              <a:rPr lang="en-US" b="1" dirty="0" err="1" smtClean="0">
                <a:solidFill>
                  <a:srgbClr val="0000FF"/>
                </a:solidFill>
              </a:rPr>
              <a:t>betweenness</a:t>
            </a:r>
            <a:r>
              <a:rPr lang="en-US" b="1" dirty="0" smtClean="0">
                <a:solidFill>
                  <a:srgbClr val="0000FF"/>
                </a:solidFill>
              </a:rPr>
              <a:t> by working up the tree:</a:t>
            </a:r>
            <a:r>
              <a:rPr lang="en-US" dirty="0" smtClean="0">
                <a:solidFill>
                  <a:srgbClr val="0000FF"/>
                </a:solidFill>
              </a:rPr>
              <a:t> </a:t>
            </a:r>
            <a:r>
              <a:rPr lang="en-US" dirty="0" smtClean="0"/>
              <a:t>If there are multiple paths count them fractionally</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17</a:t>
            </a:fld>
            <a:endParaRPr lang="en-US"/>
          </a:p>
        </p:txBody>
      </p:sp>
      <p:sp>
        <p:nvSpPr>
          <p:cNvPr id="8" name="TextBox 7"/>
          <p:cNvSpPr txBox="1"/>
          <p:nvPr/>
        </p:nvSpPr>
        <p:spPr>
          <a:xfrm>
            <a:off x="5962650" y="6048375"/>
            <a:ext cx="1231427" cy="584775"/>
          </a:xfrm>
          <a:prstGeom prst="rect">
            <a:avLst/>
          </a:prstGeom>
          <a:noFill/>
        </p:spPr>
        <p:txBody>
          <a:bodyPr wrap="none" rtlCol="0">
            <a:spAutoFit/>
          </a:bodyPr>
          <a:lstStyle/>
          <a:p>
            <a:r>
              <a:rPr lang="en-US" sz="1600" dirty="0" smtClean="0">
                <a:latin typeface="Arial" pitchFamily="34" charset="0"/>
                <a:cs typeface="Arial" pitchFamily="34" charset="0"/>
              </a:rPr>
              <a:t>1 path to K.</a:t>
            </a:r>
          </a:p>
          <a:p>
            <a:r>
              <a:rPr lang="en-US" sz="1600" dirty="0" smtClean="0">
                <a:latin typeface="Arial" pitchFamily="34" charset="0"/>
                <a:cs typeface="Arial" pitchFamily="34" charset="0"/>
              </a:rPr>
              <a:t>Split evenly</a:t>
            </a:r>
            <a:endParaRPr lang="en-US" sz="1600" dirty="0">
              <a:latin typeface="Arial" pitchFamily="34" charset="0"/>
              <a:cs typeface="Arial" pitchFamily="34" charset="0"/>
            </a:endParaRPr>
          </a:p>
        </p:txBody>
      </p:sp>
      <p:sp>
        <p:nvSpPr>
          <p:cNvPr id="9" name="TextBox 8"/>
          <p:cNvSpPr txBox="1"/>
          <p:nvPr/>
        </p:nvSpPr>
        <p:spPr>
          <a:xfrm>
            <a:off x="6719535" y="5126541"/>
            <a:ext cx="1653017" cy="584775"/>
          </a:xfrm>
          <a:prstGeom prst="rect">
            <a:avLst/>
          </a:prstGeom>
          <a:noFill/>
        </p:spPr>
        <p:txBody>
          <a:bodyPr wrap="none" rtlCol="0">
            <a:spAutoFit/>
          </a:bodyPr>
          <a:lstStyle/>
          <a:p>
            <a:r>
              <a:rPr lang="en-US" sz="1600" dirty="0" smtClean="0">
                <a:latin typeface="Arial" pitchFamily="34" charset="0"/>
                <a:cs typeface="Arial" pitchFamily="34" charset="0"/>
              </a:rPr>
              <a:t>1+0.5 paths to J</a:t>
            </a:r>
          </a:p>
          <a:p>
            <a:r>
              <a:rPr lang="en-US" sz="1600" dirty="0" smtClean="0">
                <a:latin typeface="Arial" pitchFamily="34" charset="0"/>
                <a:cs typeface="Arial" pitchFamily="34" charset="0"/>
              </a:rPr>
              <a:t>Split 1:2</a:t>
            </a:r>
            <a:endParaRPr lang="en-US" sz="1600" dirty="0">
              <a:latin typeface="Arial" pitchFamily="34" charset="0"/>
              <a:cs typeface="Arial" pitchFamily="34" charset="0"/>
            </a:endParaRPr>
          </a:p>
        </p:txBody>
      </p:sp>
      <p:sp>
        <p:nvSpPr>
          <p:cNvPr id="10" name="TextBox 9"/>
          <p:cNvSpPr txBox="1"/>
          <p:nvPr/>
        </p:nvSpPr>
        <p:spPr>
          <a:xfrm>
            <a:off x="7546044" y="4215825"/>
            <a:ext cx="1526380" cy="584775"/>
          </a:xfrm>
          <a:prstGeom prst="rect">
            <a:avLst/>
          </a:prstGeom>
          <a:noFill/>
        </p:spPr>
        <p:txBody>
          <a:bodyPr wrap="none" rtlCol="0">
            <a:spAutoFit/>
          </a:bodyPr>
          <a:lstStyle/>
          <a:p>
            <a:r>
              <a:rPr lang="en-US" sz="1600" dirty="0" smtClean="0">
                <a:latin typeface="Arial" pitchFamily="34" charset="0"/>
                <a:cs typeface="Arial" pitchFamily="34" charset="0"/>
              </a:rPr>
              <a:t>1+1 paths to H</a:t>
            </a:r>
          </a:p>
          <a:p>
            <a:r>
              <a:rPr lang="en-US" sz="1600" dirty="0" smtClean="0">
                <a:latin typeface="Arial" pitchFamily="34" charset="0"/>
                <a:cs typeface="Arial" pitchFamily="34" charset="0"/>
              </a:rPr>
              <a:t>Split evenly</a:t>
            </a:r>
            <a:endParaRPr lang="en-US" sz="1600" dirty="0">
              <a:latin typeface="Arial" pitchFamily="34" charset="0"/>
              <a:cs typeface="Arial" pitchFamily="34" charset="0"/>
            </a:endParaRPr>
          </a:p>
        </p:txBody>
      </p:sp>
      <p:sp>
        <p:nvSpPr>
          <p:cNvPr id="7" name="Rectangle 6"/>
          <p:cNvSpPr/>
          <p:nvPr/>
        </p:nvSpPr>
        <p:spPr>
          <a:xfrm>
            <a:off x="4743450" y="5711316"/>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5639264" y="5771386"/>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ectangle 14"/>
          <p:cNvSpPr/>
          <p:nvPr/>
        </p:nvSpPr>
        <p:spPr>
          <a:xfrm>
            <a:off x="3942420" y="4851477"/>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ectangle 15"/>
          <p:cNvSpPr/>
          <p:nvPr/>
        </p:nvSpPr>
        <p:spPr>
          <a:xfrm>
            <a:off x="4801064" y="488924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ectangle 16"/>
          <p:cNvSpPr/>
          <p:nvPr/>
        </p:nvSpPr>
        <p:spPr>
          <a:xfrm>
            <a:off x="5561206" y="4826652"/>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Rectangle 17"/>
          <p:cNvSpPr/>
          <p:nvPr/>
        </p:nvSpPr>
        <p:spPr>
          <a:xfrm>
            <a:off x="6419850" y="4864420"/>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Rectangle 18"/>
          <p:cNvSpPr/>
          <p:nvPr/>
        </p:nvSpPr>
        <p:spPr>
          <a:xfrm>
            <a:off x="3483362" y="3951281"/>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Rectangle 19"/>
          <p:cNvSpPr/>
          <p:nvPr/>
        </p:nvSpPr>
        <p:spPr>
          <a:xfrm>
            <a:off x="4037206" y="3987189"/>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Rectangle 20"/>
          <p:cNvSpPr/>
          <p:nvPr/>
        </p:nvSpPr>
        <p:spPr>
          <a:xfrm>
            <a:off x="5680152" y="3956958"/>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Rectangle 21"/>
          <p:cNvSpPr/>
          <p:nvPr/>
        </p:nvSpPr>
        <p:spPr>
          <a:xfrm>
            <a:off x="6233996" y="3976633"/>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Rectangle 22"/>
          <p:cNvSpPr/>
          <p:nvPr/>
        </p:nvSpPr>
        <p:spPr>
          <a:xfrm>
            <a:off x="6973693" y="3917161"/>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189606" y="307657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5682548" y="307657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236392" y="3112483"/>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Rectangle 26"/>
          <p:cNvSpPr/>
          <p:nvPr/>
        </p:nvSpPr>
        <p:spPr>
          <a:xfrm>
            <a:off x="4742128" y="3083410"/>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381000" y="3276600"/>
                <a:ext cx="2438400" cy="28623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008000"/>
                    </a:solidFill>
                    <a:latin typeface="Arial" pitchFamily="34" charset="0"/>
                    <a:cs typeface="Arial" pitchFamily="34" charset="0"/>
                  </a:rPr>
                  <a:t>The algorithm:</a:t>
                </a:r>
              </a:p>
              <a:p>
                <a:pPr>
                  <a:buFont typeface="Arial" pitchFamily="34" charset="0"/>
                  <a:buChar char="•"/>
                </a:pPr>
                <a:r>
                  <a:rPr lang="en-US" dirty="0" smtClean="0">
                    <a:solidFill>
                      <a:srgbClr val="008000"/>
                    </a:solidFill>
                    <a:latin typeface="Arial" pitchFamily="34" charset="0"/>
                    <a:cs typeface="Arial" pitchFamily="34" charset="0"/>
                  </a:rPr>
                  <a:t>Add edge </a:t>
                </a:r>
                <a:r>
                  <a:rPr lang="en-US" b="1" dirty="0" smtClean="0">
                    <a:solidFill>
                      <a:srgbClr val="008000"/>
                    </a:solidFill>
                    <a:latin typeface="Arial" pitchFamily="34" charset="0"/>
                    <a:cs typeface="Arial" pitchFamily="34" charset="0"/>
                  </a:rPr>
                  <a:t>flows</a:t>
                </a:r>
                <a:r>
                  <a:rPr lang="en-US" dirty="0" smtClean="0">
                    <a:solidFill>
                      <a:srgbClr val="008000"/>
                    </a:solidFill>
                    <a:latin typeface="Arial" pitchFamily="34" charset="0"/>
                    <a:cs typeface="Arial" pitchFamily="34" charset="0"/>
                  </a:rPr>
                  <a:t>:</a:t>
                </a:r>
              </a:p>
              <a:p>
                <a:r>
                  <a:rPr lang="en-US" dirty="0" smtClean="0">
                    <a:solidFill>
                      <a:srgbClr val="008000"/>
                    </a:solidFill>
                    <a:latin typeface="Arial" pitchFamily="34" charset="0"/>
                    <a:cs typeface="Arial" pitchFamily="34" charset="0"/>
                  </a:rPr>
                  <a:t>  -- node flow =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        1+∑child edges </a:t>
                </a:r>
              </a:p>
              <a:p>
                <a:r>
                  <a:rPr lang="en-US" dirty="0" smtClean="0">
                    <a:solidFill>
                      <a:srgbClr val="008000"/>
                    </a:solidFill>
                    <a:latin typeface="Arial" pitchFamily="34" charset="0"/>
                    <a:cs typeface="Arial" pitchFamily="34" charset="0"/>
                  </a:rPr>
                  <a:t>  -- split the flow up based on the parent value</a:t>
                </a:r>
              </a:p>
              <a:p>
                <a:pPr>
                  <a:buFont typeface="Arial" pitchFamily="34" charset="0"/>
                  <a:buChar char="•"/>
                </a:pPr>
                <a:r>
                  <a:rPr lang="en-US" dirty="0">
                    <a:solidFill>
                      <a:srgbClr val="008000"/>
                    </a:solidFill>
                    <a:latin typeface="Arial" pitchFamily="34" charset="0"/>
                    <a:cs typeface="Arial" pitchFamily="34" charset="0"/>
                  </a:rPr>
                  <a:t> Repeat the BFS procedure for each </a:t>
                </a:r>
                <a:r>
                  <a:rPr lang="en-US" dirty="0" smtClean="0">
                    <a:solidFill>
                      <a:srgbClr val="008000"/>
                    </a:solidFill>
                    <a:latin typeface="Arial" pitchFamily="34" charset="0"/>
                    <a:cs typeface="Arial" pitchFamily="34" charset="0"/>
                  </a:rPr>
                  <a:t>starting node </a:t>
                </a:r>
                <a14:m>
                  <m:oMath xmlns:m="http://schemas.openxmlformats.org/officeDocument/2006/math">
                    <m:r>
                      <a:rPr lang="en-US" b="0" i="1" dirty="0" smtClean="0">
                        <a:solidFill>
                          <a:srgbClr val="008000"/>
                        </a:solidFill>
                        <a:latin typeface="Cambria Math"/>
                        <a:cs typeface="Arial" pitchFamily="34" charset="0"/>
                      </a:rPr>
                      <m:t>𝑈</m:t>
                    </m:r>
                  </m:oMath>
                </a14:m>
                <a:endParaRPr lang="en-US" dirty="0" smtClean="0">
                  <a:solidFill>
                    <a:srgbClr val="008000"/>
                  </a:solidFill>
                  <a:latin typeface="Arial" pitchFamily="34" charset="0"/>
                  <a:cs typeface="Arial"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81000" y="3276600"/>
                <a:ext cx="2438400" cy="2862322"/>
              </a:xfrm>
              <a:prstGeom prst="rect">
                <a:avLst/>
              </a:prstGeom>
              <a:blipFill rotWithShape="1">
                <a:blip r:embed="rId3"/>
                <a:stretch>
                  <a:fillRect l="-2250" t="-1066" b="-2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490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7"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cstate="print"/>
          <a:srcRect/>
          <a:stretch>
            <a:fillRect/>
          </a:stretch>
        </p:blipFill>
        <p:spPr bwMode="auto">
          <a:xfrm>
            <a:off x="2819400" y="2438400"/>
            <a:ext cx="5200650" cy="4219575"/>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p:sp>
        <p:nvSpPr>
          <p:cNvPr id="3" name="Content Placeholder 2"/>
          <p:cNvSpPr>
            <a:spLocks noGrp="1"/>
          </p:cNvSpPr>
          <p:nvPr>
            <p:ph idx="1"/>
          </p:nvPr>
        </p:nvSpPr>
        <p:spPr>
          <a:xfrm>
            <a:off x="457200" y="1295401"/>
            <a:ext cx="8229600" cy="1828800"/>
          </a:xfrm>
        </p:spPr>
        <p:txBody>
          <a:bodyPr>
            <a:normAutofit/>
          </a:bodyPr>
          <a:lstStyle/>
          <a:p>
            <a:r>
              <a:rPr lang="en-US" b="1" dirty="0" smtClean="0">
                <a:solidFill>
                  <a:srgbClr val="0000FF"/>
                </a:solidFill>
              </a:rPr>
              <a:t>Compute </a:t>
            </a:r>
            <a:r>
              <a:rPr lang="en-US" b="1" dirty="0" err="1" smtClean="0">
                <a:solidFill>
                  <a:srgbClr val="0000FF"/>
                </a:solidFill>
              </a:rPr>
              <a:t>betweenness</a:t>
            </a:r>
            <a:r>
              <a:rPr lang="en-US" b="1" dirty="0" smtClean="0">
                <a:solidFill>
                  <a:srgbClr val="0000FF"/>
                </a:solidFill>
              </a:rPr>
              <a:t> by working up the tree:</a:t>
            </a:r>
            <a:r>
              <a:rPr lang="en-US" dirty="0" smtClean="0">
                <a:solidFill>
                  <a:srgbClr val="0000FF"/>
                </a:solidFill>
              </a:rPr>
              <a:t> </a:t>
            </a:r>
            <a:r>
              <a:rPr lang="en-US" dirty="0" smtClean="0"/>
              <a:t>If there are multiple paths count them fractionally</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18</a:t>
            </a:fld>
            <a:endParaRPr lang="en-US"/>
          </a:p>
        </p:txBody>
      </p:sp>
      <p:sp>
        <p:nvSpPr>
          <p:cNvPr id="8" name="TextBox 7"/>
          <p:cNvSpPr txBox="1"/>
          <p:nvPr/>
        </p:nvSpPr>
        <p:spPr>
          <a:xfrm>
            <a:off x="5962650" y="6048375"/>
            <a:ext cx="1231427" cy="584775"/>
          </a:xfrm>
          <a:prstGeom prst="rect">
            <a:avLst/>
          </a:prstGeom>
          <a:noFill/>
        </p:spPr>
        <p:txBody>
          <a:bodyPr wrap="none" rtlCol="0">
            <a:spAutoFit/>
          </a:bodyPr>
          <a:lstStyle/>
          <a:p>
            <a:r>
              <a:rPr lang="en-US" sz="1600" dirty="0" smtClean="0">
                <a:latin typeface="Arial" pitchFamily="34" charset="0"/>
                <a:cs typeface="Arial" pitchFamily="34" charset="0"/>
              </a:rPr>
              <a:t>1 path to K.</a:t>
            </a:r>
          </a:p>
          <a:p>
            <a:r>
              <a:rPr lang="en-US" sz="1600" dirty="0" smtClean="0">
                <a:latin typeface="Arial" pitchFamily="34" charset="0"/>
                <a:cs typeface="Arial" pitchFamily="34" charset="0"/>
              </a:rPr>
              <a:t>Split evenly</a:t>
            </a:r>
            <a:endParaRPr lang="en-US" sz="1600" dirty="0">
              <a:latin typeface="Arial" pitchFamily="34" charset="0"/>
              <a:cs typeface="Arial" pitchFamily="34" charset="0"/>
            </a:endParaRPr>
          </a:p>
        </p:txBody>
      </p:sp>
      <p:sp>
        <p:nvSpPr>
          <p:cNvPr id="9" name="TextBox 8"/>
          <p:cNvSpPr txBox="1"/>
          <p:nvPr/>
        </p:nvSpPr>
        <p:spPr>
          <a:xfrm>
            <a:off x="6719535" y="5126541"/>
            <a:ext cx="1653017" cy="584775"/>
          </a:xfrm>
          <a:prstGeom prst="rect">
            <a:avLst/>
          </a:prstGeom>
          <a:noFill/>
        </p:spPr>
        <p:txBody>
          <a:bodyPr wrap="none" rtlCol="0">
            <a:spAutoFit/>
          </a:bodyPr>
          <a:lstStyle/>
          <a:p>
            <a:r>
              <a:rPr lang="en-US" sz="1600" dirty="0" smtClean="0">
                <a:latin typeface="Arial" pitchFamily="34" charset="0"/>
                <a:cs typeface="Arial" pitchFamily="34" charset="0"/>
              </a:rPr>
              <a:t>1+0.5 paths to J</a:t>
            </a:r>
          </a:p>
          <a:p>
            <a:r>
              <a:rPr lang="en-US" sz="1600" dirty="0" smtClean="0">
                <a:latin typeface="Arial" pitchFamily="34" charset="0"/>
                <a:cs typeface="Arial" pitchFamily="34" charset="0"/>
              </a:rPr>
              <a:t>Split 1:2</a:t>
            </a:r>
            <a:endParaRPr lang="en-US" sz="1600" dirty="0">
              <a:latin typeface="Arial" pitchFamily="34" charset="0"/>
              <a:cs typeface="Arial" pitchFamily="34" charset="0"/>
            </a:endParaRPr>
          </a:p>
        </p:txBody>
      </p:sp>
      <p:sp>
        <p:nvSpPr>
          <p:cNvPr id="10" name="TextBox 9"/>
          <p:cNvSpPr txBox="1"/>
          <p:nvPr/>
        </p:nvSpPr>
        <p:spPr>
          <a:xfrm>
            <a:off x="7546044" y="4165677"/>
            <a:ext cx="1526380" cy="584775"/>
          </a:xfrm>
          <a:prstGeom prst="rect">
            <a:avLst/>
          </a:prstGeom>
          <a:noFill/>
        </p:spPr>
        <p:txBody>
          <a:bodyPr wrap="none" rtlCol="0">
            <a:spAutoFit/>
          </a:bodyPr>
          <a:lstStyle/>
          <a:p>
            <a:r>
              <a:rPr lang="en-US" sz="1600" dirty="0" smtClean="0">
                <a:latin typeface="Arial" pitchFamily="34" charset="0"/>
                <a:cs typeface="Arial" pitchFamily="34" charset="0"/>
              </a:rPr>
              <a:t>1+1 paths to H</a:t>
            </a:r>
          </a:p>
          <a:p>
            <a:r>
              <a:rPr lang="en-US" sz="1600" dirty="0" smtClean="0">
                <a:latin typeface="Arial" pitchFamily="34" charset="0"/>
                <a:cs typeface="Arial" pitchFamily="34" charset="0"/>
              </a:rPr>
              <a:t>Split evenly</a:t>
            </a:r>
            <a:endParaRPr lang="en-US" sz="16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381000" y="3276600"/>
                <a:ext cx="2438400" cy="313932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008000"/>
                    </a:solidFill>
                    <a:latin typeface="Arial" pitchFamily="34" charset="0"/>
                    <a:cs typeface="Arial" pitchFamily="34" charset="0"/>
                  </a:rPr>
                  <a:t>The algorithm:</a:t>
                </a:r>
              </a:p>
              <a:p>
                <a:pPr>
                  <a:buFont typeface="Arial" pitchFamily="34" charset="0"/>
                  <a:buChar char="•"/>
                </a:pPr>
                <a:r>
                  <a:rPr lang="en-US" dirty="0" smtClean="0">
                    <a:solidFill>
                      <a:srgbClr val="008000"/>
                    </a:solidFill>
                    <a:latin typeface="Arial" pitchFamily="34" charset="0"/>
                    <a:cs typeface="Arial" pitchFamily="34" charset="0"/>
                  </a:rPr>
                  <a:t>Add edge </a:t>
                </a:r>
                <a:r>
                  <a:rPr lang="en-US" b="1" dirty="0" smtClean="0">
                    <a:solidFill>
                      <a:srgbClr val="008000"/>
                    </a:solidFill>
                    <a:latin typeface="Arial" pitchFamily="34" charset="0"/>
                    <a:cs typeface="Arial" pitchFamily="34" charset="0"/>
                  </a:rPr>
                  <a:t>flows</a:t>
                </a:r>
                <a:r>
                  <a:rPr lang="en-US" dirty="0" smtClean="0">
                    <a:solidFill>
                      <a:srgbClr val="008000"/>
                    </a:solidFill>
                    <a:latin typeface="Arial" pitchFamily="34" charset="0"/>
                    <a:cs typeface="Arial" pitchFamily="34" charset="0"/>
                  </a:rPr>
                  <a:t>:</a:t>
                </a:r>
              </a:p>
              <a:p>
                <a:r>
                  <a:rPr lang="en-US" dirty="0" smtClean="0">
                    <a:solidFill>
                      <a:srgbClr val="008000"/>
                    </a:solidFill>
                    <a:latin typeface="Arial" pitchFamily="34" charset="0"/>
                    <a:cs typeface="Arial" pitchFamily="34" charset="0"/>
                  </a:rPr>
                  <a:t>  -- node flow =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        1+∑child edges </a:t>
                </a:r>
              </a:p>
              <a:p>
                <a:r>
                  <a:rPr lang="en-US" dirty="0" smtClean="0">
                    <a:solidFill>
                      <a:srgbClr val="008000"/>
                    </a:solidFill>
                    <a:latin typeface="Arial" pitchFamily="34" charset="0"/>
                    <a:cs typeface="Arial" pitchFamily="34" charset="0"/>
                  </a:rPr>
                  <a:t>  -- split the flow up based on the parent value</a:t>
                </a:r>
              </a:p>
              <a:p>
                <a:pPr>
                  <a:buFont typeface="Arial" pitchFamily="34" charset="0"/>
                  <a:buChar char="•"/>
                </a:pPr>
                <a:r>
                  <a:rPr lang="en-US" dirty="0">
                    <a:solidFill>
                      <a:srgbClr val="008000"/>
                    </a:solidFill>
                    <a:latin typeface="Arial" pitchFamily="34" charset="0"/>
                    <a:cs typeface="Arial" pitchFamily="34" charset="0"/>
                  </a:rPr>
                  <a:t> Repeat the BFS procedure for each </a:t>
                </a:r>
                <a:r>
                  <a:rPr lang="en-US" dirty="0" smtClean="0">
                    <a:solidFill>
                      <a:srgbClr val="008000"/>
                    </a:solidFill>
                    <a:latin typeface="Arial" pitchFamily="34" charset="0"/>
                    <a:cs typeface="Arial" pitchFamily="34" charset="0"/>
                  </a:rPr>
                  <a:t>starting node </a:t>
                </a:r>
                <a14:m>
                  <m:oMath xmlns:m="http://schemas.openxmlformats.org/officeDocument/2006/math">
                    <m:r>
                      <a:rPr lang="en-US" i="1" dirty="0" smtClean="0">
                        <a:solidFill>
                          <a:srgbClr val="008000"/>
                        </a:solidFill>
                        <a:latin typeface="Cambria Math"/>
                        <a:cs typeface="Arial" pitchFamily="34" charset="0"/>
                      </a:rPr>
                      <m:t>𝑈</m:t>
                    </m:r>
                  </m:oMath>
                </a14:m>
                <a:endParaRPr lang="en-US" dirty="0">
                  <a:solidFill>
                    <a:srgbClr val="008000"/>
                  </a:solidFill>
                  <a:latin typeface="Arial" pitchFamily="34" charset="0"/>
                  <a:cs typeface="Arial" pitchFamily="34" charset="0"/>
                </a:endParaRPr>
              </a:p>
              <a:p>
                <a:pPr>
                  <a:buFont typeface="Arial" pitchFamily="34" charset="0"/>
                  <a:buChar char="•"/>
                </a:pPr>
                <a:endParaRPr lang="en-US" dirty="0" smtClean="0">
                  <a:solidFill>
                    <a:srgbClr val="008000"/>
                  </a:solidFill>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81000" y="3276600"/>
                <a:ext cx="2438400" cy="3139321"/>
              </a:xfrm>
              <a:prstGeom prst="rect">
                <a:avLst/>
              </a:prstGeom>
              <a:blipFill rotWithShape="1">
                <a:blip r:embed="rId3"/>
                <a:stretch>
                  <a:fillRect l="-2250" t="-9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7478154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smtClean="0"/>
              <a:t>We need to resolve 2 questions</a:t>
            </a:r>
            <a:endParaRPr lang="en-US" dirty="0"/>
          </a:p>
        </p:txBody>
      </p:sp>
      <p:sp>
        <p:nvSpPr>
          <p:cNvPr id="8" name="Text Placeholder 7"/>
          <p:cNvSpPr>
            <a:spLocks noGrp="1"/>
          </p:cNvSpPr>
          <p:nvPr>
            <p:ph type="body" idx="1"/>
          </p:nvPr>
        </p:nvSpPr>
        <p:spPr>
          <a:xfrm>
            <a:off x="740664" y="2743200"/>
            <a:ext cx="8022336" cy="3733800"/>
          </a:xfrm>
        </p:spPr>
        <p:txBody>
          <a:bodyPr/>
          <a:lstStyle/>
          <a:p>
            <a:pPr marL="742950" indent="-742950">
              <a:buFont typeface="+mj-lt"/>
              <a:buAutoNum type="arabicPeriod"/>
            </a:pPr>
            <a:r>
              <a:rPr lang="en-US" b="1" dirty="0" smtClean="0"/>
              <a:t>How to compute </a:t>
            </a:r>
            <a:r>
              <a:rPr lang="en-US" b="1" dirty="0" err="1"/>
              <a:t>betweenness</a:t>
            </a:r>
            <a:r>
              <a:rPr lang="en-US" b="1" dirty="0"/>
              <a:t>?</a:t>
            </a:r>
            <a:endParaRPr lang="en-US" b="1" dirty="0" smtClean="0"/>
          </a:p>
          <a:p>
            <a:pPr marL="742950" indent="-742950">
              <a:buFont typeface="+mj-lt"/>
              <a:buAutoNum type="arabicPeriod"/>
            </a:pPr>
            <a:r>
              <a:rPr lang="en-US" b="1" dirty="0" smtClean="0"/>
              <a:t>How to select the number of clusters?</a:t>
            </a:r>
            <a:endParaRPr lang="en-US" b="1" dirty="0"/>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pic>
        <p:nvPicPr>
          <p:cNvPr id="9" name="Picture 6"/>
          <p:cNvPicPr>
            <a:picLocks noChangeAspect="1" noChangeArrowheads="1"/>
          </p:cNvPicPr>
          <p:nvPr/>
        </p:nvPicPr>
        <p:blipFill>
          <a:blip r:embed="rId2" cstate="print"/>
          <a:srcRect/>
          <a:stretch>
            <a:fillRect/>
          </a:stretch>
        </p:blipFill>
        <p:spPr bwMode="auto">
          <a:xfrm>
            <a:off x="3048000" y="4614839"/>
            <a:ext cx="3820064" cy="2014561"/>
          </a:xfrm>
          <a:prstGeom prst="rect">
            <a:avLst/>
          </a:prstGeom>
          <a:noFill/>
          <a:ln w="9525">
            <a:noFill/>
            <a:miter lim="800000"/>
            <a:headEnd/>
            <a:tailEnd/>
          </a:ln>
        </p:spPr>
      </p:pic>
    </p:spTree>
    <p:extLst>
      <p:ext uri="{BB962C8B-B14F-4D97-AF65-F5344CB8AC3E}">
        <p14:creationId xmlns:p14="http://schemas.microsoft.com/office/powerpoint/2010/main" val="627941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&amp; Communities</a:t>
            </a:r>
            <a:endParaRPr lang="en-US" dirty="0"/>
          </a:p>
        </p:txBody>
      </p:sp>
      <p:sp>
        <p:nvSpPr>
          <p:cNvPr id="3" name="Content Placeholder 2"/>
          <p:cNvSpPr>
            <a:spLocks noGrp="1"/>
          </p:cNvSpPr>
          <p:nvPr>
            <p:ph idx="1"/>
          </p:nvPr>
        </p:nvSpPr>
        <p:spPr/>
        <p:txBody>
          <a:bodyPr>
            <a:normAutofit/>
          </a:bodyPr>
          <a:lstStyle/>
          <a:p>
            <a:r>
              <a:rPr lang="en-US" b="1" dirty="0" smtClean="0"/>
              <a:t>We often think of networks being organized into </a:t>
            </a:r>
            <a:r>
              <a:rPr lang="en-US" b="1" dirty="0" smtClean="0">
                <a:solidFill>
                  <a:srgbClr val="D60093"/>
                </a:solidFill>
              </a:rPr>
              <a:t>modules, cluster, communities:</a:t>
            </a:r>
          </a:p>
          <a:p>
            <a:endParaRPr lang="en-US" b="1" dirty="0">
              <a:solidFill>
                <a:srgbClr val="D60093"/>
              </a:solidFill>
            </a:endParaRPr>
          </a:p>
          <a:p>
            <a:endParaRPr lang="en-US" b="1" dirty="0" smtClean="0">
              <a:solidFill>
                <a:srgbClr val="D60093"/>
              </a:solidFill>
            </a:endParaRPr>
          </a:p>
          <a:p>
            <a:endParaRPr lang="en-US" b="1" dirty="0">
              <a:solidFill>
                <a:srgbClr val="D60093"/>
              </a:solidFill>
            </a:endParaRPr>
          </a:p>
          <a:p>
            <a:endParaRPr lang="en-US" b="1" dirty="0" smtClean="0">
              <a:solidFill>
                <a:srgbClr val="D60093"/>
              </a:solidFill>
            </a:endParaRPr>
          </a:p>
          <a:p>
            <a:endParaRPr lang="en-US" b="1" dirty="0">
              <a:solidFill>
                <a:srgbClr val="D60093"/>
              </a:solidFill>
            </a:endParaRPr>
          </a:p>
          <a:p>
            <a:endParaRPr lang="en-US" b="1" dirty="0" smtClean="0">
              <a:solidFill>
                <a:srgbClr val="D60093"/>
              </a:solidFill>
            </a:endParaRPr>
          </a:p>
          <a:p>
            <a:pPr marL="118872" indent="0">
              <a:buNone/>
            </a:pPr>
            <a:endParaRPr lang="en-US" b="1" dirty="0">
              <a:solidFill>
                <a:srgbClr val="D60093"/>
              </a:solidFill>
            </a:endParaRPr>
          </a:p>
        </p:txBody>
      </p:sp>
      <p:pic>
        <p:nvPicPr>
          <p:cNvPr id="8" name="Picture 2"/>
          <p:cNvPicPr>
            <a:picLocks noChangeAspect="1" noChangeArrowheads="1"/>
          </p:cNvPicPr>
          <p:nvPr/>
        </p:nvPicPr>
        <p:blipFill>
          <a:blip r:embed="rId2" cstate="print"/>
          <a:srcRect/>
          <a:stretch>
            <a:fillRect/>
          </a:stretch>
        </p:blipFill>
        <p:spPr bwMode="auto">
          <a:xfrm>
            <a:off x="2133600" y="2475698"/>
            <a:ext cx="4947873" cy="4077502"/>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388679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382000" cy="5410200"/>
              </a:xfrm>
            </p:spPr>
            <p:txBody>
              <a:bodyPr>
                <a:normAutofit/>
              </a:bodyPr>
              <a:lstStyle/>
              <a:p>
                <a:r>
                  <a:rPr lang="en-US" b="1" dirty="0" smtClean="0"/>
                  <a:t>Communities:</a:t>
                </a:r>
                <a:r>
                  <a:rPr lang="en-US" dirty="0" smtClean="0">
                    <a:solidFill>
                      <a:schemeClr val="accent3"/>
                    </a:solidFill>
                  </a:rPr>
                  <a:t> </a:t>
                </a:r>
                <a:r>
                  <a:rPr lang="en-US" dirty="0" smtClean="0">
                    <a:solidFill>
                      <a:srgbClr val="D60093"/>
                    </a:solidFill>
                  </a:rPr>
                  <a:t>sets of </a:t>
                </a:r>
                <a:br>
                  <a:rPr lang="en-US" dirty="0" smtClean="0">
                    <a:solidFill>
                      <a:srgbClr val="D60093"/>
                    </a:solidFill>
                  </a:rPr>
                </a:br>
                <a:r>
                  <a:rPr lang="en-US" b="1" dirty="0" smtClean="0">
                    <a:solidFill>
                      <a:srgbClr val="D60093"/>
                    </a:solidFill>
                  </a:rPr>
                  <a:t>tightly connected nodes</a:t>
                </a:r>
              </a:p>
              <a:p>
                <a:r>
                  <a:rPr lang="en-US" u="sng" dirty="0"/>
                  <a:t>Define</a:t>
                </a:r>
                <a:r>
                  <a:rPr lang="en-US" u="sng" dirty="0" smtClean="0"/>
                  <a:t>:</a:t>
                </a:r>
                <a:r>
                  <a:rPr lang="en-US" dirty="0" smtClean="0"/>
                  <a:t> </a:t>
                </a:r>
                <a:r>
                  <a:rPr lang="en-US" b="1" dirty="0" smtClean="0"/>
                  <a:t>Modularity </a:t>
                </a:r>
                <a14:m>
                  <m:oMath xmlns:m="http://schemas.openxmlformats.org/officeDocument/2006/math">
                    <m:r>
                      <a:rPr lang="en-US" b="1" i="1" dirty="0" smtClean="0">
                        <a:latin typeface="Cambria Math"/>
                      </a:rPr>
                      <m:t>𝑸</m:t>
                    </m:r>
                  </m:oMath>
                </a14:m>
                <a:endParaRPr lang="en-US" b="1" dirty="0" smtClean="0"/>
              </a:p>
              <a:p>
                <a:pPr lvl="1"/>
                <a:r>
                  <a:rPr lang="en-US" dirty="0" smtClean="0"/>
                  <a:t>A measure of how well </a:t>
                </a:r>
                <a:br>
                  <a:rPr lang="en-US" dirty="0" smtClean="0"/>
                </a:br>
                <a:r>
                  <a:rPr lang="en-US" dirty="0" smtClean="0"/>
                  <a:t>a network is partitioned </a:t>
                </a:r>
                <a:br>
                  <a:rPr lang="en-US" dirty="0" smtClean="0"/>
                </a:br>
                <a:r>
                  <a:rPr lang="en-US" dirty="0" smtClean="0"/>
                  <a:t>into communities</a:t>
                </a:r>
              </a:p>
              <a:p>
                <a:pPr lvl="1"/>
                <a:r>
                  <a:rPr lang="en-US" dirty="0" smtClean="0"/>
                  <a:t>Given a partitioning of the </a:t>
                </a:r>
                <a:br>
                  <a:rPr lang="en-US" dirty="0" smtClean="0"/>
                </a:br>
                <a:r>
                  <a:rPr lang="en-US" dirty="0" smtClean="0"/>
                  <a:t>network into groups </a:t>
                </a:r>
                <a14:m>
                  <m:oMath xmlns:m="http://schemas.openxmlformats.org/officeDocument/2006/math">
                    <m:r>
                      <a:rPr lang="en-US" b="1" i="1" dirty="0" smtClean="0">
                        <a:latin typeface="Cambria Math"/>
                      </a:rPr>
                      <m:t>𝒔</m:t>
                    </m:r>
                    <m:r>
                      <a:rPr lang="en-US" b="1" i="1" baseline="-25000" dirty="0" smtClean="0">
                        <a:latin typeface="Cambria Math"/>
                        <a:cs typeface="Times New Roman" pitchFamily="18" charset="0"/>
                        <a:sym typeface="Symbol"/>
                      </a:rPr>
                      <m:t> </m:t>
                    </m:r>
                    <m:r>
                      <a:rPr lang="en-US" b="1" i="1" dirty="0">
                        <a:latin typeface="Cambria Math"/>
                        <a:sym typeface="Symbol"/>
                      </a:rPr>
                      <m:t> </m:t>
                    </m:r>
                    <m:r>
                      <a:rPr lang="en-US" b="1" i="1" dirty="0" smtClean="0">
                        <a:latin typeface="Cambria Math"/>
                      </a:rPr>
                      <m:t>𝑺</m:t>
                    </m:r>
                  </m:oMath>
                </a14:m>
                <a:r>
                  <a:rPr lang="en-US" dirty="0" smtClean="0"/>
                  <a:t>:</a:t>
                </a:r>
                <a:endParaRPr lang="en-US" dirty="0"/>
              </a:p>
              <a:p>
                <a:pPr marL="457200" lvl="1" indent="0">
                  <a:buNone/>
                </a:pPr>
                <a:r>
                  <a:rPr lang="en-US" b="1" i="1" dirty="0" smtClean="0">
                    <a:latin typeface="Times New Roman" pitchFamily="18" charset="0"/>
                    <a:cs typeface="Times New Roman" pitchFamily="18" charset="0"/>
                  </a:rPr>
                  <a:t>	Q</a:t>
                </a:r>
                <a:r>
                  <a:rPr lang="en-US"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sym typeface="Symbol"/>
                  </a:rPr>
                  <a:t></a:t>
                </a:r>
                <a:r>
                  <a:rPr lang="en-US" b="1" dirty="0" smtClean="0">
                    <a:latin typeface="Times New Roman" pitchFamily="18" charset="0"/>
                    <a:cs typeface="Times New Roman" pitchFamily="18" charset="0"/>
                  </a:rPr>
                  <a:t>  ∑</a:t>
                </a:r>
                <a:r>
                  <a:rPr lang="en-US" b="1" i="1" baseline="-25000"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sym typeface="Symbol"/>
                  </a:rPr>
                  <a:t> S</a:t>
                </a:r>
                <a:r>
                  <a:rPr lang="en-US" b="1" dirty="0" smtClean="0">
                    <a:latin typeface="Times New Roman" pitchFamily="18" charset="0"/>
                    <a:cs typeface="Times New Roman" pitchFamily="18" charset="0"/>
                  </a:rPr>
                  <a:t> [ (# edges </a:t>
                </a:r>
                <a:r>
                  <a:rPr lang="en-US" b="1" dirty="0">
                    <a:latin typeface="Times New Roman" pitchFamily="18" charset="0"/>
                    <a:cs typeface="Times New Roman" pitchFamily="18" charset="0"/>
                  </a:rPr>
                  <a:t>within </a:t>
                </a:r>
                <a:r>
                  <a:rPr lang="en-US" b="1" dirty="0" smtClean="0">
                    <a:latin typeface="Times New Roman" pitchFamily="18" charset="0"/>
                    <a:cs typeface="Times New Roman" pitchFamily="18" charset="0"/>
                  </a:rPr>
                  <a:t>group </a:t>
                </a:r>
                <a:r>
                  <a:rPr lang="en-US" b="1" i="1" dirty="0" smtClean="0">
                    <a:latin typeface="Times New Roman" pitchFamily="18" charset="0"/>
                    <a:cs typeface="Times New Roman" pitchFamily="18" charset="0"/>
                  </a:rPr>
                  <a:t>s</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expected </a:t>
                </a:r>
                <a:r>
                  <a:rPr lang="en-US" b="1" dirty="0" smtClean="0">
                    <a:latin typeface="Times New Roman" pitchFamily="18" charset="0"/>
                    <a:cs typeface="Times New Roman" pitchFamily="18" charset="0"/>
                  </a:rPr>
                  <a:t># edges </a:t>
                </a:r>
                <a:r>
                  <a:rPr lang="en-US" b="1" dirty="0">
                    <a:latin typeface="Times New Roman" pitchFamily="18" charset="0"/>
                    <a:cs typeface="Times New Roman" pitchFamily="18" charset="0"/>
                  </a:rPr>
                  <a:t>within </a:t>
                </a:r>
                <a:r>
                  <a:rPr lang="en-US" b="1" dirty="0" smtClean="0">
                    <a:latin typeface="Times New Roman" pitchFamily="18" charset="0"/>
                    <a:cs typeface="Times New Roman" pitchFamily="18" charset="0"/>
                  </a:rPr>
                  <a:t>group </a:t>
                </a:r>
                <a:r>
                  <a:rPr lang="en-US" b="1" i="1" dirty="0" smtClean="0">
                    <a:latin typeface="Times New Roman" pitchFamily="18" charset="0"/>
                    <a:cs typeface="Times New Roman" pitchFamily="18" charset="0"/>
                  </a:rPr>
                  <a:t>s</a:t>
                </a:r>
                <a:r>
                  <a:rPr lang="en-US" b="1" dirty="0" smtClean="0">
                    <a:latin typeface="Times New Roman" pitchFamily="18" charset="0"/>
                    <a:cs typeface="Times New Roman" pitchFamily="18" charset="0"/>
                  </a:rPr>
                  <a:t>) ]</a:t>
                </a:r>
                <a:endParaRPr lang="en-US" b="1" dirty="0">
                  <a:latin typeface="Times New Roman" pitchFamily="18" charset="0"/>
                  <a:cs typeface="Times New Roman" pitchFamily="18" charset="0"/>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382000" cy="5410200"/>
              </a:xfrm>
              <a:blipFill rotWithShape="1">
                <a:blip r:embed="rId2"/>
                <a:stretch>
                  <a:fillRect t="-676"/>
                </a:stretch>
              </a:blipFill>
            </p:spPr>
            <p:txBody>
              <a:bodyPr/>
              <a:lstStyle/>
              <a:p>
                <a:r>
                  <a:rPr lang="en-US">
                    <a:noFill/>
                  </a:rPr>
                  <a:t> </a:t>
                </a:r>
              </a:p>
            </p:txBody>
          </p:sp>
        </mc:Fallback>
      </mc:AlternateContent>
      <p:sp>
        <p:nvSpPr>
          <p:cNvPr id="10" name="Footer Placeholder 9"/>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8" name="Slide Number Placeholder 7"/>
          <p:cNvSpPr>
            <a:spLocks noGrp="1"/>
          </p:cNvSpPr>
          <p:nvPr>
            <p:ph type="sldNum" sz="quarter" idx="12"/>
          </p:nvPr>
        </p:nvSpPr>
        <p:spPr/>
        <p:txBody>
          <a:bodyPr/>
          <a:lstStyle/>
          <a:p>
            <a:fld id="{15AB6305-BFD0-42C3-8F9D-A5F86760B416}" type="slidenum">
              <a:rPr lang="en-US" smtClean="0"/>
              <a:pPr/>
              <a:t>20</a:t>
            </a:fld>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6019800" y="1371600"/>
            <a:ext cx="2940323" cy="2819400"/>
          </a:xfrm>
          <a:prstGeom prst="rect">
            <a:avLst/>
          </a:prstGeom>
          <a:noFill/>
          <a:ln w="9525">
            <a:noFill/>
            <a:miter lim="800000"/>
            <a:headEnd/>
            <a:tailEnd/>
          </a:ln>
          <a:effectLst/>
        </p:spPr>
      </p:pic>
      <p:sp>
        <p:nvSpPr>
          <p:cNvPr id="4" name="Left Brace 3"/>
          <p:cNvSpPr/>
          <p:nvPr/>
        </p:nvSpPr>
        <p:spPr>
          <a:xfrm rot="16200000">
            <a:off x="5876925" y="3555872"/>
            <a:ext cx="133350" cy="518160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p:cNvSpPr txBox="1"/>
          <p:nvPr/>
        </p:nvSpPr>
        <p:spPr>
          <a:xfrm>
            <a:off x="4800599" y="6255758"/>
            <a:ext cx="2236510" cy="369332"/>
          </a:xfrm>
          <a:prstGeom prst="rect">
            <a:avLst/>
          </a:prstGeom>
          <a:noFill/>
        </p:spPr>
        <p:txBody>
          <a:bodyPr wrap="none" rtlCol="0">
            <a:spAutoFit/>
          </a:bodyPr>
          <a:lstStyle/>
          <a:p>
            <a:r>
              <a:rPr lang="en-US" b="1" dirty="0" smtClean="0">
                <a:solidFill>
                  <a:srgbClr val="008000"/>
                </a:solidFill>
                <a:latin typeface="Arial" pitchFamily="34" charset="0"/>
                <a:cs typeface="Arial" pitchFamily="34" charset="0"/>
              </a:rPr>
              <a:t>Need a null model!</a:t>
            </a:r>
          </a:p>
        </p:txBody>
      </p:sp>
    </p:spTree>
    <p:extLst>
      <p:ext uri="{BB962C8B-B14F-4D97-AF65-F5344CB8AC3E}">
        <p14:creationId xmlns:p14="http://schemas.microsoft.com/office/powerpoint/2010/main" val="4101149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 Model: Configuration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a:bodyPr>
              <a:lstStyle/>
              <a:p>
                <a:r>
                  <a:rPr lang="en-US" b="1" dirty="0" smtClean="0">
                    <a:solidFill>
                      <a:schemeClr val="tx1"/>
                    </a:solidFill>
                  </a:rPr>
                  <a:t>Given real </a:t>
                </a:r>
                <a14:m>
                  <m:oMath xmlns:m="http://schemas.openxmlformats.org/officeDocument/2006/math">
                    <m:r>
                      <a:rPr lang="en-US" b="1" i="1" dirty="0" smtClean="0">
                        <a:solidFill>
                          <a:schemeClr val="tx1"/>
                        </a:solidFill>
                        <a:latin typeface="Cambria Math"/>
                      </a:rPr>
                      <m:t>𝑮</m:t>
                    </m:r>
                  </m:oMath>
                </a14:m>
                <a:r>
                  <a:rPr lang="en-US" b="1" dirty="0" smtClean="0">
                    <a:solidFill>
                      <a:schemeClr val="tx1"/>
                    </a:solidFill>
                  </a:rPr>
                  <a:t> on </a:t>
                </a:r>
                <a14:m>
                  <m:oMath xmlns:m="http://schemas.openxmlformats.org/officeDocument/2006/math">
                    <m:r>
                      <a:rPr lang="en-US" b="1" i="1" dirty="0" smtClean="0">
                        <a:solidFill>
                          <a:schemeClr val="tx1"/>
                        </a:solidFill>
                        <a:latin typeface="Cambria Math"/>
                      </a:rPr>
                      <m:t>𝒏</m:t>
                    </m:r>
                  </m:oMath>
                </a14:m>
                <a:r>
                  <a:rPr lang="en-US" b="1" dirty="0" smtClean="0">
                    <a:solidFill>
                      <a:schemeClr val="tx1"/>
                    </a:solidFill>
                  </a:rPr>
                  <a:t> nodes and </a:t>
                </a:r>
                <a14:m>
                  <m:oMath xmlns:m="http://schemas.openxmlformats.org/officeDocument/2006/math">
                    <m:r>
                      <a:rPr lang="en-US" b="1" i="1" dirty="0" smtClean="0">
                        <a:solidFill>
                          <a:schemeClr val="tx1"/>
                        </a:solidFill>
                        <a:latin typeface="Cambria Math"/>
                      </a:rPr>
                      <m:t>𝒎</m:t>
                    </m:r>
                  </m:oMath>
                </a14:m>
                <a:r>
                  <a:rPr lang="en-US" b="1" dirty="0" smtClean="0">
                    <a:solidFill>
                      <a:schemeClr val="tx1"/>
                    </a:solidFill>
                  </a:rPr>
                  <a:t> edges, </a:t>
                </a:r>
                <a:br>
                  <a:rPr lang="en-US" b="1" dirty="0" smtClean="0">
                    <a:solidFill>
                      <a:schemeClr val="tx1"/>
                    </a:solidFill>
                  </a:rPr>
                </a:br>
                <a:r>
                  <a:rPr lang="en-US" b="1" dirty="0" smtClean="0">
                    <a:solidFill>
                      <a:schemeClr val="tx1"/>
                    </a:solidFill>
                  </a:rPr>
                  <a:t>construct rewired network </a:t>
                </a:r>
                <a14:m>
                  <m:oMath xmlns:m="http://schemas.openxmlformats.org/officeDocument/2006/math">
                    <m:r>
                      <a:rPr lang="en-US" b="1" i="1" dirty="0" smtClean="0">
                        <a:solidFill>
                          <a:schemeClr val="tx1"/>
                        </a:solidFill>
                        <a:latin typeface="Cambria Math"/>
                      </a:rPr>
                      <m:t>𝑮</m:t>
                    </m:r>
                    <m:r>
                      <a:rPr lang="en-US" b="1" i="1" dirty="0" smtClean="0">
                        <a:solidFill>
                          <a:schemeClr val="tx1"/>
                        </a:solidFill>
                        <a:latin typeface="Cambria Math"/>
                      </a:rPr>
                      <m:t>’</m:t>
                    </m:r>
                  </m:oMath>
                </a14:m>
                <a:endParaRPr lang="en-US" b="1" dirty="0" smtClean="0">
                  <a:solidFill>
                    <a:schemeClr val="tx1"/>
                  </a:solidFill>
                </a:endParaRPr>
              </a:p>
              <a:p>
                <a:pPr lvl="1"/>
                <a:r>
                  <a:rPr lang="en-US" dirty="0" smtClean="0"/>
                  <a:t>Same degree distribution but </a:t>
                </a:r>
                <a:br>
                  <a:rPr lang="en-US" dirty="0" smtClean="0"/>
                </a:br>
                <a:r>
                  <a:rPr lang="en-US" dirty="0" smtClean="0"/>
                  <a:t>random connections</a:t>
                </a:r>
              </a:p>
              <a:p>
                <a:pPr lvl="1"/>
                <a:r>
                  <a:rPr lang="en-US" dirty="0" smtClean="0"/>
                  <a:t>Consider </a:t>
                </a:r>
                <a14:m>
                  <m:oMath xmlns:m="http://schemas.openxmlformats.org/officeDocument/2006/math">
                    <m:r>
                      <a:rPr lang="en-US" b="1" i="1" dirty="0" smtClean="0">
                        <a:latin typeface="Cambria Math"/>
                      </a:rPr>
                      <m:t>𝑮</m:t>
                    </m:r>
                    <m:r>
                      <a:rPr lang="en-US" b="1" i="1" dirty="0" smtClean="0">
                        <a:latin typeface="Cambria Math"/>
                      </a:rPr>
                      <m:t>’</m:t>
                    </m:r>
                  </m:oMath>
                </a14:m>
                <a:r>
                  <a:rPr lang="en-US" dirty="0" smtClean="0"/>
                  <a:t> as a </a:t>
                </a:r>
                <a:r>
                  <a:rPr lang="en-US" dirty="0" err="1" smtClean="0">
                    <a:solidFill>
                      <a:srgbClr val="D60093"/>
                    </a:solidFill>
                  </a:rPr>
                  <a:t>multigraph</a:t>
                </a:r>
                <a:endParaRPr lang="en-US" dirty="0" smtClean="0">
                  <a:solidFill>
                    <a:srgbClr val="D60093"/>
                  </a:solidFill>
                </a:endParaRPr>
              </a:p>
              <a:p>
                <a:pPr lvl="1"/>
                <a:r>
                  <a:rPr lang="en-US" b="1" dirty="0" smtClean="0"/>
                  <a:t>The expected number of edges between nodes </a:t>
                </a:r>
                <a:br>
                  <a:rPr lang="en-US" b="1" dirty="0" smtClean="0"/>
                </a:br>
                <a14:m>
                  <m:oMath xmlns:m="http://schemas.openxmlformats.org/officeDocument/2006/math">
                    <m:r>
                      <a:rPr lang="en-US" b="1" i="1" dirty="0" smtClean="0">
                        <a:latin typeface="Cambria Math"/>
                      </a:rPr>
                      <m:t>𝒊</m:t>
                    </m:r>
                  </m:oMath>
                </a14:m>
                <a:r>
                  <a:rPr lang="en-US" b="1" dirty="0" smtClean="0"/>
                  <a:t> and </a:t>
                </a:r>
                <a14:m>
                  <m:oMath xmlns:m="http://schemas.openxmlformats.org/officeDocument/2006/math">
                    <m:r>
                      <a:rPr lang="en-US" b="1" i="1" dirty="0" smtClean="0">
                        <a:latin typeface="Cambria Math"/>
                      </a:rPr>
                      <m:t>𝒋</m:t>
                    </m:r>
                  </m:oMath>
                </a14:m>
                <a:r>
                  <a:rPr lang="en-US" dirty="0" smtClean="0"/>
                  <a:t> of degrees </a:t>
                </a:r>
                <a14:m>
                  <m:oMath xmlns:m="http://schemas.openxmlformats.org/officeDocument/2006/math">
                    <m:sSub>
                      <m:sSubPr>
                        <m:ctrlPr>
                          <a:rPr lang="en-US" b="1" i="1" dirty="0" smtClean="0">
                            <a:latin typeface="Cambria Math" charset="0"/>
                          </a:rPr>
                        </m:ctrlPr>
                      </m:sSubPr>
                      <m:e>
                        <m:r>
                          <a:rPr lang="en-US" b="1" i="1" dirty="0" smtClean="0">
                            <a:latin typeface="Cambria Math"/>
                          </a:rPr>
                          <m:t>𝒌</m:t>
                        </m:r>
                      </m:e>
                      <m:sub>
                        <m:r>
                          <a:rPr lang="en-US" b="1" i="1" dirty="0" smtClean="0">
                            <a:latin typeface="Cambria Math"/>
                          </a:rPr>
                          <m:t>𝒊</m:t>
                        </m:r>
                      </m:sub>
                    </m:sSub>
                    <m:r>
                      <a:rPr lang="en-US" b="1" i="1" dirty="0">
                        <a:latin typeface="Cambria Math"/>
                      </a:rPr>
                      <m:t> </m:t>
                    </m:r>
                  </m:oMath>
                </a14:m>
                <a:r>
                  <a:rPr lang="en-US" dirty="0" smtClean="0"/>
                  <a:t>and </a:t>
                </a:r>
                <a14:m>
                  <m:oMath xmlns:m="http://schemas.openxmlformats.org/officeDocument/2006/math">
                    <m:sSub>
                      <m:sSubPr>
                        <m:ctrlPr>
                          <a:rPr lang="en-US" b="1" i="1" dirty="0" smtClean="0">
                            <a:latin typeface="Cambria Math" charset="0"/>
                          </a:rPr>
                        </m:ctrlPr>
                      </m:sSubPr>
                      <m:e>
                        <m:r>
                          <a:rPr lang="en-US" b="1" i="1" dirty="0" smtClean="0">
                            <a:latin typeface="Cambria Math"/>
                          </a:rPr>
                          <m:t>𝒌</m:t>
                        </m:r>
                      </m:e>
                      <m:sub>
                        <m:r>
                          <a:rPr lang="en-US" b="1" i="1" dirty="0" smtClean="0">
                            <a:latin typeface="Cambria Math"/>
                          </a:rPr>
                          <m:t>𝒋</m:t>
                        </m:r>
                      </m:sub>
                    </m:sSub>
                  </m:oMath>
                </a14:m>
                <a:r>
                  <a:rPr lang="en-US" b="1" dirty="0" smtClean="0"/>
                  <a:t> </a:t>
                </a:r>
                <a:r>
                  <a:rPr lang="en-US" dirty="0" smtClean="0"/>
                  <a:t>equals to: </a:t>
                </a:r>
                <a14:m>
                  <m:oMath xmlns:m="http://schemas.openxmlformats.org/officeDocument/2006/math">
                    <m:sSub>
                      <m:sSubPr>
                        <m:ctrlPr>
                          <a:rPr lang="en-US" b="1" i="1" dirty="0" smtClean="0">
                            <a:latin typeface="Cambria Math" charset="0"/>
                          </a:rPr>
                        </m:ctrlPr>
                      </m:sSubPr>
                      <m:e>
                        <m:r>
                          <a:rPr lang="en-US" b="1" i="1" dirty="0" smtClean="0">
                            <a:latin typeface="Cambria Math"/>
                          </a:rPr>
                          <m:t>𝒌</m:t>
                        </m:r>
                      </m:e>
                      <m:sub>
                        <m:r>
                          <a:rPr lang="en-US" b="1" i="1" dirty="0" smtClean="0">
                            <a:latin typeface="Cambria Math"/>
                          </a:rPr>
                          <m:t>𝒊</m:t>
                        </m:r>
                      </m:sub>
                    </m:sSub>
                    <m:r>
                      <a:rPr lang="en-US" b="1" i="1" dirty="0" smtClean="0">
                        <a:latin typeface="Cambria Math"/>
                      </a:rPr>
                      <m:t>⋅</m:t>
                    </m:r>
                    <m:f>
                      <m:fPr>
                        <m:ctrlPr>
                          <a:rPr lang="en-US" b="1" i="1" dirty="0" smtClean="0">
                            <a:latin typeface="Cambria Math" charset="0"/>
                          </a:rPr>
                        </m:ctrlPr>
                      </m:fPr>
                      <m:num>
                        <m:sSub>
                          <m:sSubPr>
                            <m:ctrlPr>
                              <a:rPr lang="en-US" b="1" i="1" dirty="0" smtClean="0">
                                <a:latin typeface="Cambria Math" charset="0"/>
                              </a:rPr>
                            </m:ctrlPr>
                          </m:sSubPr>
                          <m:e>
                            <m:r>
                              <a:rPr lang="en-US" b="1" i="1" dirty="0" smtClean="0">
                                <a:latin typeface="Cambria Math"/>
                              </a:rPr>
                              <m:t>𝒌</m:t>
                            </m:r>
                          </m:e>
                          <m:sub>
                            <m:r>
                              <a:rPr lang="en-US" b="1" i="1" dirty="0" smtClean="0">
                                <a:latin typeface="Cambria Math"/>
                              </a:rPr>
                              <m:t>𝒋</m:t>
                            </m:r>
                          </m:sub>
                        </m:sSub>
                      </m:num>
                      <m:den>
                        <m:r>
                          <a:rPr lang="en-US" b="1" i="1" dirty="0" smtClean="0">
                            <a:latin typeface="Cambria Math"/>
                          </a:rPr>
                          <m:t>𝟐</m:t>
                        </m:r>
                        <m:r>
                          <a:rPr lang="en-US" b="1" i="1" dirty="0" smtClean="0">
                            <a:latin typeface="Cambria Math"/>
                          </a:rPr>
                          <m:t>𝒎</m:t>
                        </m:r>
                      </m:den>
                    </m:f>
                    <m:r>
                      <a:rPr lang="en-US" b="1" i="1" dirty="0" smtClean="0">
                        <a:latin typeface="Cambria Math"/>
                      </a:rPr>
                      <m:t>=</m:t>
                    </m:r>
                    <m:f>
                      <m:fPr>
                        <m:ctrlPr>
                          <a:rPr lang="en-US" b="1" i="1" dirty="0" smtClean="0">
                            <a:solidFill>
                              <a:srgbClr val="0000FF"/>
                            </a:solidFill>
                            <a:latin typeface="Cambria Math" charset="0"/>
                          </a:rPr>
                        </m:ctrlPr>
                      </m:fPr>
                      <m:num>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𝒊</m:t>
                            </m:r>
                          </m:sub>
                        </m:sSub>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𝒋</m:t>
                            </m:r>
                          </m:sub>
                        </m:sSub>
                      </m:num>
                      <m:den>
                        <m:r>
                          <a:rPr lang="en-US" b="1" i="1" dirty="0" smtClean="0">
                            <a:solidFill>
                              <a:srgbClr val="0000FF"/>
                            </a:solidFill>
                            <a:latin typeface="Cambria Math"/>
                          </a:rPr>
                          <m:t>𝟐</m:t>
                        </m:r>
                        <m:r>
                          <a:rPr lang="en-US" b="1" i="1" dirty="0" smtClean="0">
                            <a:solidFill>
                              <a:srgbClr val="0000FF"/>
                            </a:solidFill>
                            <a:latin typeface="Cambria Math"/>
                          </a:rPr>
                          <m:t>𝒎</m:t>
                        </m:r>
                      </m:den>
                    </m:f>
                  </m:oMath>
                </a14:m>
                <a:endParaRPr lang="en-US" b="1" dirty="0" smtClean="0"/>
              </a:p>
              <a:p>
                <a:pPr lvl="2"/>
                <a:r>
                  <a:rPr lang="en-US" dirty="0" smtClean="0"/>
                  <a:t>The expected number of edges in (</a:t>
                </a:r>
                <a:r>
                  <a:rPr lang="en-US" dirty="0" err="1" smtClean="0"/>
                  <a:t>multigraph</a:t>
                </a:r>
                <a:r>
                  <a:rPr lang="en-US" dirty="0" smtClean="0"/>
                  <a:t>) </a:t>
                </a:r>
                <a:r>
                  <a:rPr lang="en-US" b="1" dirty="0" smtClean="0"/>
                  <a:t>G’</a:t>
                </a:r>
                <a:r>
                  <a:rPr lang="en-US" dirty="0" smtClean="0"/>
                  <a:t>:</a:t>
                </a:r>
              </a:p>
              <a:p>
                <a:pPr lvl="3"/>
                <a14:m>
                  <m:oMath xmlns:m="http://schemas.openxmlformats.org/officeDocument/2006/math">
                    <m:r>
                      <a:rPr lang="en-US" b="1" i="1" dirty="0" smtClean="0">
                        <a:latin typeface="Cambria Math"/>
                      </a:rPr>
                      <m:t>=</m:t>
                    </m:r>
                    <m:f>
                      <m:fPr>
                        <m:ctrlPr>
                          <a:rPr lang="en-US" b="1" i="1" dirty="0" smtClean="0">
                            <a:latin typeface="Cambria Math" charset="0"/>
                          </a:rPr>
                        </m:ctrlPr>
                      </m:fPr>
                      <m:num>
                        <m:r>
                          <a:rPr lang="en-US" b="1" i="1" dirty="0" smtClean="0">
                            <a:latin typeface="Cambria Math"/>
                          </a:rPr>
                          <m:t>𝟏</m:t>
                        </m:r>
                      </m:num>
                      <m:den>
                        <m:r>
                          <a:rPr lang="en-US" b="1" i="1" dirty="0" smtClean="0">
                            <a:latin typeface="Cambria Math"/>
                          </a:rPr>
                          <m:t>𝟐</m:t>
                        </m:r>
                      </m:den>
                    </m:f>
                    <m:nary>
                      <m:naryPr>
                        <m:chr m:val="∑"/>
                        <m:supHide m:val="on"/>
                        <m:ctrlPr>
                          <a:rPr lang="en-US" b="1" i="1" dirty="0" smtClean="0">
                            <a:latin typeface="Cambria Math" charset="0"/>
                          </a:rPr>
                        </m:ctrlPr>
                      </m:naryPr>
                      <m:sub>
                        <m:r>
                          <m:rPr>
                            <m:brk m:alnAt="7"/>
                          </m:rPr>
                          <a:rPr lang="en-US" b="1" i="1" dirty="0" smtClean="0">
                            <a:latin typeface="Cambria Math"/>
                          </a:rPr>
                          <m:t>𝒊</m:t>
                        </m:r>
                        <m:r>
                          <a:rPr lang="en-US" b="1" i="1" dirty="0" smtClean="0">
                            <a:latin typeface="Cambria Math"/>
                          </a:rPr>
                          <m:t>∈</m:t>
                        </m:r>
                        <m:r>
                          <a:rPr lang="en-US" b="1" i="1" dirty="0" smtClean="0">
                            <a:latin typeface="Cambria Math"/>
                          </a:rPr>
                          <m:t>𝑵</m:t>
                        </m:r>
                      </m:sub>
                      <m:sup/>
                      <m:e>
                        <m:nary>
                          <m:naryPr>
                            <m:chr m:val="∑"/>
                            <m:supHide m:val="on"/>
                            <m:ctrlPr>
                              <a:rPr lang="en-US" b="1" i="1" dirty="0" smtClean="0">
                                <a:latin typeface="Cambria Math" charset="0"/>
                              </a:rPr>
                            </m:ctrlPr>
                          </m:naryPr>
                          <m:sub>
                            <m:r>
                              <m:rPr>
                                <m:brk m:alnAt="7"/>
                              </m:rPr>
                              <a:rPr lang="en-US" b="1" i="1" dirty="0" smtClean="0">
                                <a:latin typeface="Cambria Math"/>
                              </a:rPr>
                              <m:t>𝒋</m:t>
                            </m:r>
                            <m:r>
                              <a:rPr lang="en-US" b="1" i="1" dirty="0">
                                <a:latin typeface="Cambria Math"/>
                              </a:rPr>
                              <m:t>∈</m:t>
                            </m:r>
                            <m:r>
                              <a:rPr lang="en-US" b="1" i="1" dirty="0">
                                <a:latin typeface="Cambria Math"/>
                              </a:rPr>
                              <m:t>𝑵</m:t>
                            </m:r>
                          </m:sub>
                          <m:sup/>
                          <m:e>
                            <m:f>
                              <m:fPr>
                                <m:ctrlPr>
                                  <a:rPr lang="en-US" b="1" i="1" dirty="0">
                                    <a:latin typeface="Cambria Math" charset="0"/>
                                  </a:rPr>
                                </m:ctrlPr>
                              </m:fPr>
                              <m:num>
                                <m:sSub>
                                  <m:sSubPr>
                                    <m:ctrlPr>
                                      <a:rPr lang="en-US" b="1" i="1" dirty="0">
                                        <a:latin typeface="Cambria Math" charset="0"/>
                                      </a:rPr>
                                    </m:ctrlPr>
                                  </m:sSubPr>
                                  <m:e>
                                    <m:r>
                                      <a:rPr lang="en-US" b="1" i="1" dirty="0">
                                        <a:latin typeface="Cambria Math"/>
                                      </a:rPr>
                                      <m:t>𝒌</m:t>
                                    </m:r>
                                  </m:e>
                                  <m:sub>
                                    <m:r>
                                      <a:rPr lang="en-US" b="1" i="1" dirty="0">
                                        <a:latin typeface="Cambria Math"/>
                                      </a:rPr>
                                      <m:t>𝒊</m:t>
                                    </m:r>
                                  </m:sub>
                                </m:sSub>
                                <m:sSub>
                                  <m:sSubPr>
                                    <m:ctrlPr>
                                      <a:rPr lang="en-US" b="1" i="1" dirty="0">
                                        <a:latin typeface="Cambria Math" charset="0"/>
                                      </a:rPr>
                                    </m:ctrlPr>
                                  </m:sSubPr>
                                  <m:e>
                                    <m:r>
                                      <a:rPr lang="en-US" b="1" i="1" dirty="0">
                                        <a:latin typeface="Cambria Math"/>
                                      </a:rPr>
                                      <m:t>𝒌</m:t>
                                    </m:r>
                                  </m:e>
                                  <m:sub>
                                    <m:r>
                                      <a:rPr lang="en-US" b="1" i="1" dirty="0">
                                        <a:latin typeface="Cambria Math"/>
                                      </a:rPr>
                                      <m:t>𝒋</m:t>
                                    </m:r>
                                  </m:sub>
                                </m:sSub>
                              </m:num>
                              <m:den>
                                <m:r>
                                  <a:rPr lang="en-US" b="1" i="1" dirty="0">
                                    <a:latin typeface="Cambria Math"/>
                                  </a:rPr>
                                  <m:t>𝟐</m:t>
                                </m:r>
                                <m:r>
                                  <a:rPr lang="en-US" b="1" i="1" dirty="0">
                                    <a:latin typeface="Cambria Math"/>
                                  </a:rPr>
                                  <m:t>𝒎</m:t>
                                </m:r>
                              </m:den>
                            </m:f>
                          </m:e>
                        </m:nary>
                      </m:e>
                    </m:nary>
                    <m:r>
                      <a:rPr lang="en-US" b="1" i="1" dirty="0" smtClean="0">
                        <a:latin typeface="Cambria Math"/>
                      </a:rPr>
                      <m:t>=</m:t>
                    </m:r>
                    <m:f>
                      <m:fPr>
                        <m:ctrlPr>
                          <a:rPr lang="en-US" b="1" i="1" dirty="0" smtClean="0">
                            <a:latin typeface="Cambria Math" charset="0"/>
                          </a:rPr>
                        </m:ctrlPr>
                      </m:fPr>
                      <m:num>
                        <m:r>
                          <a:rPr lang="en-US" b="1" i="1" dirty="0" smtClean="0">
                            <a:latin typeface="Cambria Math"/>
                          </a:rPr>
                          <m:t>𝟏</m:t>
                        </m:r>
                      </m:num>
                      <m:den>
                        <m:r>
                          <a:rPr lang="en-US" b="1" i="1" dirty="0" smtClean="0">
                            <a:latin typeface="Cambria Math"/>
                          </a:rPr>
                          <m:t>𝟐</m:t>
                        </m:r>
                      </m:den>
                    </m:f>
                    <m:r>
                      <a:rPr lang="en-US" b="1" i="1" dirty="0" smtClean="0">
                        <a:latin typeface="Cambria Math"/>
                      </a:rPr>
                      <m:t>⋅</m:t>
                    </m:r>
                    <m:f>
                      <m:fPr>
                        <m:ctrlPr>
                          <a:rPr lang="en-US" b="1" i="1" dirty="0" smtClean="0">
                            <a:latin typeface="Cambria Math" charset="0"/>
                          </a:rPr>
                        </m:ctrlPr>
                      </m:fPr>
                      <m:num>
                        <m:r>
                          <a:rPr lang="en-US" b="1" i="1" dirty="0" smtClean="0">
                            <a:latin typeface="Cambria Math"/>
                          </a:rPr>
                          <m:t>𝟏</m:t>
                        </m:r>
                      </m:num>
                      <m:den>
                        <m:r>
                          <a:rPr lang="en-US" b="1" i="1" dirty="0" smtClean="0">
                            <a:latin typeface="Cambria Math"/>
                          </a:rPr>
                          <m:t>𝟐</m:t>
                        </m:r>
                        <m:r>
                          <a:rPr lang="en-US" b="1" i="1" dirty="0" smtClean="0">
                            <a:latin typeface="Cambria Math"/>
                          </a:rPr>
                          <m:t>𝒎</m:t>
                        </m:r>
                      </m:den>
                    </m:f>
                    <m:nary>
                      <m:naryPr>
                        <m:chr m:val="∑"/>
                        <m:supHide m:val="on"/>
                        <m:ctrlPr>
                          <a:rPr lang="en-US" b="1" i="1" dirty="0">
                            <a:latin typeface="Cambria Math" charset="0"/>
                          </a:rPr>
                        </m:ctrlPr>
                      </m:naryPr>
                      <m:sub>
                        <m:r>
                          <m:rPr>
                            <m:brk m:alnAt="7"/>
                          </m:rPr>
                          <a:rPr lang="en-US" b="1" i="1" dirty="0">
                            <a:latin typeface="Cambria Math"/>
                          </a:rPr>
                          <m:t>𝒊</m:t>
                        </m:r>
                        <m:r>
                          <a:rPr lang="en-US" b="1" i="1" dirty="0">
                            <a:latin typeface="Cambria Math"/>
                          </a:rPr>
                          <m:t>∈</m:t>
                        </m:r>
                        <m:r>
                          <a:rPr lang="en-US" b="1" i="1" dirty="0">
                            <a:latin typeface="Cambria Math"/>
                          </a:rPr>
                          <m:t>𝑵</m:t>
                        </m:r>
                      </m:sub>
                      <m:sup/>
                      <m:e>
                        <m:sSub>
                          <m:sSubPr>
                            <m:ctrlPr>
                              <a:rPr lang="en-US" b="1" i="1" dirty="0" smtClean="0">
                                <a:latin typeface="Cambria Math" charset="0"/>
                              </a:rPr>
                            </m:ctrlPr>
                          </m:sSubPr>
                          <m:e>
                            <m:r>
                              <a:rPr lang="en-US" b="1" i="1" dirty="0" smtClean="0">
                                <a:latin typeface="Cambria Math"/>
                              </a:rPr>
                              <m:t>𝒌</m:t>
                            </m:r>
                          </m:e>
                          <m:sub>
                            <m:r>
                              <a:rPr lang="en-US" b="1" i="1" dirty="0" smtClean="0">
                                <a:latin typeface="Cambria Math"/>
                              </a:rPr>
                              <m:t>𝒊</m:t>
                            </m:r>
                          </m:sub>
                        </m:sSub>
                        <m:d>
                          <m:dPr>
                            <m:ctrlPr>
                              <a:rPr lang="en-US" b="1" i="1" dirty="0" smtClean="0">
                                <a:latin typeface="Cambria Math" charset="0"/>
                              </a:rPr>
                            </m:ctrlPr>
                          </m:dPr>
                          <m:e>
                            <m:nary>
                              <m:naryPr>
                                <m:chr m:val="∑"/>
                                <m:supHide m:val="on"/>
                                <m:ctrlPr>
                                  <a:rPr lang="en-US" b="1" i="1" dirty="0">
                                    <a:latin typeface="Cambria Math" charset="0"/>
                                  </a:rPr>
                                </m:ctrlPr>
                              </m:naryPr>
                              <m:sub>
                                <m:r>
                                  <m:rPr>
                                    <m:brk m:alnAt="7"/>
                                  </m:rPr>
                                  <a:rPr lang="en-US" b="1" i="1" dirty="0">
                                    <a:latin typeface="Cambria Math"/>
                                  </a:rPr>
                                  <m:t>𝒋</m:t>
                                </m:r>
                                <m:r>
                                  <a:rPr lang="en-US" b="1" i="1" dirty="0">
                                    <a:latin typeface="Cambria Math"/>
                                  </a:rPr>
                                  <m:t>∈</m:t>
                                </m:r>
                                <m:r>
                                  <a:rPr lang="en-US" b="1" i="1" dirty="0">
                                    <a:latin typeface="Cambria Math"/>
                                  </a:rPr>
                                  <m:t>𝑵</m:t>
                                </m:r>
                              </m:sub>
                              <m:sup/>
                              <m:e>
                                <m:sSub>
                                  <m:sSubPr>
                                    <m:ctrlPr>
                                      <a:rPr lang="en-US" b="1" i="1" dirty="0" smtClean="0">
                                        <a:latin typeface="Cambria Math" charset="0"/>
                                      </a:rPr>
                                    </m:ctrlPr>
                                  </m:sSubPr>
                                  <m:e>
                                    <m:r>
                                      <a:rPr lang="en-US" b="1" i="1" dirty="0" smtClean="0">
                                        <a:latin typeface="Cambria Math"/>
                                      </a:rPr>
                                      <m:t>𝒌</m:t>
                                    </m:r>
                                  </m:e>
                                  <m:sub>
                                    <m:r>
                                      <a:rPr lang="en-US" b="1" i="1" dirty="0" smtClean="0">
                                        <a:latin typeface="Cambria Math"/>
                                      </a:rPr>
                                      <m:t>𝒋</m:t>
                                    </m:r>
                                  </m:sub>
                                </m:sSub>
                              </m:e>
                            </m:nary>
                          </m:e>
                        </m:d>
                      </m:e>
                    </m:nary>
                    <m:r>
                      <a:rPr lang="en-US" b="1" i="1" dirty="0" smtClean="0">
                        <a:latin typeface="Cambria Math"/>
                      </a:rPr>
                      <m:t>=</m:t>
                    </m:r>
                  </m:oMath>
                </a14:m>
                <a:endParaRPr lang="en-US" b="1" i="1" dirty="0" smtClean="0">
                  <a:latin typeface="Cambria Math"/>
                </a:endParaRPr>
              </a:p>
              <a:p>
                <a:pPr lvl="3"/>
                <a14:m>
                  <m:oMath xmlns:m="http://schemas.openxmlformats.org/officeDocument/2006/math">
                    <m:r>
                      <a:rPr lang="en-US" b="1" i="0" dirty="0" smtClean="0">
                        <a:latin typeface="Cambria Math"/>
                      </a:rPr>
                      <m:t> </m:t>
                    </m:r>
                    <m:r>
                      <a:rPr lang="en-US" b="1" i="1" dirty="0" smtClean="0">
                        <a:latin typeface="Cambria Math"/>
                      </a:rPr>
                      <m:t>=</m:t>
                    </m:r>
                    <m:f>
                      <m:fPr>
                        <m:ctrlPr>
                          <a:rPr lang="en-US" b="1" i="1" dirty="0" smtClean="0">
                            <a:latin typeface="Cambria Math" charset="0"/>
                          </a:rPr>
                        </m:ctrlPr>
                      </m:fPr>
                      <m:num>
                        <m:r>
                          <a:rPr lang="en-US" b="1" i="1" dirty="0" smtClean="0">
                            <a:latin typeface="Cambria Math"/>
                          </a:rPr>
                          <m:t>𝟏</m:t>
                        </m:r>
                      </m:num>
                      <m:den>
                        <m:r>
                          <a:rPr lang="en-US" b="1" i="1" dirty="0" smtClean="0">
                            <a:latin typeface="Cambria Math"/>
                          </a:rPr>
                          <m:t>𝟒</m:t>
                        </m:r>
                        <m:r>
                          <a:rPr lang="en-US" b="1" i="1" dirty="0" smtClean="0">
                            <a:latin typeface="Cambria Math"/>
                          </a:rPr>
                          <m:t>𝒎</m:t>
                        </m:r>
                      </m:den>
                    </m:f>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𝒎</m:t>
                    </m:r>
                  </m:oMath>
                </a14:m>
                <a:endParaRPr lang="en-US" b="1" dirty="0"/>
              </a:p>
              <a:p>
                <a:pPr lvl="2"/>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58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sp>
        <p:nvSpPr>
          <p:cNvPr id="7" name="Line 11"/>
          <p:cNvSpPr>
            <a:spLocks noChangeShapeType="1"/>
          </p:cNvSpPr>
          <p:nvPr/>
        </p:nvSpPr>
        <p:spPr bwMode="auto">
          <a:xfrm>
            <a:off x="6807829" y="2811761"/>
            <a:ext cx="190500" cy="133606"/>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8" name="Line 2"/>
          <p:cNvSpPr>
            <a:spLocks noChangeShapeType="1"/>
          </p:cNvSpPr>
          <p:nvPr/>
        </p:nvSpPr>
        <p:spPr bwMode="auto">
          <a:xfrm>
            <a:off x="7696200" y="3200400"/>
            <a:ext cx="533400" cy="381000"/>
          </a:xfrm>
          <a:prstGeom prst="line">
            <a:avLst/>
          </a:prstGeom>
          <a:noFill/>
          <a:ln w="28575">
            <a:solidFill>
              <a:schemeClr val="tx1"/>
            </a:solidFill>
            <a:round/>
            <a:headEnd/>
            <a:tailEnd/>
          </a:ln>
          <a:effectLst/>
        </p:spPr>
        <p:txBody>
          <a:bodyPr/>
          <a:lstStyle/>
          <a:p>
            <a:endParaRPr lang="en-US"/>
          </a:p>
        </p:txBody>
      </p:sp>
      <p:sp>
        <p:nvSpPr>
          <p:cNvPr id="9" name="Line 3"/>
          <p:cNvSpPr>
            <a:spLocks noChangeShapeType="1"/>
          </p:cNvSpPr>
          <p:nvPr/>
        </p:nvSpPr>
        <p:spPr bwMode="auto">
          <a:xfrm flipV="1">
            <a:off x="7772400" y="3429000"/>
            <a:ext cx="152400" cy="152400"/>
          </a:xfrm>
          <a:prstGeom prst="line">
            <a:avLst/>
          </a:prstGeom>
          <a:noFill/>
          <a:ln w="28575">
            <a:solidFill>
              <a:schemeClr val="tx1"/>
            </a:solidFill>
            <a:round/>
            <a:headEnd/>
            <a:tailEnd/>
          </a:ln>
          <a:effectLst/>
        </p:spPr>
        <p:txBody>
          <a:bodyPr/>
          <a:lstStyle/>
          <a:p>
            <a:endParaRPr lang="en-US"/>
          </a:p>
        </p:txBody>
      </p:sp>
      <p:sp>
        <p:nvSpPr>
          <p:cNvPr id="10" name="Line 7"/>
          <p:cNvSpPr>
            <a:spLocks noChangeShapeType="1"/>
          </p:cNvSpPr>
          <p:nvPr/>
        </p:nvSpPr>
        <p:spPr bwMode="auto">
          <a:xfrm flipV="1">
            <a:off x="7988929" y="27051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1" name="Line 9"/>
          <p:cNvSpPr>
            <a:spLocks noChangeShapeType="1"/>
          </p:cNvSpPr>
          <p:nvPr/>
        </p:nvSpPr>
        <p:spPr bwMode="auto">
          <a:xfrm flipV="1">
            <a:off x="6617329" y="28575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2" name="Line 10"/>
          <p:cNvSpPr>
            <a:spLocks noChangeShapeType="1"/>
          </p:cNvSpPr>
          <p:nvPr/>
        </p:nvSpPr>
        <p:spPr bwMode="auto">
          <a:xfrm flipV="1">
            <a:off x="6845929" y="26289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3" name="Line 11"/>
          <p:cNvSpPr>
            <a:spLocks noChangeShapeType="1"/>
          </p:cNvSpPr>
          <p:nvPr/>
        </p:nvSpPr>
        <p:spPr bwMode="auto">
          <a:xfrm flipV="1">
            <a:off x="7962900" y="3352800"/>
            <a:ext cx="342900" cy="381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4" name="Line 13"/>
          <p:cNvSpPr>
            <a:spLocks noChangeShapeType="1"/>
          </p:cNvSpPr>
          <p:nvPr/>
        </p:nvSpPr>
        <p:spPr bwMode="auto">
          <a:xfrm flipH="1" flipV="1">
            <a:off x="7684129" y="2857500"/>
            <a:ext cx="304800" cy="762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6" name="Oval 17"/>
          <p:cNvSpPr>
            <a:spLocks noChangeArrowheads="1"/>
          </p:cNvSpPr>
          <p:nvPr/>
        </p:nvSpPr>
        <p:spPr bwMode="auto">
          <a:xfrm>
            <a:off x="7848600" y="3276600"/>
            <a:ext cx="228600" cy="228600"/>
          </a:xfrm>
          <a:prstGeom prst="ellipse">
            <a:avLst/>
          </a:prstGeom>
          <a:solidFill>
            <a:srgbClr val="FF0000"/>
          </a:solidFill>
          <a:ln w="28575">
            <a:noFill/>
            <a:round/>
            <a:headEnd/>
            <a:tailEnd/>
          </a:ln>
          <a:effectLst/>
        </p:spPr>
        <p:txBody>
          <a:bodyPr wrap="none" lIns="0" rIns="0" anchor="ctr"/>
          <a:lstStyle/>
          <a:p>
            <a:pPr algn="ctr"/>
            <a:r>
              <a:rPr lang="en-US" sz="1400" b="1" dirty="0">
                <a:solidFill>
                  <a:schemeClr val="bg1"/>
                </a:solidFill>
                <a:latin typeface="Arial" pitchFamily="34" charset="0"/>
                <a:cs typeface="Arial" pitchFamily="34" charset="0"/>
              </a:rPr>
              <a:t>j</a:t>
            </a:r>
          </a:p>
        </p:txBody>
      </p:sp>
      <p:sp>
        <p:nvSpPr>
          <p:cNvPr id="17" name="Oval 17"/>
          <p:cNvSpPr>
            <a:spLocks noChangeArrowheads="1"/>
          </p:cNvSpPr>
          <p:nvPr/>
        </p:nvSpPr>
        <p:spPr bwMode="auto">
          <a:xfrm>
            <a:off x="6693529" y="2697461"/>
            <a:ext cx="228600" cy="228600"/>
          </a:xfrm>
          <a:prstGeom prst="ellipse">
            <a:avLst/>
          </a:prstGeom>
          <a:solidFill>
            <a:srgbClr val="FF0000"/>
          </a:solidFill>
          <a:ln w="28575">
            <a:noFill/>
            <a:round/>
            <a:headEnd/>
            <a:tailEnd/>
          </a:ln>
          <a:effectLst/>
        </p:spPr>
        <p:txBody>
          <a:bodyPr wrap="none" lIns="0" rIns="0" anchor="ctr"/>
          <a:lstStyle/>
          <a:p>
            <a:pPr algn="ctr"/>
            <a:r>
              <a:rPr lang="en-US" sz="1400" b="1" dirty="0">
                <a:solidFill>
                  <a:schemeClr val="bg1"/>
                </a:solidFill>
                <a:latin typeface="Arial" pitchFamily="34" charset="0"/>
                <a:cs typeface="Arial" pitchFamily="34" charset="0"/>
              </a:rPr>
              <a:t>i</a:t>
            </a:r>
          </a:p>
        </p:txBody>
      </p:sp>
      <p:sp>
        <p:nvSpPr>
          <p:cNvPr id="18" name="Oval 17"/>
          <p:cNvSpPr>
            <a:spLocks noChangeArrowheads="1"/>
          </p:cNvSpPr>
          <p:nvPr/>
        </p:nvSpPr>
        <p:spPr bwMode="auto">
          <a:xfrm>
            <a:off x="7848600" y="2781300"/>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p:sp>
        <p:nvSpPr>
          <p:cNvPr id="20" name="Line 15"/>
          <p:cNvSpPr>
            <a:spLocks noChangeShapeType="1"/>
          </p:cNvSpPr>
          <p:nvPr/>
        </p:nvSpPr>
        <p:spPr bwMode="auto">
          <a:xfrm flipV="1">
            <a:off x="6795758" y="3386583"/>
            <a:ext cx="381000" cy="76200"/>
          </a:xfrm>
          <a:prstGeom prst="line">
            <a:avLst/>
          </a:prstGeom>
          <a:noFill/>
          <a:ln w="28575">
            <a:solidFill>
              <a:schemeClr val="tx1"/>
            </a:solidFill>
            <a:round/>
            <a:headEnd/>
            <a:tailEnd/>
          </a:ln>
          <a:effectLst/>
        </p:spPr>
        <p:txBody>
          <a:bodyPr/>
          <a:lstStyle/>
          <a:p>
            <a:endParaRPr lang="en-US"/>
          </a:p>
        </p:txBody>
      </p:sp>
      <p:sp>
        <p:nvSpPr>
          <p:cNvPr id="21" name="Oval 17"/>
          <p:cNvSpPr>
            <a:spLocks noChangeArrowheads="1"/>
          </p:cNvSpPr>
          <p:nvPr/>
        </p:nvSpPr>
        <p:spPr bwMode="auto">
          <a:xfrm>
            <a:off x="6655429" y="3310383"/>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4" name="Rectangle 23"/>
              <p:cNvSpPr/>
              <p:nvPr/>
            </p:nvSpPr>
            <p:spPr>
              <a:xfrm>
                <a:off x="7768687" y="5943600"/>
                <a:ext cx="1375313"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1600" i="1" dirty="0" smtClean="0">
                              <a:solidFill>
                                <a:srgbClr val="008000"/>
                              </a:solidFill>
                              <a:latin typeface="Cambria Math" charset="0"/>
                            </a:rPr>
                          </m:ctrlPr>
                        </m:naryPr>
                        <m:sub>
                          <m:r>
                            <m:rPr>
                              <m:brk m:alnAt="7"/>
                            </m:rPr>
                            <a:rPr lang="en-US" sz="1600" b="0" i="1" dirty="0" smtClean="0">
                              <a:solidFill>
                                <a:srgbClr val="008000"/>
                              </a:solidFill>
                              <a:latin typeface="Cambria Math"/>
                            </a:rPr>
                            <m:t>𝑢</m:t>
                          </m:r>
                          <m:r>
                            <a:rPr lang="en-US" sz="1600" b="0" i="1" dirty="0" smtClean="0">
                              <a:solidFill>
                                <a:srgbClr val="008000"/>
                              </a:solidFill>
                              <a:latin typeface="Cambria Math"/>
                            </a:rPr>
                            <m:t>∈</m:t>
                          </m:r>
                          <m:r>
                            <a:rPr lang="en-US" sz="1600" b="0" i="1" dirty="0" smtClean="0">
                              <a:solidFill>
                                <a:srgbClr val="008000"/>
                              </a:solidFill>
                              <a:latin typeface="Cambria Math"/>
                            </a:rPr>
                            <m:t>𝑁</m:t>
                          </m:r>
                        </m:sub>
                        <m:sup/>
                        <m:e>
                          <m:sSub>
                            <m:sSubPr>
                              <m:ctrlPr>
                                <a:rPr lang="en-US" sz="1600" i="1" dirty="0">
                                  <a:solidFill>
                                    <a:srgbClr val="008000"/>
                                  </a:solidFill>
                                  <a:latin typeface="Cambria Math" charset="0"/>
                                </a:rPr>
                              </m:ctrlPr>
                            </m:sSubPr>
                            <m:e>
                              <m:r>
                                <a:rPr lang="en-US" sz="1600" b="0" i="1" dirty="0">
                                  <a:solidFill>
                                    <a:srgbClr val="008000"/>
                                  </a:solidFill>
                                  <a:latin typeface="Cambria Math"/>
                                </a:rPr>
                                <m:t>𝑘</m:t>
                              </m:r>
                            </m:e>
                            <m:sub>
                              <m:r>
                                <a:rPr lang="en-US" sz="1600" b="0" i="1" dirty="0">
                                  <a:solidFill>
                                    <a:srgbClr val="008000"/>
                                  </a:solidFill>
                                  <a:latin typeface="Cambria Math"/>
                                </a:rPr>
                                <m:t>𝑢</m:t>
                              </m:r>
                            </m:sub>
                          </m:sSub>
                        </m:e>
                      </m:nary>
                      <m:r>
                        <a:rPr lang="en-US" sz="1600" b="0" i="1" dirty="0" smtClean="0">
                          <a:solidFill>
                            <a:srgbClr val="008000"/>
                          </a:solidFill>
                          <a:latin typeface="Cambria Math"/>
                        </a:rPr>
                        <m:t>=2</m:t>
                      </m:r>
                      <m:r>
                        <a:rPr lang="en-US" sz="1600" b="0" i="1" dirty="0" smtClean="0">
                          <a:solidFill>
                            <a:srgbClr val="008000"/>
                          </a:solidFill>
                          <a:latin typeface="Cambria Math"/>
                        </a:rPr>
                        <m:t>𝑚</m:t>
                      </m:r>
                    </m:oMath>
                  </m:oMathPara>
                </a14:m>
                <a:endParaRPr lang="en-US" sz="1600" dirty="0">
                  <a:solidFill>
                    <a:srgbClr val="008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7768687" y="5943600"/>
                <a:ext cx="1375313" cy="689676"/>
              </a:xfrm>
              <a:prstGeom prst="rect">
                <a:avLst/>
              </a:prstGeom>
              <a:blipFill rotWithShape="1">
                <a:blip r:embed="rId3"/>
                <a:stretch>
                  <a:fillRect/>
                </a:stretch>
              </a:blipFill>
            </p:spPr>
            <p:txBody>
              <a:bodyPr/>
              <a:lstStyle/>
              <a:p>
                <a:r>
                  <a:rPr lang="en-US">
                    <a:noFill/>
                  </a:rPr>
                  <a:t> </a:t>
                </a:r>
              </a:p>
            </p:txBody>
          </p:sp>
        </mc:Fallback>
      </mc:AlternateContent>
      <p:sp>
        <p:nvSpPr>
          <p:cNvPr id="25" name="TextBox 24"/>
          <p:cNvSpPr txBox="1"/>
          <p:nvPr/>
        </p:nvSpPr>
        <p:spPr>
          <a:xfrm>
            <a:off x="7853027" y="5715000"/>
            <a:ext cx="736099"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Note:</a:t>
            </a:r>
          </a:p>
        </p:txBody>
      </p:sp>
    </p:spTree>
    <p:extLst>
      <p:ext uri="{BB962C8B-B14F-4D97-AF65-F5344CB8AC3E}">
        <p14:creationId xmlns:p14="http://schemas.microsoft.com/office/powerpoint/2010/main" val="15915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t>Modularity of partitioning S of graph G:</a:t>
                </a:r>
              </a:p>
              <a:p>
                <a:pPr lvl="1"/>
                <a:r>
                  <a:rPr lang="en-US" b="1" dirty="0" smtClean="0">
                    <a:latin typeface="Times New Roman" pitchFamily="18" charset="0"/>
                    <a:cs typeface="Times New Roman" pitchFamily="18" charset="0"/>
                  </a:rPr>
                  <a:t>Q </a:t>
                </a:r>
                <a:r>
                  <a:rPr lang="en-US" b="1" dirty="0">
                    <a:latin typeface="Times New Roman" pitchFamily="18" charset="0"/>
                    <a:cs typeface="Times New Roman" pitchFamily="18" charset="0"/>
                    <a:sym typeface="Symbol"/>
                  </a:rPr>
                  <a:t></a:t>
                </a:r>
                <a:r>
                  <a:rPr lang="en-US" b="1" dirty="0" smtClean="0">
                    <a:latin typeface="Times New Roman" pitchFamily="18" charset="0"/>
                    <a:cs typeface="Times New Roman" pitchFamily="18" charset="0"/>
                  </a:rPr>
                  <a:t> ∑</a:t>
                </a:r>
                <a:r>
                  <a:rPr lang="en-US" b="1" i="1" baseline="-25000"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sym typeface="Symbol"/>
                  </a:rPr>
                  <a:t> S</a:t>
                </a:r>
                <a:r>
                  <a:rPr lang="en-US" b="1" dirty="0" smtClean="0">
                    <a:latin typeface="Times New Roman" pitchFamily="18" charset="0"/>
                    <a:cs typeface="Times New Roman" pitchFamily="18" charset="0"/>
                  </a:rPr>
                  <a:t> [ (# edges within group </a:t>
                </a:r>
                <a:r>
                  <a:rPr lang="en-US" b="1" i="1" dirty="0" smtClean="0">
                    <a:latin typeface="Times New Roman" pitchFamily="18" charset="0"/>
                    <a:cs typeface="Times New Roman" pitchFamily="18" charset="0"/>
                  </a:rPr>
                  <a:t>s</a:t>
                </a:r>
                <a:r>
                  <a:rPr lang="en-US" b="1" dirty="0" smtClean="0">
                    <a:latin typeface="Times New Roman" pitchFamily="18" charset="0"/>
                    <a:cs typeface="Times New Roman" pitchFamily="18" charset="0"/>
                  </a:rPr>
                  <a:t>) –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                   (expected # edges within group </a:t>
                </a:r>
                <a:r>
                  <a:rPr lang="en-US" b="1" i="1" dirty="0" smtClean="0">
                    <a:latin typeface="Times New Roman" pitchFamily="18" charset="0"/>
                    <a:cs typeface="Times New Roman" pitchFamily="18" charset="0"/>
                  </a:rPr>
                  <a:t>s</a:t>
                </a:r>
                <a:r>
                  <a:rPr lang="en-US" b="1" dirty="0" smtClean="0">
                    <a:latin typeface="Times New Roman" pitchFamily="18" charset="0"/>
                    <a:cs typeface="Times New Roman" pitchFamily="18" charset="0"/>
                  </a:rPr>
                  <a:t>) ]</a:t>
                </a:r>
              </a:p>
              <a:p>
                <a:pPr lvl="1"/>
                <a14:m>
                  <m:oMath xmlns:m="http://schemas.openxmlformats.org/officeDocument/2006/math">
                    <m:r>
                      <a:rPr lang="en-US" b="1" i="1" smtClean="0">
                        <a:latin typeface="Cambria Math"/>
                      </a:rPr>
                      <m:t>𝑸</m:t>
                    </m:r>
                    <m:d>
                      <m:dPr>
                        <m:ctrlPr>
                          <a:rPr lang="en-US" b="1" i="1" smtClean="0">
                            <a:latin typeface="Cambria Math" charset="0"/>
                          </a:rPr>
                        </m:ctrlPr>
                      </m:dPr>
                      <m:e>
                        <m:r>
                          <a:rPr lang="en-US" b="1" i="1" smtClean="0">
                            <a:latin typeface="Cambria Math"/>
                          </a:rPr>
                          <m:t>𝑮</m:t>
                        </m:r>
                        <m:r>
                          <a:rPr lang="en-US" b="1" i="1" smtClean="0">
                            <a:latin typeface="Cambria Math"/>
                          </a:rPr>
                          <m:t>,</m:t>
                        </m:r>
                        <m:r>
                          <a:rPr lang="en-US" b="1" i="1" smtClean="0">
                            <a:latin typeface="Cambria Math"/>
                          </a:rPr>
                          <m:t>𝑺</m:t>
                        </m:r>
                      </m:e>
                    </m:d>
                    <m:r>
                      <a:rPr lang="en-US" b="1" i="1" smtClean="0">
                        <a:latin typeface="Cambria Math"/>
                      </a:rPr>
                      <m:t>=</m:t>
                    </m:r>
                    <m:f>
                      <m:fPr>
                        <m:ctrlPr>
                          <a:rPr lang="en-US" b="1" i="1" smtClean="0">
                            <a:latin typeface="Cambria Math" charset="0"/>
                          </a:rPr>
                        </m:ctrlPr>
                      </m:fPr>
                      <m:num>
                        <m:r>
                          <a:rPr lang="en-US" b="1" i="1" smtClean="0">
                            <a:latin typeface="Cambria Math"/>
                          </a:rPr>
                          <m:t>𝟏</m:t>
                        </m:r>
                      </m:num>
                      <m:den>
                        <m:r>
                          <a:rPr lang="en-US" b="1" i="1" smtClean="0">
                            <a:latin typeface="Cambria Math"/>
                          </a:rPr>
                          <m:t>𝟐</m:t>
                        </m:r>
                        <m:r>
                          <a:rPr lang="en-US" b="1" i="1" smtClean="0">
                            <a:latin typeface="Cambria Math"/>
                          </a:rPr>
                          <m:t>𝒎</m:t>
                        </m:r>
                      </m:den>
                    </m:f>
                    <m:nary>
                      <m:naryPr>
                        <m:chr m:val="∑"/>
                        <m:supHide m:val="on"/>
                        <m:ctrlPr>
                          <a:rPr lang="en-US" b="1" i="1" smtClean="0">
                            <a:latin typeface="Cambria Math" charset="0"/>
                          </a:rPr>
                        </m:ctrlPr>
                      </m:naryPr>
                      <m:sub>
                        <m:r>
                          <m:rPr>
                            <m:brk m:alnAt="7"/>
                          </m:rPr>
                          <a:rPr lang="en-US" b="1" i="1" smtClean="0">
                            <a:latin typeface="Cambria Math"/>
                          </a:rPr>
                          <m:t>𝒔</m:t>
                        </m:r>
                        <m:r>
                          <a:rPr lang="en-US" b="1" i="1" smtClean="0">
                            <a:latin typeface="Cambria Math"/>
                          </a:rPr>
                          <m:t>∈</m:t>
                        </m:r>
                        <m:r>
                          <a:rPr lang="en-US" b="1" i="1" smtClean="0">
                            <a:latin typeface="Cambria Math"/>
                          </a:rPr>
                          <m:t>𝑺</m:t>
                        </m:r>
                      </m:sub>
                      <m:sup/>
                      <m:e>
                        <m:nary>
                          <m:naryPr>
                            <m:chr m:val="∑"/>
                            <m:supHide m:val="on"/>
                            <m:ctrlPr>
                              <a:rPr lang="en-US" b="1" i="1" smtClean="0">
                                <a:latin typeface="Cambria Math" charset="0"/>
                              </a:rPr>
                            </m:ctrlPr>
                          </m:naryPr>
                          <m:sub>
                            <m:r>
                              <m:rPr>
                                <m:brk m:alnAt="7"/>
                              </m:rPr>
                              <a:rPr lang="en-US" b="1" i="1" smtClean="0">
                                <a:latin typeface="Cambria Math"/>
                              </a:rPr>
                              <m:t>𝒊</m:t>
                            </m:r>
                            <m:r>
                              <a:rPr lang="en-US" b="1" i="1" smtClean="0">
                                <a:latin typeface="Cambria Math"/>
                              </a:rPr>
                              <m:t>∈</m:t>
                            </m:r>
                            <m:r>
                              <a:rPr lang="en-US" b="1" i="1" smtClean="0">
                                <a:latin typeface="Cambria Math"/>
                              </a:rPr>
                              <m:t>𝒔</m:t>
                            </m:r>
                          </m:sub>
                          <m:sup/>
                          <m:e>
                            <m:nary>
                              <m:naryPr>
                                <m:chr m:val="∑"/>
                                <m:supHide m:val="on"/>
                                <m:ctrlPr>
                                  <a:rPr lang="en-US" b="1" i="1" smtClean="0">
                                    <a:latin typeface="Cambria Math" charset="0"/>
                                  </a:rPr>
                                </m:ctrlPr>
                              </m:naryPr>
                              <m:sub>
                                <m:r>
                                  <m:rPr>
                                    <m:brk m:alnAt="7"/>
                                  </m:rPr>
                                  <a:rPr lang="en-US" b="1" i="1" smtClean="0">
                                    <a:latin typeface="Cambria Math"/>
                                  </a:rPr>
                                  <m:t>𝒋</m:t>
                                </m:r>
                                <m:r>
                                  <a:rPr lang="en-US" b="1" i="1" smtClean="0">
                                    <a:latin typeface="Cambria Math"/>
                                  </a:rPr>
                                  <m:t>∈</m:t>
                                </m:r>
                                <m:r>
                                  <a:rPr lang="en-US" b="1" i="1" smtClean="0">
                                    <a:latin typeface="Cambria Math"/>
                                  </a:rPr>
                                  <m:t>𝒔</m:t>
                                </m:r>
                              </m:sub>
                              <m:sup/>
                              <m:e>
                                <m:d>
                                  <m:dPr>
                                    <m:ctrlPr>
                                      <a:rPr lang="en-US" b="1" i="1" smtClean="0">
                                        <a:latin typeface="Cambria Math" charset="0"/>
                                      </a:rPr>
                                    </m:ctrlPr>
                                  </m:dPr>
                                  <m:e>
                                    <m:sSub>
                                      <m:sSubPr>
                                        <m:ctrlPr>
                                          <a:rPr lang="en-US" b="1" i="1">
                                            <a:latin typeface="Cambria Math" charset="0"/>
                                          </a:rPr>
                                        </m:ctrlPr>
                                      </m:sSubPr>
                                      <m:e>
                                        <m:r>
                                          <a:rPr lang="en-US" b="1" i="1">
                                            <a:latin typeface="Cambria Math"/>
                                          </a:rPr>
                                          <m:t>𝑨</m:t>
                                        </m:r>
                                      </m:e>
                                      <m:sub>
                                        <m:r>
                                          <a:rPr lang="en-US" b="1" i="1">
                                            <a:latin typeface="Cambria Math"/>
                                          </a:rPr>
                                          <m:t>𝒊𝒋</m:t>
                                        </m:r>
                                      </m:sub>
                                    </m:sSub>
                                    <m:r>
                                      <a:rPr lang="en-US" b="1" i="1">
                                        <a:latin typeface="Cambria Math"/>
                                      </a:rPr>
                                      <m:t>−</m:t>
                                    </m:r>
                                    <m:f>
                                      <m:fPr>
                                        <m:ctrlPr>
                                          <a:rPr lang="en-US" b="1" i="1">
                                            <a:latin typeface="Cambria Math" charset="0"/>
                                          </a:rPr>
                                        </m:ctrlPr>
                                      </m:fPr>
                                      <m:num>
                                        <m:sSub>
                                          <m:sSubPr>
                                            <m:ctrlPr>
                                              <a:rPr lang="en-US" b="1" i="1">
                                                <a:latin typeface="Cambria Math" charset="0"/>
                                              </a:rPr>
                                            </m:ctrlPr>
                                          </m:sSubPr>
                                          <m:e>
                                            <m:r>
                                              <a:rPr lang="en-US" b="1" i="1">
                                                <a:latin typeface="Cambria Math"/>
                                              </a:rPr>
                                              <m:t>𝒌</m:t>
                                            </m:r>
                                          </m:e>
                                          <m:sub>
                                            <m:r>
                                              <a:rPr lang="en-US" b="1" i="1">
                                                <a:latin typeface="Cambria Math"/>
                                              </a:rPr>
                                              <m:t>𝒊</m:t>
                                            </m:r>
                                          </m:sub>
                                        </m:sSub>
                                        <m:sSub>
                                          <m:sSubPr>
                                            <m:ctrlPr>
                                              <a:rPr lang="en-US" b="1" i="1">
                                                <a:latin typeface="Cambria Math" charset="0"/>
                                              </a:rPr>
                                            </m:ctrlPr>
                                          </m:sSubPr>
                                          <m:e>
                                            <m:r>
                                              <a:rPr lang="en-US" b="1" i="1">
                                                <a:latin typeface="Cambria Math"/>
                                              </a:rPr>
                                              <m:t>𝒌</m:t>
                                            </m:r>
                                          </m:e>
                                          <m:sub>
                                            <m:r>
                                              <a:rPr lang="en-US" b="1" i="1">
                                                <a:latin typeface="Cambria Math"/>
                                              </a:rPr>
                                              <m:t>𝒋</m:t>
                                            </m:r>
                                          </m:sub>
                                        </m:sSub>
                                      </m:num>
                                      <m:den>
                                        <m:r>
                                          <a:rPr lang="en-US" b="1" i="1">
                                            <a:latin typeface="Cambria Math"/>
                                          </a:rPr>
                                          <m:t>𝟐</m:t>
                                        </m:r>
                                        <m:r>
                                          <a:rPr lang="en-US" b="1" i="1">
                                            <a:latin typeface="Cambria Math"/>
                                          </a:rPr>
                                          <m:t>𝒎</m:t>
                                        </m:r>
                                      </m:den>
                                    </m:f>
                                  </m:e>
                                </m:d>
                              </m:e>
                            </m:nary>
                          </m:e>
                        </m:nary>
                      </m:e>
                    </m:nary>
                  </m:oMath>
                </a14:m>
                <a:endParaRPr lang="en-US" b="1" i="1" dirty="0" smtClean="0">
                  <a:latin typeface="Cambria Math"/>
                </a:endParaRPr>
              </a:p>
              <a:p>
                <a:pPr lvl="8"/>
                <a:endParaRPr lang="en-US" dirty="0" smtClean="0"/>
              </a:p>
              <a:p>
                <a:pPr lvl="8"/>
                <a:endParaRPr lang="en-US" b="1" dirty="0" smtClean="0">
                  <a:solidFill>
                    <a:schemeClr val="accent4"/>
                  </a:solidFill>
                </a:endParaRPr>
              </a:p>
              <a:p>
                <a:r>
                  <a:rPr lang="en-US" b="1" dirty="0" smtClean="0">
                    <a:solidFill>
                      <a:srgbClr val="D60093"/>
                    </a:solidFill>
                  </a:rPr>
                  <a:t>Modularity values take range </a:t>
                </a:r>
                <a:r>
                  <a:rPr lang="en-US" b="1" dirty="0">
                    <a:solidFill>
                      <a:srgbClr val="D60093"/>
                    </a:solidFill>
                  </a:rPr>
                  <a:t>[−1,1]</a:t>
                </a:r>
              </a:p>
              <a:p>
                <a:pPr lvl="1"/>
                <a:r>
                  <a:rPr lang="en-US" dirty="0"/>
                  <a:t>It is positive if the number of edges within </a:t>
                </a:r>
                <a:r>
                  <a:rPr lang="en-US" dirty="0" smtClean="0"/>
                  <a:t/>
                </a:r>
                <a:br>
                  <a:rPr lang="en-US" dirty="0" smtClean="0"/>
                </a:br>
                <a:r>
                  <a:rPr lang="en-US" dirty="0" smtClean="0"/>
                  <a:t>groups </a:t>
                </a:r>
                <a:r>
                  <a:rPr lang="en-US" dirty="0"/>
                  <a:t>exceeds the expected number</a:t>
                </a:r>
              </a:p>
              <a:p>
                <a:pPr lvl="1"/>
                <a:r>
                  <a:rPr lang="en-US" b="1" dirty="0" smtClean="0"/>
                  <a:t>0.3-0.7&lt;Q</a:t>
                </a:r>
                <a:r>
                  <a:rPr lang="en-US" dirty="0" smtClean="0"/>
                  <a:t> </a:t>
                </a:r>
                <a:r>
                  <a:rPr lang="en-US" dirty="0"/>
                  <a:t>means significant community </a:t>
                </a:r>
                <a:r>
                  <a:rPr lang="en-US" dirty="0" smtClean="0"/>
                  <a:t>structure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a:p>
        </p:txBody>
      </p:sp>
      <p:sp>
        <p:nvSpPr>
          <p:cNvPr id="12" name="TextBox 11"/>
          <p:cNvSpPr txBox="1"/>
          <p:nvPr/>
        </p:nvSpPr>
        <p:spPr>
          <a:xfrm>
            <a:off x="7632680" y="3519255"/>
            <a:ext cx="1499128" cy="646331"/>
          </a:xfrm>
          <a:prstGeom prst="rect">
            <a:avLst/>
          </a:prstGeom>
          <a:noFill/>
        </p:spPr>
        <p:txBody>
          <a:bodyPr wrap="none" rtlCol="0">
            <a:spAutoFit/>
          </a:bodyPr>
          <a:lstStyle/>
          <a:p>
            <a:r>
              <a:rPr lang="en-US" dirty="0" err="1" smtClean="0">
                <a:solidFill>
                  <a:srgbClr val="008000"/>
                </a:solidFill>
                <a:latin typeface="Arial" pitchFamily="34" charset="0"/>
                <a:cs typeface="Arial" pitchFamily="34" charset="0"/>
              </a:rPr>
              <a:t>A</a:t>
            </a:r>
            <a:r>
              <a:rPr lang="en-US" baseline="-25000" dirty="0" err="1" smtClean="0">
                <a:solidFill>
                  <a:srgbClr val="008000"/>
                </a:solidFill>
                <a:latin typeface="Arial" pitchFamily="34" charset="0"/>
                <a:cs typeface="Arial" pitchFamily="34" charset="0"/>
              </a:rPr>
              <a:t>ij</a:t>
            </a:r>
            <a:r>
              <a:rPr lang="en-US" dirty="0" smtClean="0">
                <a:solidFill>
                  <a:srgbClr val="008000"/>
                </a:solidFill>
                <a:latin typeface="Arial" pitchFamily="34" charset="0"/>
                <a:cs typeface="Arial" pitchFamily="34" charset="0"/>
              </a:rPr>
              <a:t> = 1 if </a:t>
            </a:r>
            <a:r>
              <a:rPr lang="en-US" dirty="0" err="1" smtClean="0">
                <a:solidFill>
                  <a:srgbClr val="008000"/>
                </a:solidFill>
                <a:latin typeface="Arial" pitchFamily="34" charset="0"/>
                <a:cs typeface="Arial" pitchFamily="34" charset="0"/>
              </a:rPr>
              <a:t>i</a:t>
            </a:r>
            <a:r>
              <a:rPr lang="en-US" dirty="0" err="1" smtClean="0">
                <a:solidFill>
                  <a:srgbClr val="008000"/>
                </a:solidFill>
                <a:latin typeface="Arial" pitchFamily="34" charset="0"/>
                <a:cs typeface="Arial" pitchFamily="34" charset="0"/>
                <a:sym typeface="Symbol"/>
              </a:rPr>
              <a:t>j</a:t>
            </a:r>
            <a:r>
              <a:rPr lang="en-US" dirty="0" smtClean="0">
                <a:solidFill>
                  <a:srgbClr val="008000"/>
                </a:solidFill>
                <a:latin typeface="Arial" pitchFamily="34" charset="0"/>
                <a:cs typeface="Arial" pitchFamily="34" charset="0"/>
                <a:sym typeface="Symbol"/>
              </a:rPr>
              <a:t>, </a:t>
            </a:r>
            <a:r>
              <a:rPr lang="en-US" dirty="0">
                <a:solidFill>
                  <a:srgbClr val="008000"/>
                </a:solidFill>
                <a:latin typeface="Arial" pitchFamily="34" charset="0"/>
                <a:cs typeface="Arial" pitchFamily="34" charset="0"/>
                <a:sym typeface="Symbol"/>
              </a:rPr>
              <a:t/>
            </a:r>
            <a:br>
              <a:rPr lang="en-US" dirty="0">
                <a:solidFill>
                  <a:srgbClr val="008000"/>
                </a:solidFill>
                <a:latin typeface="Arial" pitchFamily="34" charset="0"/>
                <a:cs typeface="Arial" pitchFamily="34" charset="0"/>
                <a:sym typeface="Symbol"/>
              </a:rPr>
            </a:br>
            <a:r>
              <a:rPr lang="en-US" dirty="0" smtClean="0">
                <a:solidFill>
                  <a:srgbClr val="008000"/>
                </a:solidFill>
                <a:latin typeface="Arial" pitchFamily="34" charset="0"/>
                <a:cs typeface="Arial" pitchFamily="34" charset="0"/>
                <a:sym typeface="Symbol"/>
              </a:rPr>
              <a:t>        0 else</a:t>
            </a:r>
            <a:endParaRPr lang="en-US" dirty="0" smtClean="0">
              <a:solidFill>
                <a:srgbClr val="008000"/>
              </a:solidFill>
              <a:latin typeface="Arial" pitchFamily="34" charset="0"/>
              <a:cs typeface="Arial" pitchFamily="34" charset="0"/>
            </a:endParaRPr>
          </a:p>
        </p:txBody>
      </p:sp>
      <p:sp>
        <p:nvSpPr>
          <p:cNvPr id="14" name="Left Brace 13"/>
          <p:cNvSpPr/>
          <p:nvPr/>
        </p:nvSpPr>
        <p:spPr>
          <a:xfrm rot="16200000">
            <a:off x="2961513" y="3391055"/>
            <a:ext cx="133350" cy="53340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p:cNvSpPr txBox="1"/>
          <p:nvPr/>
        </p:nvSpPr>
        <p:spPr>
          <a:xfrm>
            <a:off x="1524000" y="3657755"/>
            <a:ext cx="2864887"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Normalizing cost.: -1&lt;Q&lt;1</a:t>
            </a:r>
          </a:p>
        </p:txBody>
      </p:sp>
    </p:spTree>
    <p:extLst>
      <p:ext uri="{BB962C8B-B14F-4D97-AF65-F5344CB8AC3E}">
        <p14:creationId xmlns:p14="http://schemas.microsoft.com/office/powerpoint/2010/main" val="362832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cstate="print"/>
          <a:srcRect/>
          <a:stretch>
            <a:fillRect/>
          </a:stretch>
        </p:blipFill>
        <p:spPr bwMode="auto">
          <a:xfrm rot="5400000">
            <a:off x="2783590" y="-533795"/>
            <a:ext cx="3810000" cy="891082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smtClean="0"/>
              <a:t>Modularity: Number of clusters</a:t>
            </a:r>
            <a:endParaRPr lang="en-US" dirty="0"/>
          </a:p>
        </p:txBody>
      </p:sp>
      <p:sp>
        <p:nvSpPr>
          <p:cNvPr id="3" name="Content Placeholder 2"/>
          <p:cNvSpPr>
            <a:spLocks noGrp="1"/>
          </p:cNvSpPr>
          <p:nvPr>
            <p:ph idx="1"/>
          </p:nvPr>
        </p:nvSpPr>
        <p:spPr>
          <a:xfrm>
            <a:off x="457200" y="1295401"/>
            <a:ext cx="8229600" cy="1447800"/>
          </a:xfrm>
        </p:spPr>
        <p:txBody>
          <a:bodyPr/>
          <a:lstStyle/>
          <a:p>
            <a:r>
              <a:rPr lang="en-US" b="1" dirty="0" smtClean="0">
                <a:solidFill>
                  <a:srgbClr val="D60093"/>
                </a:solidFill>
              </a:rPr>
              <a:t>Modularity is useful for selecting the </a:t>
            </a:r>
            <a:br>
              <a:rPr lang="en-US" b="1" dirty="0" smtClean="0">
                <a:solidFill>
                  <a:srgbClr val="D60093"/>
                </a:solidFill>
              </a:rPr>
            </a:br>
            <a:r>
              <a:rPr lang="en-US" b="1" dirty="0" smtClean="0">
                <a:solidFill>
                  <a:srgbClr val="D60093"/>
                </a:solidFill>
              </a:rPr>
              <a:t>number of clusters:</a:t>
            </a:r>
            <a:endParaRPr lang="en-US" b="1" dirty="0">
              <a:solidFill>
                <a:srgbClr val="D60093"/>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
        <p:nvSpPr>
          <p:cNvPr id="8" name="Rounded Rectangle 7"/>
          <p:cNvSpPr/>
          <p:nvPr/>
        </p:nvSpPr>
        <p:spPr>
          <a:xfrm>
            <a:off x="381000" y="5943600"/>
            <a:ext cx="8534400" cy="533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smtClean="0"/>
              <a:t>Next time: Why not </a:t>
            </a:r>
            <a:r>
              <a:rPr lang="en-US" sz="2800" b="1" smtClean="0"/>
              <a:t>optimize Modularity </a:t>
            </a:r>
            <a:r>
              <a:rPr lang="en-US" sz="2800" b="1" dirty="0" smtClean="0"/>
              <a:t>directly?</a:t>
            </a:r>
            <a:endParaRPr lang="en-US" sz="2800" b="1" dirty="0"/>
          </a:p>
        </p:txBody>
      </p:sp>
      <p:sp>
        <p:nvSpPr>
          <p:cNvPr id="7" name="TextBox 6"/>
          <p:cNvSpPr txBox="1"/>
          <p:nvPr/>
        </p:nvSpPr>
        <p:spPr>
          <a:xfrm>
            <a:off x="7696200" y="1905000"/>
            <a:ext cx="383438" cy="400110"/>
          </a:xfrm>
          <a:prstGeom prst="rect">
            <a:avLst/>
          </a:prstGeom>
          <a:noFill/>
        </p:spPr>
        <p:txBody>
          <a:bodyPr wrap="none" rtlCol="0">
            <a:spAutoFit/>
          </a:bodyPr>
          <a:lstStyle/>
          <a:p>
            <a:r>
              <a:rPr lang="en-US" sz="2000" b="1" dirty="0" smtClean="0">
                <a:latin typeface="Arial" pitchFamily="34" charset="0"/>
                <a:cs typeface="Arial" pitchFamily="34" charset="0"/>
              </a:rPr>
              <a:t>Q</a:t>
            </a:r>
          </a:p>
        </p:txBody>
      </p:sp>
    </p:spTree>
    <p:extLst>
      <p:ext uri="{BB962C8B-B14F-4D97-AF65-F5344CB8AC3E}">
        <p14:creationId xmlns:p14="http://schemas.microsoft.com/office/powerpoint/2010/main" val="7731631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Spectral Clustering</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0638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5" name="Rectangle 7"/>
          <p:cNvSpPr>
            <a:spLocks noGrp="1" noRot="1" noChangeArrowheads="1"/>
          </p:cNvSpPr>
          <p:nvPr>
            <p:ph type="title"/>
          </p:nvPr>
        </p:nvSpPr>
        <p:spPr/>
        <p:txBody>
          <a:bodyPr/>
          <a:lstStyle/>
          <a:p>
            <a:pPr eaLnBrk="1" hangingPunct="1">
              <a:defRPr/>
            </a:pPr>
            <a:r>
              <a:rPr lang="en-IE" dirty="0" smtClean="0"/>
              <a:t>Graph Partitioning</a:t>
            </a:r>
            <a:endParaRPr lang="en-US" dirty="0" smtClean="0"/>
          </a:p>
        </p:txBody>
      </p:sp>
      <mc:AlternateContent xmlns:mc="http://schemas.openxmlformats.org/markup-compatibility/2006" xmlns:a14="http://schemas.microsoft.com/office/drawing/2010/main">
        <mc:Choice Requires="a14">
          <p:sp>
            <p:nvSpPr>
              <p:cNvPr id="99336" name="Rectangle 8"/>
              <p:cNvSpPr>
                <a:spLocks noGrp="1" noChangeArrowheads="1"/>
              </p:cNvSpPr>
              <p:nvPr>
                <p:ph idx="1"/>
              </p:nvPr>
            </p:nvSpPr>
            <p:spPr/>
            <p:txBody>
              <a:bodyPr>
                <a:normAutofit/>
              </a:bodyPr>
              <a:lstStyle/>
              <a:p>
                <a:pPr eaLnBrk="1" hangingPunct="1">
                  <a:lnSpc>
                    <a:spcPct val="90000"/>
                  </a:lnSpc>
                  <a:defRPr/>
                </a:pPr>
                <a:r>
                  <a:rPr lang="en-IE" b="1" dirty="0" smtClean="0"/>
                  <a:t>Undirected graph </a:t>
                </a:r>
                <a14:m>
                  <m:oMath xmlns:m="http://schemas.openxmlformats.org/officeDocument/2006/math">
                    <m:r>
                      <a:rPr lang="en-IE" b="1" i="1" dirty="0" smtClean="0">
                        <a:latin typeface="Cambria Math"/>
                      </a:rPr>
                      <m:t>𝑮</m:t>
                    </m:r>
                    <m:r>
                      <a:rPr lang="en-IE" b="1" i="1" dirty="0" smtClean="0">
                        <a:latin typeface="Cambria Math"/>
                      </a:rPr>
                      <m:t>(</m:t>
                    </m:r>
                    <m:r>
                      <a:rPr lang="en-IE" b="1" i="1" dirty="0" smtClean="0">
                        <a:latin typeface="Cambria Math"/>
                      </a:rPr>
                      <m:t>𝑽</m:t>
                    </m:r>
                    <m:r>
                      <a:rPr lang="en-IE" b="1" i="1" dirty="0" smtClean="0">
                        <a:latin typeface="Cambria Math"/>
                      </a:rPr>
                      <m:t>,</m:t>
                    </m:r>
                    <m:r>
                      <a:rPr lang="en-IE" b="1" i="1" dirty="0" smtClean="0">
                        <a:latin typeface="Cambria Math"/>
                      </a:rPr>
                      <m:t>𝑬</m:t>
                    </m:r>
                    <m:r>
                      <a:rPr lang="en-IE" b="1" i="1" dirty="0" smtClean="0">
                        <a:latin typeface="Cambria Math"/>
                      </a:rPr>
                      <m:t>):</m:t>
                    </m:r>
                  </m:oMath>
                </a14:m>
                <a:endParaRPr lang="en-IE" b="1" dirty="0" smtClean="0"/>
              </a:p>
              <a:p>
                <a:pPr eaLnBrk="1" hangingPunct="1">
                  <a:lnSpc>
                    <a:spcPct val="90000"/>
                  </a:lnSpc>
                  <a:defRPr/>
                </a:pPr>
                <a:endParaRPr lang="en-IE" dirty="0" smtClean="0"/>
              </a:p>
              <a:p>
                <a:pPr>
                  <a:defRPr/>
                </a:pPr>
                <a:r>
                  <a:rPr lang="en-IE" b="1" dirty="0" smtClean="0">
                    <a:solidFill>
                      <a:srgbClr val="0000FF"/>
                    </a:solidFill>
                  </a:rPr>
                  <a:t>Bi-partitioning task:</a:t>
                </a:r>
              </a:p>
              <a:p>
                <a:pPr lvl="1">
                  <a:defRPr/>
                </a:pPr>
                <a:r>
                  <a:rPr lang="en-IE" dirty="0" smtClean="0"/>
                  <a:t>Divide vertices into two disjoint groups </a:t>
                </a:r>
                <a14:m>
                  <m:oMath xmlns:m="http://schemas.openxmlformats.org/officeDocument/2006/math">
                    <m:r>
                      <a:rPr lang="en-IE" b="1" i="1" dirty="0" smtClean="0">
                        <a:latin typeface="Cambria Math"/>
                      </a:rPr>
                      <m:t>𝑨</m:t>
                    </m:r>
                    <m:r>
                      <a:rPr lang="en-IE" b="1" i="1" dirty="0" smtClean="0">
                        <a:latin typeface="Cambria Math"/>
                      </a:rPr>
                      <m:t>, </m:t>
                    </m:r>
                    <m:r>
                      <a:rPr lang="en-IE" b="1" i="1" dirty="0" smtClean="0">
                        <a:latin typeface="Cambria Math"/>
                      </a:rPr>
                      <m:t>𝑩</m:t>
                    </m:r>
                  </m:oMath>
                </a14:m>
                <a:endParaRPr lang="en-IE" b="1" dirty="0" smtClean="0"/>
              </a:p>
              <a:p>
                <a:pPr lvl="1">
                  <a:lnSpc>
                    <a:spcPct val="90000"/>
                  </a:lnSpc>
                  <a:defRPr/>
                </a:pPr>
                <a:endParaRPr lang="en-US" dirty="0" smtClean="0"/>
              </a:p>
              <a:p>
                <a:pPr lvl="1">
                  <a:lnSpc>
                    <a:spcPct val="90000"/>
                  </a:lnSpc>
                  <a:defRPr/>
                </a:pPr>
                <a:endParaRPr lang="en-US" dirty="0" smtClean="0"/>
              </a:p>
              <a:p>
                <a:pPr lvl="2">
                  <a:lnSpc>
                    <a:spcPct val="90000"/>
                  </a:lnSpc>
                  <a:defRPr/>
                </a:pPr>
                <a:endParaRPr lang="en-US" dirty="0" smtClean="0"/>
              </a:p>
              <a:p>
                <a:pPr lvl="2">
                  <a:lnSpc>
                    <a:spcPct val="90000"/>
                  </a:lnSpc>
                  <a:defRPr/>
                </a:pPr>
                <a:endParaRPr lang="en-US" dirty="0" smtClean="0"/>
              </a:p>
              <a:p>
                <a:pPr>
                  <a:lnSpc>
                    <a:spcPct val="90000"/>
                  </a:lnSpc>
                  <a:defRPr/>
                </a:pPr>
                <a:r>
                  <a:rPr lang="en-US" b="1" dirty="0" smtClean="0">
                    <a:solidFill>
                      <a:srgbClr val="FF0066"/>
                    </a:solidFill>
                  </a:rPr>
                  <a:t>Questions:</a:t>
                </a:r>
              </a:p>
              <a:p>
                <a:pPr lvl="1">
                  <a:lnSpc>
                    <a:spcPct val="90000"/>
                  </a:lnSpc>
                  <a:defRPr/>
                </a:pPr>
                <a:r>
                  <a:rPr lang="en-US" dirty="0" smtClean="0"/>
                  <a:t>How can we define a “good” partition of </a:t>
                </a:r>
                <a14:m>
                  <m:oMath xmlns:m="http://schemas.openxmlformats.org/officeDocument/2006/math">
                    <m:r>
                      <a:rPr lang="en-US" b="1" i="1" dirty="0" smtClean="0">
                        <a:latin typeface="Cambria Math"/>
                      </a:rPr>
                      <m:t>𝑮</m:t>
                    </m:r>
                  </m:oMath>
                </a14:m>
                <a:r>
                  <a:rPr lang="en-US" dirty="0" smtClean="0"/>
                  <a:t>?</a:t>
                </a:r>
              </a:p>
              <a:p>
                <a:pPr lvl="1">
                  <a:lnSpc>
                    <a:spcPct val="90000"/>
                  </a:lnSpc>
                  <a:defRPr/>
                </a:pPr>
                <a:r>
                  <a:rPr lang="en-US" dirty="0" smtClean="0"/>
                  <a:t>How can we efficiently identify such a partition?</a:t>
                </a:r>
              </a:p>
              <a:p>
                <a:pPr eaLnBrk="1" hangingPunct="1">
                  <a:lnSpc>
                    <a:spcPct val="90000"/>
                  </a:lnSpc>
                  <a:defRPr/>
                </a:pPr>
                <a:endParaRPr lang="en-IE" dirty="0" smtClean="0"/>
              </a:p>
            </p:txBody>
          </p:sp>
        </mc:Choice>
        <mc:Fallback xmlns="">
          <p:sp>
            <p:nvSpPr>
              <p:cNvPr id="99336" name="Rectangle 8"/>
              <p:cNvSpPr>
                <a:spLocks noGrp="1" noRot="1" noChangeAspect="1" noMove="1" noResize="1" noEditPoints="1" noAdjustHandles="1" noChangeArrowheads="1" noChangeShapeType="1" noTextEdit="1"/>
              </p:cNvSpPr>
              <p:nvPr>
                <p:ph idx="1"/>
              </p:nvPr>
            </p:nvSpPr>
            <p:spPr>
              <a:blipFill rotWithShape="1">
                <a:blip r:embed="rId3"/>
                <a:stretch>
                  <a:fillRect t="-1508" b="-1044"/>
                </a:stretch>
              </a:blipFill>
            </p:spPr>
            <p:txBody>
              <a:bodyPr/>
              <a:lstStyle/>
              <a:p>
                <a:r>
                  <a:rPr lang="en-US">
                    <a:noFill/>
                  </a:rPr>
                  <a:t> </a:t>
                </a:r>
              </a:p>
            </p:txBody>
          </p:sp>
        </mc:Fallback>
      </mc:AlternateContent>
      <p:sp>
        <p:nvSpPr>
          <p:cNvPr id="52" name="Footer Placeholder 51"/>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1" name="Slide Number Placeholder 50"/>
          <p:cNvSpPr>
            <a:spLocks noGrp="1"/>
          </p:cNvSpPr>
          <p:nvPr>
            <p:ph type="sldNum" sz="quarter" idx="12"/>
          </p:nvPr>
        </p:nvSpPr>
        <p:spPr/>
        <p:txBody>
          <a:bodyPr/>
          <a:lstStyle/>
          <a:p>
            <a:fld id="{19B12225-5612-419B-A8D5-4B8EEE4C217E}" type="slidenum">
              <a:rPr lang="en-US" smtClean="0"/>
              <a:pPr/>
              <a:t>25</a:t>
            </a:fld>
            <a:endParaRPr lang="en-US"/>
          </a:p>
        </p:txBody>
      </p:sp>
      <p:grpSp>
        <p:nvGrpSpPr>
          <p:cNvPr id="97" name="Group 96"/>
          <p:cNvGrpSpPr/>
          <p:nvPr/>
        </p:nvGrpSpPr>
        <p:grpSpPr>
          <a:xfrm>
            <a:off x="2209800" y="3429000"/>
            <a:ext cx="5104632" cy="1371600"/>
            <a:chOff x="2209800" y="3647326"/>
            <a:chExt cx="5104632" cy="1371600"/>
          </a:xfrm>
        </p:grpSpPr>
        <p:sp>
          <p:nvSpPr>
            <p:cNvPr id="95" name="Oval 94"/>
            <p:cNvSpPr/>
            <p:nvPr/>
          </p:nvSpPr>
          <p:spPr>
            <a:xfrm>
              <a:off x="5029200" y="3647326"/>
              <a:ext cx="1884452" cy="13716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Oval 92"/>
            <p:cNvSpPr/>
            <p:nvPr/>
          </p:nvSpPr>
          <p:spPr>
            <a:xfrm>
              <a:off x="2667000" y="3713252"/>
              <a:ext cx="1828800" cy="12954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7" name="Oval 86"/>
            <p:cNvSpPr/>
            <p:nvPr/>
          </p:nvSpPr>
          <p:spPr>
            <a:xfrm>
              <a:off x="3429000" y="3810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1</a:t>
              </a:r>
              <a:endParaRPr lang="en-US" sz="2400" b="1" dirty="0">
                <a:solidFill>
                  <a:schemeClr val="bg1"/>
                </a:solidFill>
                <a:latin typeface="Arial" pitchFamily="34" charset="0"/>
                <a:cs typeface="Arial" pitchFamily="34" charset="0"/>
              </a:endParaRPr>
            </a:p>
          </p:txBody>
        </p:sp>
        <p:sp>
          <p:nvSpPr>
            <p:cNvPr id="88" name="Oval 87"/>
            <p:cNvSpPr/>
            <p:nvPr/>
          </p:nvSpPr>
          <p:spPr>
            <a:xfrm>
              <a:off x="3505200" y="4495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3</a:t>
              </a:r>
              <a:endParaRPr lang="en-US" sz="2400" b="1" dirty="0">
                <a:solidFill>
                  <a:schemeClr val="bg1"/>
                </a:solidFill>
                <a:latin typeface="Arial" pitchFamily="34" charset="0"/>
                <a:cs typeface="Arial" pitchFamily="34" charset="0"/>
              </a:endParaRPr>
            </a:p>
          </p:txBody>
        </p:sp>
        <p:sp>
          <p:nvSpPr>
            <p:cNvPr id="89" name="Oval 88"/>
            <p:cNvSpPr/>
            <p:nvPr/>
          </p:nvSpPr>
          <p:spPr>
            <a:xfrm>
              <a:off x="28956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2</a:t>
              </a:r>
              <a:endParaRPr lang="en-US" sz="2400" b="1" dirty="0">
                <a:solidFill>
                  <a:schemeClr val="bg1"/>
                </a:solidFill>
                <a:latin typeface="Arial" pitchFamily="34" charset="0"/>
                <a:cs typeface="Arial" pitchFamily="34" charset="0"/>
              </a:endParaRPr>
            </a:p>
          </p:txBody>
        </p:sp>
        <p:sp>
          <p:nvSpPr>
            <p:cNvPr id="90" name="Oval 89"/>
            <p:cNvSpPr/>
            <p:nvPr/>
          </p:nvSpPr>
          <p:spPr>
            <a:xfrm>
              <a:off x="57150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5</a:t>
              </a:r>
              <a:endParaRPr lang="en-US" sz="2400" b="1" dirty="0">
                <a:solidFill>
                  <a:schemeClr val="bg1"/>
                </a:solidFill>
                <a:latin typeface="Arial" pitchFamily="34" charset="0"/>
                <a:cs typeface="Arial" pitchFamily="34" charset="0"/>
              </a:endParaRPr>
            </a:p>
          </p:txBody>
        </p:sp>
        <p:sp>
          <p:nvSpPr>
            <p:cNvPr id="91" name="Oval 90"/>
            <p:cNvSpPr/>
            <p:nvPr/>
          </p:nvSpPr>
          <p:spPr>
            <a:xfrm>
              <a:off x="5410200" y="4419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4</a:t>
              </a:r>
              <a:endParaRPr lang="en-US" sz="2400" b="1" dirty="0">
                <a:solidFill>
                  <a:schemeClr val="bg1"/>
                </a:solidFill>
                <a:latin typeface="Arial" pitchFamily="34" charset="0"/>
                <a:cs typeface="Arial" pitchFamily="34" charset="0"/>
              </a:endParaRPr>
            </a:p>
          </p:txBody>
        </p:sp>
        <p:sp>
          <p:nvSpPr>
            <p:cNvPr id="92" name="Oval 91"/>
            <p:cNvSpPr/>
            <p:nvPr/>
          </p:nvSpPr>
          <p:spPr>
            <a:xfrm>
              <a:off x="61722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6</a:t>
              </a:r>
              <a:endParaRPr lang="en-US" sz="2400" b="1" dirty="0">
                <a:solidFill>
                  <a:schemeClr val="bg1"/>
                </a:solidFill>
                <a:latin typeface="Arial" pitchFamily="34" charset="0"/>
                <a:cs typeface="Arial" pitchFamily="34" charset="0"/>
              </a:endParaRPr>
            </a:p>
          </p:txBody>
        </p:sp>
        <p:sp>
          <p:nvSpPr>
            <p:cNvPr id="94" name="TextBox 93"/>
            <p:cNvSpPr txBox="1"/>
            <p:nvPr/>
          </p:nvSpPr>
          <p:spPr>
            <a:xfrm>
              <a:off x="2209800" y="3657600"/>
              <a:ext cx="389850" cy="461665"/>
            </a:xfrm>
            <a:prstGeom prst="rect">
              <a:avLst/>
            </a:prstGeom>
            <a:noFill/>
          </p:spPr>
          <p:txBody>
            <a:bodyPr wrap="none" rtlCol="0">
              <a:spAutoFit/>
            </a:bodyPr>
            <a:lstStyle/>
            <a:p>
              <a:r>
                <a:rPr lang="en-US" sz="2400" b="1" i="1" dirty="0" smtClean="0">
                  <a:latin typeface="Times New Roman" pitchFamily="18" charset="0"/>
                  <a:cs typeface="Times New Roman" pitchFamily="18" charset="0"/>
                </a:rPr>
                <a:t>A</a:t>
              </a:r>
              <a:endParaRPr lang="en-US" sz="2400" b="1" i="1" dirty="0">
                <a:latin typeface="Times New Roman" pitchFamily="18" charset="0"/>
                <a:cs typeface="Times New Roman" pitchFamily="18" charset="0"/>
              </a:endParaRPr>
            </a:p>
          </p:txBody>
        </p:sp>
        <p:sp>
          <p:nvSpPr>
            <p:cNvPr id="96" name="TextBox 95"/>
            <p:cNvSpPr txBox="1"/>
            <p:nvPr/>
          </p:nvSpPr>
          <p:spPr>
            <a:xfrm>
              <a:off x="6934200" y="3657600"/>
              <a:ext cx="380232" cy="461665"/>
            </a:xfrm>
            <a:prstGeom prst="rect">
              <a:avLst/>
            </a:prstGeom>
            <a:noFill/>
          </p:spPr>
          <p:txBody>
            <a:bodyPr wrap="square" rtlCol="0">
              <a:spAutoFit/>
            </a:bodyPr>
            <a:lstStyle/>
            <a:p>
              <a:r>
                <a:rPr lang="en-US" sz="2400" b="1" i="1" dirty="0" smtClean="0">
                  <a:latin typeface="Times New Roman" pitchFamily="18" charset="0"/>
                  <a:cs typeface="Times New Roman" pitchFamily="18" charset="0"/>
                </a:rPr>
                <a:t>B</a:t>
              </a:r>
              <a:endParaRPr lang="en-US" sz="2400" b="1" i="1" dirty="0">
                <a:latin typeface="Times New Roman" pitchFamily="18" charset="0"/>
                <a:cs typeface="Times New Roman" pitchFamily="18" charset="0"/>
              </a:endParaRPr>
            </a:p>
          </p:txBody>
        </p:sp>
      </p:grpSp>
      <p:cxnSp>
        <p:nvCxnSpPr>
          <p:cNvPr id="32" name="Straight Connector 31"/>
          <p:cNvCxnSpPr>
            <a:stCxn id="40" idx="3"/>
            <a:endCxn id="42" idx="7"/>
          </p:cNvCxnSpPr>
          <p:nvPr/>
        </p:nvCxnSpPr>
        <p:spPr>
          <a:xfrm flipH="1">
            <a:off x="5887804" y="15825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2" idx="5"/>
            <a:endCxn id="41" idx="1"/>
          </p:cNvCxnSpPr>
          <p:nvPr/>
        </p:nvCxnSpPr>
        <p:spPr>
          <a:xfrm>
            <a:off x="5887804" y="20397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0" idx="4"/>
            <a:endCxn id="41" idx="0"/>
          </p:cNvCxnSpPr>
          <p:nvPr/>
        </p:nvCxnSpPr>
        <p:spPr>
          <a:xfrm>
            <a:off x="6362700" y="16383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0" idx="6"/>
            <a:endCxn id="43" idx="2"/>
          </p:cNvCxnSpPr>
          <p:nvPr/>
        </p:nvCxnSpPr>
        <p:spPr>
          <a:xfrm flipV="1">
            <a:off x="6553200" y="1333500"/>
            <a:ext cx="1488886" cy="1143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1" idx="6"/>
            <a:endCxn id="44" idx="2"/>
          </p:cNvCxnSpPr>
          <p:nvPr/>
        </p:nvCxnSpPr>
        <p:spPr>
          <a:xfrm flipV="1">
            <a:off x="6553200" y="2171700"/>
            <a:ext cx="1184086" cy="1905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5"/>
            <a:endCxn id="45" idx="1"/>
          </p:cNvCxnSpPr>
          <p:nvPr/>
        </p:nvCxnSpPr>
        <p:spPr>
          <a:xfrm rot="16200000" flipH="1">
            <a:off x="8329190" y="1506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4" idx="6"/>
            <a:endCxn id="45" idx="2"/>
          </p:cNvCxnSpPr>
          <p:nvPr/>
        </p:nvCxnSpPr>
        <p:spPr>
          <a:xfrm flipV="1">
            <a:off x="8118286" y="2019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3" idx="3"/>
            <a:endCxn id="44" idx="0"/>
          </p:cNvCxnSpPr>
          <p:nvPr/>
        </p:nvCxnSpPr>
        <p:spPr>
          <a:xfrm rot="5400000">
            <a:off x="7756336" y="1639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172200" y="1257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1</a:t>
            </a:r>
            <a:endParaRPr lang="en-US" sz="2000" b="1" dirty="0">
              <a:solidFill>
                <a:schemeClr val="bg1"/>
              </a:solidFill>
              <a:latin typeface="Arial" pitchFamily="34" charset="0"/>
              <a:cs typeface="Arial" pitchFamily="34" charset="0"/>
            </a:endParaRPr>
          </a:p>
        </p:txBody>
      </p:sp>
      <p:sp>
        <p:nvSpPr>
          <p:cNvPr id="41" name="Oval 40"/>
          <p:cNvSpPr/>
          <p:nvPr/>
        </p:nvSpPr>
        <p:spPr>
          <a:xfrm>
            <a:off x="6172200" y="21717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3</a:t>
            </a:r>
            <a:endParaRPr lang="en-US" sz="2000" b="1" dirty="0">
              <a:solidFill>
                <a:schemeClr val="bg1"/>
              </a:solidFill>
              <a:latin typeface="Arial" pitchFamily="34" charset="0"/>
              <a:cs typeface="Arial" pitchFamily="34" charset="0"/>
            </a:endParaRPr>
          </a:p>
        </p:txBody>
      </p:sp>
      <p:sp>
        <p:nvSpPr>
          <p:cNvPr id="42" name="Oval 41"/>
          <p:cNvSpPr/>
          <p:nvPr/>
        </p:nvSpPr>
        <p:spPr>
          <a:xfrm>
            <a:off x="5562600" y="1714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2</a:t>
            </a:r>
            <a:endParaRPr lang="en-US" sz="2000" b="1" dirty="0">
              <a:solidFill>
                <a:schemeClr val="bg1"/>
              </a:solidFill>
              <a:latin typeface="Arial" pitchFamily="34" charset="0"/>
              <a:cs typeface="Arial" pitchFamily="34" charset="0"/>
            </a:endParaRPr>
          </a:p>
        </p:txBody>
      </p:sp>
      <p:sp>
        <p:nvSpPr>
          <p:cNvPr id="43" name="Oval 42"/>
          <p:cNvSpPr/>
          <p:nvPr/>
        </p:nvSpPr>
        <p:spPr>
          <a:xfrm>
            <a:off x="8042086" y="114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5</a:t>
            </a:r>
            <a:endParaRPr lang="en-US" sz="2000" b="1" dirty="0">
              <a:solidFill>
                <a:schemeClr val="bg1"/>
              </a:solidFill>
              <a:latin typeface="Arial" pitchFamily="34" charset="0"/>
              <a:cs typeface="Arial" pitchFamily="34" charset="0"/>
            </a:endParaRPr>
          </a:p>
        </p:txBody>
      </p:sp>
      <p:sp>
        <p:nvSpPr>
          <p:cNvPr id="44" name="Oval 43"/>
          <p:cNvSpPr/>
          <p:nvPr/>
        </p:nvSpPr>
        <p:spPr>
          <a:xfrm>
            <a:off x="7737286" y="1981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4</a:t>
            </a:r>
            <a:endParaRPr lang="en-US" sz="2000" b="1" dirty="0">
              <a:solidFill>
                <a:schemeClr val="bg1"/>
              </a:solidFill>
              <a:latin typeface="Arial" pitchFamily="34" charset="0"/>
              <a:cs typeface="Arial" pitchFamily="34" charset="0"/>
            </a:endParaRPr>
          </a:p>
        </p:txBody>
      </p:sp>
      <p:sp>
        <p:nvSpPr>
          <p:cNvPr id="45" name="Oval 44"/>
          <p:cNvSpPr/>
          <p:nvPr/>
        </p:nvSpPr>
        <p:spPr>
          <a:xfrm>
            <a:off x="8651686" y="182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6</a:t>
            </a:r>
            <a:endParaRPr lang="en-US" sz="2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674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33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3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Partitioning</a:t>
            </a:r>
            <a:endParaRPr lang="en-US" dirty="0"/>
          </a:p>
        </p:txBody>
      </p:sp>
      <p:sp>
        <p:nvSpPr>
          <p:cNvPr id="3" name="Content Placeholder 2"/>
          <p:cNvSpPr>
            <a:spLocks noGrp="1"/>
          </p:cNvSpPr>
          <p:nvPr>
            <p:ph idx="1"/>
          </p:nvPr>
        </p:nvSpPr>
        <p:spPr/>
        <p:txBody>
          <a:bodyPr/>
          <a:lstStyle/>
          <a:p>
            <a:r>
              <a:rPr lang="en-US" b="1" dirty="0" smtClean="0">
                <a:solidFill>
                  <a:srgbClr val="FF0066"/>
                </a:solidFill>
              </a:rPr>
              <a:t>What makes a good partition?</a:t>
            </a:r>
          </a:p>
          <a:p>
            <a:pPr lvl="1"/>
            <a:r>
              <a:rPr lang="en-US" dirty="0" smtClean="0"/>
              <a:t>Maximize the number of within-group </a:t>
            </a:r>
            <a:br>
              <a:rPr lang="en-US" dirty="0" smtClean="0"/>
            </a:br>
            <a:r>
              <a:rPr lang="en-US" dirty="0" smtClean="0"/>
              <a:t>connections</a:t>
            </a:r>
          </a:p>
          <a:p>
            <a:pPr lvl="1"/>
            <a:r>
              <a:rPr lang="en-US" dirty="0" smtClean="0"/>
              <a:t>Minimize the number of between-group connections</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cxnSp>
        <p:nvCxnSpPr>
          <p:cNvPr id="51" name="Straight Connector 50"/>
          <p:cNvCxnSpPr>
            <a:stCxn id="59" idx="3"/>
            <a:endCxn id="61" idx="7"/>
          </p:cNvCxnSpPr>
          <p:nvPr/>
        </p:nvCxnSpPr>
        <p:spPr>
          <a:xfrm rot="5400000">
            <a:off x="2839804" y="45162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1" idx="5"/>
            <a:endCxn id="60" idx="1"/>
          </p:cNvCxnSpPr>
          <p:nvPr/>
        </p:nvCxnSpPr>
        <p:spPr>
          <a:xfrm rot="16200000" flipH="1">
            <a:off x="2839804" y="49734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4"/>
            <a:endCxn id="60" idx="0"/>
          </p:cNvCxnSpPr>
          <p:nvPr/>
        </p:nvCxnSpPr>
        <p:spPr>
          <a:xfrm rot="5400000">
            <a:off x="2971800" y="4914900"/>
            <a:ext cx="533400"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2" idx="2"/>
          </p:cNvCxnSpPr>
          <p:nvPr/>
        </p:nvCxnSpPr>
        <p:spPr>
          <a:xfrm flipV="1">
            <a:off x="3429000" y="4305300"/>
            <a:ext cx="1828800" cy="152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60" idx="6"/>
            <a:endCxn id="63" idx="2"/>
          </p:cNvCxnSpPr>
          <p:nvPr/>
        </p:nvCxnSpPr>
        <p:spPr>
          <a:xfrm flipV="1">
            <a:off x="3429000" y="51435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2" idx="5"/>
            <a:endCxn id="64" idx="1"/>
          </p:cNvCxnSpPr>
          <p:nvPr/>
        </p:nvCxnSpPr>
        <p:spPr>
          <a:xfrm rot="16200000" flipH="1">
            <a:off x="5544904" y="44781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3" idx="6"/>
            <a:endCxn id="64" idx="2"/>
          </p:cNvCxnSpPr>
          <p:nvPr/>
        </p:nvCxnSpPr>
        <p:spPr>
          <a:xfrm flipV="1">
            <a:off x="5334000" y="49911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2" idx="3"/>
            <a:endCxn id="63" idx="0"/>
          </p:cNvCxnSpPr>
          <p:nvPr/>
        </p:nvCxnSpPr>
        <p:spPr>
          <a:xfrm rot="5400000">
            <a:off x="4972050" y="46114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30480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1</a:t>
            </a:r>
            <a:endParaRPr lang="en-US" sz="2000" b="1" dirty="0">
              <a:solidFill>
                <a:schemeClr val="bg1"/>
              </a:solidFill>
              <a:latin typeface="Arial" pitchFamily="34" charset="0"/>
              <a:cs typeface="Arial" pitchFamily="34" charset="0"/>
            </a:endParaRPr>
          </a:p>
        </p:txBody>
      </p:sp>
      <p:sp>
        <p:nvSpPr>
          <p:cNvPr id="60" name="Oval 59"/>
          <p:cNvSpPr/>
          <p:nvPr/>
        </p:nvSpPr>
        <p:spPr>
          <a:xfrm>
            <a:off x="3048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3</a:t>
            </a:r>
            <a:endParaRPr lang="en-US" sz="2000" b="1" dirty="0">
              <a:solidFill>
                <a:schemeClr val="bg1"/>
              </a:solidFill>
              <a:latin typeface="Arial" pitchFamily="34" charset="0"/>
              <a:cs typeface="Arial" pitchFamily="34" charset="0"/>
            </a:endParaRPr>
          </a:p>
        </p:txBody>
      </p:sp>
      <p:sp>
        <p:nvSpPr>
          <p:cNvPr id="61" name="Oval 60"/>
          <p:cNvSpPr/>
          <p:nvPr/>
        </p:nvSpPr>
        <p:spPr>
          <a:xfrm>
            <a:off x="2438400" y="47244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2</a:t>
            </a:r>
            <a:endParaRPr lang="en-US" sz="2000" b="1" dirty="0">
              <a:solidFill>
                <a:schemeClr val="bg1"/>
              </a:solidFill>
              <a:latin typeface="Arial" pitchFamily="34" charset="0"/>
              <a:cs typeface="Arial" pitchFamily="34" charset="0"/>
            </a:endParaRPr>
          </a:p>
        </p:txBody>
      </p:sp>
      <p:sp>
        <p:nvSpPr>
          <p:cNvPr id="62" name="Oval 61"/>
          <p:cNvSpPr/>
          <p:nvPr/>
        </p:nvSpPr>
        <p:spPr>
          <a:xfrm>
            <a:off x="5257800" y="4114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5</a:t>
            </a:r>
            <a:endParaRPr lang="en-US" sz="2000" b="1" dirty="0">
              <a:solidFill>
                <a:schemeClr val="bg1"/>
              </a:solidFill>
              <a:latin typeface="Arial" pitchFamily="34" charset="0"/>
              <a:cs typeface="Arial" pitchFamily="34" charset="0"/>
            </a:endParaRPr>
          </a:p>
        </p:txBody>
      </p:sp>
      <p:sp>
        <p:nvSpPr>
          <p:cNvPr id="63" name="Oval 62"/>
          <p:cNvSpPr/>
          <p:nvPr/>
        </p:nvSpPr>
        <p:spPr>
          <a:xfrm>
            <a:off x="4953000" y="495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4</a:t>
            </a:r>
            <a:endParaRPr lang="en-US" sz="2000" b="1" dirty="0">
              <a:solidFill>
                <a:schemeClr val="bg1"/>
              </a:solidFill>
              <a:latin typeface="Arial" pitchFamily="34" charset="0"/>
              <a:cs typeface="Arial" pitchFamily="34" charset="0"/>
            </a:endParaRPr>
          </a:p>
        </p:txBody>
      </p:sp>
      <p:sp>
        <p:nvSpPr>
          <p:cNvPr id="64" name="Oval 63"/>
          <p:cNvSpPr/>
          <p:nvPr/>
        </p:nvSpPr>
        <p:spPr>
          <a:xfrm>
            <a:off x="5867400" y="4800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6</a:t>
            </a:r>
            <a:endParaRPr lang="en-US" sz="2000" b="1" dirty="0">
              <a:solidFill>
                <a:schemeClr val="bg1"/>
              </a:solidFill>
              <a:latin typeface="Arial" pitchFamily="34" charset="0"/>
              <a:cs typeface="Arial" pitchFamily="34" charset="0"/>
            </a:endParaRPr>
          </a:p>
        </p:txBody>
      </p:sp>
      <p:sp>
        <p:nvSpPr>
          <p:cNvPr id="41" name="Line 13"/>
          <p:cNvSpPr>
            <a:spLocks noChangeShapeType="1"/>
          </p:cNvSpPr>
          <p:nvPr/>
        </p:nvSpPr>
        <p:spPr bwMode="auto">
          <a:xfrm flipH="1">
            <a:off x="4190999" y="3886199"/>
            <a:ext cx="457200" cy="2155825"/>
          </a:xfrm>
          <a:prstGeom prst="line">
            <a:avLst/>
          </a:prstGeom>
          <a:noFill/>
          <a:ln w="57150">
            <a:solidFill>
              <a:srgbClr val="0000FF"/>
            </a:solidFill>
            <a:prstDash val="dash"/>
            <a:round/>
            <a:headEnd/>
            <a:tailEnd/>
          </a:ln>
        </p:spPr>
        <p:txBody>
          <a:bodyPr/>
          <a:lstStyle/>
          <a:p>
            <a:endParaRPr lang="en-US"/>
          </a:p>
        </p:txBody>
      </p:sp>
      <p:sp>
        <p:nvSpPr>
          <p:cNvPr id="7" name="TextBox 6"/>
          <p:cNvSpPr txBox="1"/>
          <p:nvPr/>
        </p:nvSpPr>
        <p:spPr>
          <a:xfrm>
            <a:off x="2819400" y="5725180"/>
            <a:ext cx="444352" cy="523220"/>
          </a:xfrm>
          <a:prstGeom prst="rect">
            <a:avLst/>
          </a:prstGeom>
          <a:noFill/>
        </p:spPr>
        <p:txBody>
          <a:bodyPr wrap="none" rtlCol="0">
            <a:spAutoFit/>
          </a:bodyPr>
          <a:lstStyle/>
          <a:p>
            <a:r>
              <a:rPr lang="en-US" sz="2800" b="1" dirty="0" smtClean="0">
                <a:latin typeface="Arial" pitchFamily="34" charset="0"/>
                <a:cs typeface="Arial" pitchFamily="34" charset="0"/>
              </a:rPr>
              <a:t>A</a:t>
            </a:r>
          </a:p>
        </p:txBody>
      </p:sp>
      <p:sp>
        <p:nvSpPr>
          <p:cNvPr id="26" name="TextBox 25"/>
          <p:cNvSpPr txBox="1"/>
          <p:nvPr/>
        </p:nvSpPr>
        <p:spPr>
          <a:xfrm>
            <a:off x="5401722" y="5725180"/>
            <a:ext cx="444352" cy="523220"/>
          </a:xfrm>
          <a:prstGeom prst="rect">
            <a:avLst/>
          </a:prstGeom>
          <a:noFill/>
        </p:spPr>
        <p:txBody>
          <a:bodyPr wrap="none" rtlCol="0">
            <a:spAutoFit/>
          </a:bodyPr>
          <a:lstStyle/>
          <a:p>
            <a:r>
              <a:rPr lang="en-US" sz="2800" b="1" dirty="0" smtClean="0">
                <a:latin typeface="Arial" pitchFamily="34" charset="0"/>
                <a:cs typeface="Arial" pitchFamily="34" charset="0"/>
              </a:rPr>
              <a:t>B</a:t>
            </a:r>
          </a:p>
        </p:txBody>
      </p:sp>
    </p:spTree>
    <p:extLst>
      <p:ext uri="{BB962C8B-B14F-4D97-AF65-F5344CB8AC3E}">
        <p14:creationId xmlns:p14="http://schemas.microsoft.com/office/powerpoint/2010/main" val="29122704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3200400" y="4495800"/>
            <a:ext cx="1981200" cy="15240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38200" y="4637926"/>
            <a:ext cx="1981200" cy="1534274"/>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78308" y="4506074"/>
            <a:ext cx="412292" cy="523220"/>
          </a:xfrm>
          <a:prstGeom prst="rect">
            <a:avLst/>
          </a:prstGeom>
          <a:noFill/>
        </p:spPr>
        <p:txBody>
          <a:bodyPr wrap="none" rtlCol="0">
            <a:spAutoFit/>
          </a:bodyPr>
          <a:lstStyle/>
          <a:p>
            <a:r>
              <a:rPr lang="en-US" sz="2800" dirty="0" smtClean="0"/>
              <a:t>A</a:t>
            </a:r>
            <a:endParaRPr lang="en-US" sz="2800" dirty="0"/>
          </a:p>
        </p:txBody>
      </p:sp>
      <p:sp>
        <p:nvSpPr>
          <p:cNvPr id="52" name="TextBox 51"/>
          <p:cNvSpPr txBox="1"/>
          <p:nvPr/>
        </p:nvSpPr>
        <p:spPr>
          <a:xfrm>
            <a:off x="5029200" y="4419600"/>
            <a:ext cx="380232" cy="523220"/>
          </a:xfrm>
          <a:prstGeom prst="rect">
            <a:avLst/>
          </a:prstGeom>
          <a:noFill/>
        </p:spPr>
        <p:txBody>
          <a:bodyPr wrap="square" rtlCol="0">
            <a:spAutoFit/>
          </a:bodyPr>
          <a:lstStyle/>
          <a:p>
            <a:r>
              <a:rPr lang="en-US" sz="2800" dirty="0" smtClean="0"/>
              <a:t>B</a:t>
            </a:r>
            <a:endParaRPr lang="en-US" sz="2800" dirty="0"/>
          </a:p>
        </p:txBody>
      </p:sp>
      <p:sp>
        <p:nvSpPr>
          <p:cNvPr id="72706" name="Rectangle 2"/>
          <p:cNvSpPr>
            <a:spLocks noGrp="1" noRot="1" noChangeArrowheads="1"/>
          </p:cNvSpPr>
          <p:nvPr>
            <p:ph type="title"/>
          </p:nvPr>
        </p:nvSpPr>
        <p:spPr/>
        <p:txBody>
          <a:bodyPr/>
          <a:lstStyle/>
          <a:p>
            <a:pPr eaLnBrk="1" hangingPunct="1">
              <a:defRPr/>
            </a:pPr>
            <a:r>
              <a:rPr lang="en-IE" dirty="0" smtClean="0"/>
              <a:t>Graph Cuts</a:t>
            </a:r>
          </a:p>
        </p:txBody>
      </p:sp>
      <p:sp>
        <p:nvSpPr>
          <p:cNvPr id="4" name="Content Placeholder 3"/>
          <p:cNvSpPr>
            <a:spLocks noGrp="1"/>
          </p:cNvSpPr>
          <p:nvPr>
            <p:ph idx="1"/>
          </p:nvPr>
        </p:nvSpPr>
        <p:spPr/>
        <p:txBody>
          <a:bodyPr/>
          <a:lstStyle/>
          <a:p>
            <a:pPr>
              <a:defRPr/>
            </a:pPr>
            <a:r>
              <a:rPr lang="en-IE" b="1" dirty="0"/>
              <a:t>Express partitioning objectives as a </a:t>
            </a:r>
            <a:r>
              <a:rPr lang="en-IE" b="1" dirty="0" smtClean="0"/>
              <a:t>function </a:t>
            </a:r>
            <a:r>
              <a:rPr lang="en-IE" b="1" dirty="0"/>
              <a:t>of the “edge cut” of the partition</a:t>
            </a:r>
          </a:p>
          <a:p>
            <a:pPr>
              <a:spcBef>
                <a:spcPct val="30000"/>
              </a:spcBef>
              <a:defRPr/>
            </a:pPr>
            <a:r>
              <a:rPr lang="en-IE" b="1" dirty="0">
                <a:solidFill>
                  <a:srgbClr val="FF0066"/>
                </a:solidFill>
              </a:rPr>
              <a:t>Cut:</a:t>
            </a:r>
            <a:r>
              <a:rPr lang="en-IE" dirty="0">
                <a:solidFill>
                  <a:schemeClr val="accent3"/>
                </a:solidFill>
              </a:rPr>
              <a:t> </a:t>
            </a:r>
            <a:r>
              <a:rPr lang="en-IE" dirty="0"/>
              <a:t>Set of edges with only one vertex in a group:</a:t>
            </a:r>
          </a:p>
          <a:p>
            <a:endParaRPr lang="en-US" dirty="0"/>
          </a:p>
        </p:txBody>
      </p:sp>
      <p:sp>
        <p:nvSpPr>
          <p:cNvPr id="39" name="Footer Placeholder 38"/>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8" name="Slide Number Placeholder 37"/>
          <p:cNvSpPr>
            <a:spLocks noGrp="1"/>
          </p:cNvSpPr>
          <p:nvPr>
            <p:ph type="sldNum" sz="quarter" idx="12"/>
          </p:nvPr>
        </p:nvSpPr>
        <p:spPr/>
        <p:txBody>
          <a:bodyPr/>
          <a:lstStyle/>
          <a:p>
            <a:fld id="{19B12225-5612-419B-A8D5-4B8EEE4C217E}" type="slidenum">
              <a:rPr lang="en-US" smtClean="0"/>
              <a:pPr/>
              <a:t>27</a:t>
            </a:fld>
            <a:endParaRPr lang="en-US"/>
          </a:p>
        </p:txBody>
      </p:sp>
      <p:grpSp>
        <p:nvGrpSpPr>
          <p:cNvPr id="3" name="Group 86"/>
          <p:cNvGrpSpPr>
            <a:grpSpLocks/>
          </p:cNvGrpSpPr>
          <p:nvPr/>
        </p:nvGrpSpPr>
        <p:grpSpPr bwMode="auto">
          <a:xfrm>
            <a:off x="5510213" y="4824413"/>
            <a:ext cx="3022600" cy="630237"/>
            <a:chOff x="3471" y="3039"/>
            <a:chExt cx="1904" cy="397"/>
          </a:xfrm>
        </p:grpSpPr>
        <p:sp>
          <p:nvSpPr>
            <p:cNvPr id="2055" name="AutoShape 49"/>
            <p:cNvSpPr>
              <a:spLocks noChangeArrowheads="1"/>
            </p:cNvSpPr>
            <p:nvPr/>
          </p:nvSpPr>
          <p:spPr bwMode="auto">
            <a:xfrm>
              <a:off x="3471" y="3039"/>
              <a:ext cx="470" cy="397"/>
            </a:xfrm>
            <a:prstGeom prst="rightArrow">
              <a:avLst>
                <a:gd name="adj1" fmla="val 50000"/>
                <a:gd name="adj2" fmla="val 42475"/>
              </a:avLst>
            </a:prstGeom>
            <a:solidFill>
              <a:schemeClr val="hlink"/>
            </a:solidFill>
            <a:ln w="15875">
              <a:solidFill>
                <a:srgbClr val="000000"/>
              </a:solidFill>
              <a:miter lim="800000"/>
              <a:headEnd/>
              <a:tailEnd/>
            </a:ln>
          </p:spPr>
          <p:txBody>
            <a:bodyPr wrap="none" anchor="ctr"/>
            <a:lstStyle/>
            <a:p>
              <a:endParaRPr lang="en-US"/>
            </a:p>
          </p:txBody>
        </p:sp>
        <p:sp>
          <p:nvSpPr>
            <p:cNvPr id="2056" name="Text Box 82"/>
            <p:cNvSpPr txBox="1">
              <a:spLocks noChangeArrowheads="1"/>
            </p:cNvSpPr>
            <p:nvPr/>
          </p:nvSpPr>
          <p:spPr bwMode="auto">
            <a:xfrm>
              <a:off x="4005" y="3089"/>
              <a:ext cx="1370" cy="308"/>
            </a:xfrm>
            <a:prstGeom prst="rect">
              <a:avLst/>
            </a:prstGeom>
            <a:noFill/>
            <a:ln w="9525">
              <a:noFill/>
              <a:miter lim="800000"/>
              <a:headEnd/>
              <a:tailEnd/>
            </a:ln>
          </p:spPr>
          <p:txBody>
            <a:bodyPr>
              <a:spAutoFit/>
            </a:bodyPr>
            <a:lstStyle/>
            <a:p>
              <a:pPr algn="ctr" eaLnBrk="0" hangingPunct="0">
                <a:spcBef>
                  <a:spcPct val="50000"/>
                </a:spcBef>
              </a:pPr>
              <a:r>
                <a:rPr lang="en-IE" sz="2600" i="1" dirty="0">
                  <a:latin typeface="Times New Roman" pitchFamily="18" charset="0"/>
                </a:rPr>
                <a:t>cut(A,B) = </a:t>
              </a:r>
              <a:r>
                <a:rPr lang="en-IE" sz="2600" i="1" dirty="0" smtClean="0">
                  <a:latin typeface="Times New Roman" pitchFamily="18" charset="0"/>
                </a:rPr>
                <a:t>2</a:t>
              </a:r>
              <a:endParaRPr lang="el-GR" sz="2600" i="1" dirty="0">
                <a:latin typeface="Times New Roman" pitchFamily="18" charset="0"/>
              </a:endParaRPr>
            </a:p>
          </p:txBody>
        </p:sp>
      </p:grpSp>
      <p:cxnSp>
        <p:nvCxnSpPr>
          <p:cNvPr id="32" name="Straight Connector 31"/>
          <p:cNvCxnSpPr>
            <a:stCxn id="43" idx="3"/>
            <a:endCxn id="45" idx="7"/>
          </p:cNvCxnSpPr>
          <p:nvPr/>
        </p:nvCxnSpPr>
        <p:spPr>
          <a:xfrm flipH="1">
            <a:off x="1468204" y="5083735"/>
            <a:ext cx="340192" cy="1536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5" idx="5"/>
            <a:endCxn id="44" idx="1"/>
          </p:cNvCxnSpPr>
          <p:nvPr/>
        </p:nvCxnSpPr>
        <p:spPr>
          <a:xfrm rot="16200000" flipH="1">
            <a:off x="1544404" y="54306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3" idx="4"/>
            <a:endCxn id="44" idx="0"/>
          </p:cNvCxnSpPr>
          <p:nvPr/>
        </p:nvCxnSpPr>
        <p:spPr>
          <a:xfrm>
            <a:off x="1943100" y="5139531"/>
            <a:ext cx="0" cy="49926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3" idx="6"/>
            <a:endCxn id="46" idx="2"/>
          </p:cNvCxnSpPr>
          <p:nvPr/>
        </p:nvCxnSpPr>
        <p:spPr>
          <a:xfrm flipV="1">
            <a:off x="2133600" y="4762500"/>
            <a:ext cx="1828800" cy="1865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4" idx="6"/>
            <a:endCxn id="47" idx="2"/>
          </p:cNvCxnSpPr>
          <p:nvPr/>
        </p:nvCxnSpPr>
        <p:spPr>
          <a:xfrm flipV="1">
            <a:off x="2133600" y="56007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46" idx="5"/>
            <a:endCxn id="48" idx="1"/>
          </p:cNvCxnSpPr>
          <p:nvPr/>
        </p:nvCxnSpPr>
        <p:spPr>
          <a:xfrm rot="16200000" flipH="1">
            <a:off x="4249504" y="4935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47" idx="6"/>
            <a:endCxn id="48" idx="2"/>
          </p:cNvCxnSpPr>
          <p:nvPr/>
        </p:nvCxnSpPr>
        <p:spPr>
          <a:xfrm flipV="1">
            <a:off x="4038600" y="5448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6" idx="3"/>
            <a:endCxn id="47" idx="0"/>
          </p:cNvCxnSpPr>
          <p:nvPr/>
        </p:nvCxnSpPr>
        <p:spPr>
          <a:xfrm rot="5400000">
            <a:off x="3676650" y="5068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752600" y="4758531"/>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1</a:t>
            </a:r>
            <a:endParaRPr lang="en-US" sz="2000" b="1" dirty="0">
              <a:solidFill>
                <a:schemeClr val="bg1"/>
              </a:solidFill>
              <a:latin typeface="Arial" pitchFamily="34" charset="0"/>
              <a:cs typeface="Arial" pitchFamily="34" charset="0"/>
            </a:endParaRPr>
          </a:p>
        </p:txBody>
      </p:sp>
      <p:sp>
        <p:nvSpPr>
          <p:cNvPr id="44" name="Oval 43"/>
          <p:cNvSpPr/>
          <p:nvPr/>
        </p:nvSpPr>
        <p:spPr>
          <a:xfrm>
            <a:off x="1752600" y="563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3</a:t>
            </a:r>
            <a:endParaRPr lang="en-US" sz="2000" b="1" dirty="0">
              <a:solidFill>
                <a:schemeClr val="bg1"/>
              </a:solidFill>
              <a:latin typeface="Arial" pitchFamily="34" charset="0"/>
              <a:cs typeface="Arial" pitchFamily="34" charset="0"/>
            </a:endParaRPr>
          </a:p>
        </p:txBody>
      </p:sp>
      <p:sp>
        <p:nvSpPr>
          <p:cNvPr id="45" name="Oval 44"/>
          <p:cNvSpPr/>
          <p:nvPr/>
        </p:nvSpPr>
        <p:spPr>
          <a:xfrm>
            <a:off x="1143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2</a:t>
            </a:r>
            <a:endParaRPr lang="en-US" sz="2000" b="1" dirty="0">
              <a:solidFill>
                <a:schemeClr val="bg1"/>
              </a:solidFill>
              <a:latin typeface="Arial" pitchFamily="34" charset="0"/>
              <a:cs typeface="Arial" pitchFamily="34" charset="0"/>
            </a:endParaRPr>
          </a:p>
        </p:txBody>
      </p:sp>
      <p:sp>
        <p:nvSpPr>
          <p:cNvPr id="46" name="Oval 45"/>
          <p:cNvSpPr/>
          <p:nvPr/>
        </p:nvSpPr>
        <p:spPr>
          <a:xfrm>
            <a:off x="3962400" y="4572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5</a:t>
            </a:r>
            <a:endParaRPr lang="en-US" sz="2000" b="1" dirty="0">
              <a:solidFill>
                <a:schemeClr val="bg1"/>
              </a:solidFill>
              <a:latin typeface="Arial" pitchFamily="34" charset="0"/>
              <a:cs typeface="Arial" pitchFamily="34" charset="0"/>
            </a:endParaRPr>
          </a:p>
        </p:txBody>
      </p:sp>
      <p:sp>
        <p:nvSpPr>
          <p:cNvPr id="47" name="Oval 46"/>
          <p:cNvSpPr/>
          <p:nvPr/>
        </p:nvSpPr>
        <p:spPr>
          <a:xfrm>
            <a:off x="3657600" y="5410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4</a:t>
            </a:r>
            <a:endParaRPr lang="en-US" sz="2000" b="1" dirty="0">
              <a:solidFill>
                <a:schemeClr val="bg1"/>
              </a:solidFill>
              <a:latin typeface="Arial" pitchFamily="34" charset="0"/>
              <a:cs typeface="Arial" pitchFamily="34" charset="0"/>
            </a:endParaRPr>
          </a:p>
        </p:txBody>
      </p:sp>
      <p:sp>
        <p:nvSpPr>
          <p:cNvPr id="48" name="Oval 47"/>
          <p:cNvSpPr/>
          <p:nvPr/>
        </p:nvSpPr>
        <p:spPr>
          <a:xfrm>
            <a:off x="4572000" y="5257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6</a:t>
            </a:r>
            <a:endParaRPr lang="en-US" sz="2000" b="1" dirty="0">
              <a:solidFill>
                <a:schemeClr val="bg1"/>
              </a:solidFill>
              <a:latin typeface="Arial" pitchFamily="34" charset="0"/>
              <a:cs typeface="Arial" pitchFamily="34" charset="0"/>
            </a:endParaRPr>
          </a:p>
        </p:txBody>
      </p:sp>
      <p:graphicFrame>
        <p:nvGraphicFramePr>
          <p:cNvPr id="5" name="Object 4"/>
          <p:cNvGraphicFramePr>
            <a:graphicFrameLocks noGrp="1" noChangeAspect="1"/>
          </p:cNvGraphicFramePr>
          <p:nvPr>
            <p:extLst>
              <p:ext uri="{D42A27DB-BD31-4B8C-83A1-F6EECF244321}">
                <p14:modId xmlns:p14="http://schemas.microsoft.com/office/powerpoint/2010/main" val="1830904223"/>
              </p:ext>
            </p:extLst>
          </p:nvPr>
        </p:nvGraphicFramePr>
        <p:xfrm>
          <a:off x="2368103" y="3124200"/>
          <a:ext cx="3069772" cy="914400"/>
        </p:xfrm>
        <a:graphic>
          <a:graphicData uri="http://schemas.openxmlformats.org/presentationml/2006/ole">
            <mc:AlternateContent xmlns:mc="http://schemas.openxmlformats.org/markup-compatibility/2006">
              <mc:Choice xmlns:v="urn:schemas-microsoft-com:vml" Requires="v">
                <p:oleObj spid="_x0000_s66567" name="Equation" r:id="rId3" imgW="28641614" imgH="8524943" progId="Equation.3">
                  <p:embed/>
                </p:oleObj>
              </mc:Choice>
              <mc:Fallback>
                <p:oleObj name="Equation" r:id="rId3" imgW="28641614" imgH="8524943" progId="Equation.3">
                  <p:embed/>
                  <p:pic>
                    <p:nvPicPr>
                      <p:cNvPr id="0" name=""/>
                      <p:cNvPicPr>
                        <a:picLocks noGrp="1"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368103" y="3124200"/>
                        <a:ext cx="3069772" cy="914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99484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rrowheads="1"/>
          </p:cNvSpPr>
          <p:nvPr>
            <p:ph type="title"/>
          </p:nvPr>
        </p:nvSpPr>
        <p:spPr/>
        <p:txBody>
          <a:bodyPr/>
          <a:lstStyle/>
          <a:p>
            <a:pPr eaLnBrk="1" hangingPunct="1">
              <a:defRPr/>
            </a:pPr>
            <a:r>
              <a:rPr lang="en-IE" dirty="0" smtClean="0"/>
              <a:t>Graph Cut Criterion</a:t>
            </a:r>
            <a:endParaRPr lang="en-IE" sz="2400" dirty="0" smtClean="0"/>
          </a:p>
        </p:txBody>
      </p:sp>
      <p:sp>
        <p:nvSpPr>
          <p:cNvPr id="121859" name="Rectangle 3"/>
          <p:cNvSpPr>
            <a:spLocks noGrp="1" noChangeArrowheads="1"/>
          </p:cNvSpPr>
          <p:nvPr>
            <p:ph idx="1"/>
          </p:nvPr>
        </p:nvSpPr>
        <p:spPr/>
        <p:txBody>
          <a:bodyPr>
            <a:normAutofit/>
          </a:bodyPr>
          <a:lstStyle/>
          <a:p>
            <a:pPr eaLnBrk="1" hangingPunct="1">
              <a:lnSpc>
                <a:spcPct val="90000"/>
              </a:lnSpc>
              <a:defRPr/>
            </a:pPr>
            <a:r>
              <a:rPr lang="en-IE" b="1" dirty="0" smtClean="0"/>
              <a:t>Criterion: </a:t>
            </a:r>
            <a:r>
              <a:rPr lang="en-IE" b="1" dirty="0" smtClean="0">
                <a:solidFill>
                  <a:srgbClr val="0000FF"/>
                </a:solidFill>
              </a:rPr>
              <a:t>Minimum-cut</a:t>
            </a:r>
          </a:p>
          <a:p>
            <a:pPr lvl="1" eaLnBrk="1" hangingPunct="1">
              <a:lnSpc>
                <a:spcPct val="90000"/>
              </a:lnSpc>
              <a:defRPr/>
            </a:pPr>
            <a:r>
              <a:rPr lang="en-IE" dirty="0" smtClean="0"/>
              <a:t>Minimize weight of connections between groups</a:t>
            </a:r>
          </a:p>
          <a:p>
            <a:pPr lvl="1" eaLnBrk="1" hangingPunct="1">
              <a:lnSpc>
                <a:spcPct val="90000"/>
              </a:lnSpc>
              <a:defRPr/>
            </a:pPr>
            <a:endParaRPr lang="en-IE" dirty="0" smtClean="0"/>
          </a:p>
          <a:p>
            <a:pPr>
              <a:lnSpc>
                <a:spcPct val="90000"/>
              </a:lnSpc>
              <a:defRPr/>
            </a:pPr>
            <a:r>
              <a:rPr lang="en-IE" b="1" dirty="0" smtClean="0">
                <a:solidFill>
                  <a:srgbClr val="0000FF"/>
                </a:solidFill>
              </a:rPr>
              <a:t>Degenerate case:</a:t>
            </a:r>
          </a:p>
          <a:p>
            <a:pPr>
              <a:lnSpc>
                <a:spcPct val="90000"/>
              </a:lnSpc>
              <a:defRPr/>
            </a:pPr>
            <a:endParaRPr lang="en-IE" dirty="0" smtClean="0"/>
          </a:p>
          <a:p>
            <a:pPr>
              <a:lnSpc>
                <a:spcPct val="90000"/>
              </a:lnSpc>
              <a:defRPr/>
            </a:pPr>
            <a:endParaRPr lang="en-IE" dirty="0" smtClean="0"/>
          </a:p>
          <a:p>
            <a:pPr>
              <a:lnSpc>
                <a:spcPct val="90000"/>
              </a:lnSpc>
              <a:defRPr/>
            </a:pPr>
            <a:endParaRPr lang="en-IE" dirty="0" smtClean="0"/>
          </a:p>
          <a:p>
            <a:pPr>
              <a:lnSpc>
                <a:spcPct val="90000"/>
              </a:lnSpc>
              <a:defRPr/>
            </a:pPr>
            <a:endParaRPr lang="en-IE" dirty="0" smtClean="0"/>
          </a:p>
          <a:p>
            <a:pPr>
              <a:lnSpc>
                <a:spcPct val="90000"/>
              </a:lnSpc>
              <a:defRPr/>
            </a:pPr>
            <a:r>
              <a:rPr lang="en-IE" b="1" dirty="0" smtClean="0">
                <a:solidFill>
                  <a:srgbClr val="FF0066"/>
                </a:solidFill>
              </a:rPr>
              <a:t>Problem:</a:t>
            </a:r>
          </a:p>
          <a:p>
            <a:pPr lvl="1">
              <a:lnSpc>
                <a:spcPct val="90000"/>
              </a:lnSpc>
              <a:defRPr/>
            </a:pPr>
            <a:r>
              <a:rPr lang="en-IE" dirty="0" smtClean="0"/>
              <a:t>Only considers external cluster connections</a:t>
            </a:r>
          </a:p>
          <a:p>
            <a:pPr lvl="1">
              <a:lnSpc>
                <a:spcPct val="90000"/>
              </a:lnSpc>
              <a:defRPr/>
            </a:pPr>
            <a:r>
              <a:rPr lang="en-IE" dirty="0" smtClean="0"/>
              <a:t>Does not consider internal cluster connectivity</a:t>
            </a:r>
          </a:p>
        </p:txBody>
      </p:sp>
      <p:sp>
        <p:nvSpPr>
          <p:cNvPr id="34" name="Footer Placeholder 3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3" name="Slide Number Placeholder 32"/>
          <p:cNvSpPr>
            <a:spLocks noGrp="1"/>
          </p:cNvSpPr>
          <p:nvPr>
            <p:ph type="sldNum" sz="quarter" idx="12"/>
          </p:nvPr>
        </p:nvSpPr>
        <p:spPr/>
        <p:txBody>
          <a:bodyPr/>
          <a:lstStyle/>
          <a:p>
            <a:fld id="{19B12225-5612-419B-A8D5-4B8EEE4C217E}" type="slidenum">
              <a:rPr lang="en-US" smtClean="0"/>
              <a:pPr/>
              <a:t>28</a:t>
            </a:fld>
            <a:endParaRPr lang="en-US"/>
          </a:p>
        </p:txBody>
      </p:sp>
      <p:cxnSp>
        <p:nvCxnSpPr>
          <p:cNvPr id="102" name="Straight Connector 101"/>
          <p:cNvCxnSpPr/>
          <p:nvPr/>
        </p:nvCxnSpPr>
        <p:spPr>
          <a:xfrm>
            <a:off x="4480560" y="3960598"/>
            <a:ext cx="17781" cy="535202"/>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4951327" y="3986213"/>
            <a:ext cx="43662" cy="467808"/>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4495800" y="3940755"/>
            <a:ext cx="390947"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flipH="1">
            <a:off x="3495042" y="3686175"/>
            <a:ext cx="7937" cy="496888"/>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86025" y="4159649"/>
            <a:ext cx="514350" cy="169465"/>
          </a:xfrm>
          <a:prstGeom prst="line">
            <a:avLst/>
          </a:prstGeom>
          <a:ln w="28575"/>
        </p:spPr>
        <p:style>
          <a:lnRef idx="1">
            <a:schemeClr val="dk1"/>
          </a:lnRef>
          <a:fillRef idx="0">
            <a:schemeClr val="dk1"/>
          </a:fillRef>
          <a:effectRef idx="0">
            <a:schemeClr val="dk1"/>
          </a:effectRef>
          <a:fontRef idx="minor">
            <a:schemeClr val="tx1"/>
          </a:fontRef>
        </p:style>
      </p:cxnSp>
      <p:sp>
        <p:nvSpPr>
          <p:cNvPr id="18436" name="Text Box 4"/>
          <p:cNvSpPr txBox="1">
            <a:spLocks noChangeArrowheads="1"/>
          </p:cNvSpPr>
          <p:nvPr/>
        </p:nvSpPr>
        <p:spPr bwMode="auto">
          <a:xfrm>
            <a:off x="2500632" y="2234625"/>
            <a:ext cx="3858894" cy="584775"/>
          </a:xfrm>
          <a:prstGeom prst="rect">
            <a:avLst/>
          </a:prstGeom>
          <a:noFill/>
          <a:ln w="9525">
            <a:noFill/>
            <a:miter lim="800000"/>
            <a:headEnd/>
            <a:tailEnd/>
          </a:ln>
        </p:spPr>
        <p:txBody>
          <a:bodyPr wrap="square">
            <a:spAutoFit/>
          </a:bodyPr>
          <a:lstStyle/>
          <a:p>
            <a:pPr algn="ctr" eaLnBrk="0" hangingPunct="0">
              <a:spcBef>
                <a:spcPct val="50000"/>
              </a:spcBef>
            </a:pPr>
            <a:r>
              <a:rPr lang="en-IE" sz="3200" b="1" dirty="0" err="1">
                <a:latin typeface="Times New Roman" pitchFamily="18" charset="0"/>
              </a:rPr>
              <a:t>a</a:t>
            </a:r>
            <a:r>
              <a:rPr lang="en-IE" sz="3200" b="1" dirty="0" err="1" smtClean="0">
                <a:latin typeface="Times New Roman" pitchFamily="18" charset="0"/>
              </a:rPr>
              <a:t>rg</a:t>
            </a:r>
            <a:r>
              <a:rPr lang="en-IE" sz="3200" b="1" dirty="0" smtClean="0">
                <a:latin typeface="Times New Roman" pitchFamily="18" charset="0"/>
              </a:rPr>
              <a:t> </a:t>
            </a:r>
            <a:r>
              <a:rPr lang="en-IE" sz="3200" b="1" dirty="0" err="1" smtClean="0">
                <a:latin typeface="Times New Roman" pitchFamily="18" charset="0"/>
              </a:rPr>
              <a:t>min</a:t>
            </a:r>
            <a:r>
              <a:rPr lang="en-IE" sz="3200" b="1" baseline="-25000" dirty="0" err="1" smtClean="0">
                <a:latin typeface="Times New Roman" pitchFamily="18" charset="0"/>
              </a:rPr>
              <a:t>A,B</a:t>
            </a:r>
            <a:r>
              <a:rPr lang="en-IE" sz="3200" b="1" i="1" dirty="0" smtClean="0">
                <a:latin typeface="Times New Roman" pitchFamily="18" charset="0"/>
              </a:rPr>
              <a:t> </a:t>
            </a:r>
            <a:r>
              <a:rPr lang="en-IE" sz="3200" b="1" i="1" dirty="0">
                <a:latin typeface="Times New Roman" pitchFamily="18" charset="0"/>
              </a:rPr>
              <a:t>cut(A,B)</a:t>
            </a:r>
            <a:endParaRPr lang="el-GR" sz="3200" b="1" i="1" dirty="0">
              <a:latin typeface="Times New Roman" pitchFamily="18" charset="0"/>
            </a:endParaRPr>
          </a:p>
        </p:txBody>
      </p:sp>
      <p:sp>
        <p:nvSpPr>
          <p:cNvPr id="18463" name="Text Box 26"/>
          <p:cNvSpPr txBox="1">
            <a:spLocks noChangeArrowheads="1"/>
          </p:cNvSpPr>
          <p:nvPr/>
        </p:nvSpPr>
        <p:spPr bwMode="auto">
          <a:xfrm>
            <a:off x="3733800" y="3134576"/>
            <a:ext cx="1590500" cy="338554"/>
          </a:xfrm>
          <a:prstGeom prst="rect">
            <a:avLst/>
          </a:prstGeom>
          <a:noFill/>
          <a:ln w="9525">
            <a:noFill/>
            <a:miter lim="800000"/>
            <a:headEnd/>
            <a:tailEnd/>
          </a:ln>
        </p:spPr>
        <p:txBody>
          <a:bodyPr wrap="none">
            <a:spAutoFit/>
          </a:bodyPr>
          <a:lstStyle/>
          <a:p>
            <a:pPr eaLnBrk="0" hangingPunct="0"/>
            <a:r>
              <a:rPr lang="en-IE" sz="1600" b="1" dirty="0" smtClean="0">
                <a:solidFill>
                  <a:srgbClr val="0000FF"/>
                </a:solidFill>
                <a:latin typeface="Tahoma" pitchFamily="34" charset="0"/>
              </a:rPr>
              <a:t>“Optimal cut”</a:t>
            </a:r>
            <a:endParaRPr lang="en-IE" sz="1600" b="1" dirty="0">
              <a:solidFill>
                <a:srgbClr val="0000FF"/>
              </a:solidFill>
              <a:latin typeface="Tahoma" pitchFamily="34" charset="0"/>
            </a:endParaRPr>
          </a:p>
        </p:txBody>
      </p:sp>
      <p:sp>
        <p:nvSpPr>
          <p:cNvPr id="18461" name="Text Box 29"/>
          <p:cNvSpPr txBox="1">
            <a:spLocks noChangeArrowheads="1"/>
          </p:cNvSpPr>
          <p:nvPr/>
        </p:nvSpPr>
        <p:spPr bwMode="auto">
          <a:xfrm>
            <a:off x="5415272" y="3386554"/>
            <a:ext cx="1519238" cy="336550"/>
          </a:xfrm>
          <a:prstGeom prst="rect">
            <a:avLst/>
          </a:prstGeom>
          <a:noFill/>
          <a:ln w="9525">
            <a:noFill/>
            <a:miter lim="800000"/>
            <a:headEnd/>
            <a:tailEnd/>
          </a:ln>
        </p:spPr>
        <p:txBody>
          <a:bodyPr wrap="none">
            <a:spAutoFit/>
          </a:bodyPr>
          <a:lstStyle/>
          <a:p>
            <a:pPr eaLnBrk="0" hangingPunct="0"/>
            <a:r>
              <a:rPr lang="en-IE" sz="1600" b="1" dirty="0">
                <a:solidFill>
                  <a:srgbClr val="FF0000"/>
                </a:solidFill>
                <a:latin typeface="Tahoma" pitchFamily="34" charset="0"/>
              </a:rPr>
              <a:t>Minimum cut</a:t>
            </a:r>
          </a:p>
        </p:txBody>
      </p:sp>
      <p:sp>
        <p:nvSpPr>
          <p:cNvPr id="18452" name="Oval 18"/>
          <p:cNvSpPr>
            <a:spLocks noChangeArrowheads="1"/>
          </p:cNvSpPr>
          <p:nvPr/>
        </p:nvSpPr>
        <p:spPr bwMode="auto">
          <a:xfrm>
            <a:off x="4389120" y="3841750"/>
            <a:ext cx="182880" cy="185738"/>
          </a:xfrm>
          <a:prstGeom prst="ellipse">
            <a:avLst/>
          </a:prstGeom>
          <a:solidFill>
            <a:srgbClr val="008000"/>
          </a:solidFill>
          <a:ln w="9525">
            <a:noFill/>
            <a:round/>
            <a:headEnd/>
            <a:tailEnd/>
          </a:ln>
        </p:spPr>
        <p:txBody>
          <a:bodyPr wrap="none" anchor="ctr"/>
          <a:lstStyle/>
          <a:p>
            <a:endParaRPr lang="en-US"/>
          </a:p>
        </p:txBody>
      </p:sp>
      <p:sp>
        <p:nvSpPr>
          <p:cNvPr id="18454" name="Oval 20"/>
          <p:cNvSpPr>
            <a:spLocks noChangeArrowheads="1"/>
          </p:cNvSpPr>
          <p:nvPr/>
        </p:nvSpPr>
        <p:spPr bwMode="auto">
          <a:xfrm>
            <a:off x="4857751" y="3843338"/>
            <a:ext cx="182880" cy="185738"/>
          </a:xfrm>
          <a:prstGeom prst="ellipse">
            <a:avLst/>
          </a:prstGeom>
          <a:solidFill>
            <a:srgbClr val="008000"/>
          </a:solidFill>
          <a:ln w="9525">
            <a:noFill/>
            <a:round/>
            <a:headEnd/>
            <a:tailEnd/>
          </a:ln>
        </p:spPr>
        <p:txBody>
          <a:bodyPr wrap="none" anchor="ctr"/>
          <a:lstStyle/>
          <a:p>
            <a:endParaRPr lang="en-US"/>
          </a:p>
        </p:txBody>
      </p:sp>
      <p:sp>
        <p:nvSpPr>
          <p:cNvPr id="18455" name="Oval 21"/>
          <p:cNvSpPr>
            <a:spLocks noChangeArrowheads="1"/>
          </p:cNvSpPr>
          <p:nvPr/>
        </p:nvSpPr>
        <p:spPr bwMode="auto">
          <a:xfrm>
            <a:off x="5364164" y="4595813"/>
            <a:ext cx="182880" cy="185738"/>
          </a:xfrm>
          <a:prstGeom prst="ellipse">
            <a:avLst/>
          </a:prstGeom>
          <a:solidFill>
            <a:srgbClr val="008000"/>
          </a:solidFill>
          <a:ln w="9525">
            <a:noFill/>
            <a:round/>
            <a:headEnd/>
            <a:tailEnd/>
          </a:ln>
        </p:spPr>
        <p:txBody>
          <a:bodyPr wrap="none" anchor="ctr"/>
          <a:lstStyle/>
          <a:p>
            <a:endParaRPr lang="en-US"/>
          </a:p>
        </p:txBody>
      </p:sp>
      <p:sp>
        <p:nvSpPr>
          <p:cNvPr id="18456" name="Oval 22"/>
          <p:cNvSpPr>
            <a:spLocks noChangeArrowheads="1"/>
          </p:cNvSpPr>
          <p:nvPr/>
        </p:nvSpPr>
        <p:spPr bwMode="auto">
          <a:xfrm>
            <a:off x="5665789" y="3906838"/>
            <a:ext cx="182880" cy="185738"/>
          </a:xfrm>
          <a:prstGeom prst="ellipse">
            <a:avLst/>
          </a:prstGeom>
          <a:solidFill>
            <a:srgbClr val="008000"/>
          </a:solidFill>
          <a:ln w="9525">
            <a:noFill/>
            <a:round/>
            <a:headEnd/>
            <a:tailEnd/>
          </a:ln>
        </p:spPr>
        <p:txBody>
          <a:bodyPr wrap="none" anchor="ctr"/>
          <a:lstStyle/>
          <a:p>
            <a:endParaRPr lang="en-US"/>
          </a:p>
        </p:txBody>
      </p:sp>
      <p:cxnSp>
        <p:nvCxnSpPr>
          <p:cNvPr id="3" name="Straight Connector 2"/>
          <p:cNvCxnSpPr/>
          <p:nvPr/>
        </p:nvCxnSpPr>
        <p:spPr>
          <a:xfrm flipH="1">
            <a:off x="5457382" y="3988885"/>
            <a:ext cx="328407" cy="754643"/>
          </a:xfrm>
          <a:prstGeom prst="line">
            <a:avLst/>
          </a:prstGeom>
          <a:ln w="28575">
            <a:no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2438400" y="3737770"/>
            <a:ext cx="561975" cy="49212"/>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3033714" y="3745494"/>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3002758" y="3730625"/>
            <a:ext cx="3333" cy="688975"/>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513153" y="3899985"/>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2400301" y="3749674"/>
            <a:ext cx="647699" cy="59372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438400" y="4114800"/>
            <a:ext cx="435498" cy="678443"/>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356325" y="4637882"/>
            <a:ext cx="539275" cy="131763"/>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3472137" y="4153113"/>
            <a:ext cx="211662" cy="573668"/>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3349103" y="4700801"/>
            <a:ext cx="308497" cy="17599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3000375" y="4355017"/>
            <a:ext cx="399509" cy="503818"/>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2864804" y="4188330"/>
            <a:ext cx="669606" cy="593221"/>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3006091" y="3777166"/>
            <a:ext cx="510111" cy="445081"/>
          </a:xfrm>
          <a:prstGeom prst="line">
            <a:avLst/>
          </a:prstGeom>
          <a:ln w="28575"/>
        </p:spPr>
        <p:style>
          <a:lnRef idx="1">
            <a:schemeClr val="dk1"/>
          </a:lnRef>
          <a:fillRef idx="0">
            <a:schemeClr val="dk1"/>
          </a:fillRef>
          <a:effectRef idx="0">
            <a:schemeClr val="dk1"/>
          </a:effectRef>
          <a:fontRef idx="minor">
            <a:schemeClr val="tx1"/>
          </a:fontRef>
        </p:style>
      </p:cxnSp>
      <p:sp>
        <p:nvSpPr>
          <p:cNvPr id="18448" name="Oval 13"/>
          <p:cNvSpPr>
            <a:spLocks noChangeArrowheads="1"/>
          </p:cNvSpPr>
          <p:nvPr/>
        </p:nvSpPr>
        <p:spPr bwMode="auto">
          <a:xfrm>
            <a:off x="2773364" y="4676776"/>
            <a:ext cx="182880" cy="185738"/>
          </a:xfrm>
          <a:prstGeom prst="ellipse">
            <a:avLst/>
          </a:prstGeom>
          <a:solidFill>
            <a:srgbClr val="FF0000"/>
          </a:solidFill>
          <a:ln w="9525">
            <a:noFill/>
            <a:round/>
            <a:headEnd/>
            <a:tailEnd/>
          </a:ln>
        </p:spPr>
        <p:txBody>
          <a:bodyPr wrap="none" anchor="ctr"/>
          <a:lstStyle/>
          <a:p>
            <a:endParaRPr lang="en-US"/>
          </a:p>
        </p:txBody>
      </p:sp>
      <p:sp>
        <p:nvSpPr>
          <p:cNvPr id="18451" name="Oval 16"/>
          <p:cNvSpPr>
            <a:spLocks noChangeArrowheads="1"/>
          </p:cNvSpPr>
          <p:nvPr/>
        </p:nvSpPr>
        <p:spPr bwMode="auto">
          <a:xfrm>
            <a:off x="3268664" y="4748213"/>
            <a:ext cx="182880" cy="185738"/>
          </a:xfrm>
          <a:prstGeom prst="ellipse">
            <a:avLst/>
          </a:prstGeom>
          <a:solidFill>
            <a:srgbClr val="FF0000"/>
          </a:solidFill>
          <a:ln w="9525">
            <a:noFill/>
            <a:round/>
            <a:headEnd/>
            <a:tailEnd/>
          </a:ln>
        </p:spPr>
        <p:txBody>
          <a:bodyPr wrap="none" anchor="ctr"/>
          <a:lstStyle/>
          <a:p>
            <a:endParaRPr lang="en-US"/>
          </a:p>
        </p:txBody>
      </p:sp>
      <p:sp>
        <p:nvSpPr>
          <p:cNvPr id="18442" name="Oval 6"/>
          <p:cNvSpPr>
            <a:spLocks noChangeArrowheads="1"/>
          </p:cNvSpPr>
          <p:nvPr/>
        </p:nvSpPr>
        <p:spPr bwMode="auto">
          <a:xfrm>
            <a:off x="2352676" y="3644901"/>
            <a:ext cx="182880" cy="185738"/>
          </a:xfrm>
          <a:prstGeom prst="ellipse">
            <a:avLst/>
          </a:prstGeom>
          <a:solidFill>
            <a:srgbClr val="FF0000"/>
          </a:solidFill>
          <a:ln w="9525">
            <a:noFill/>
            <a:round/>
            <a:headEnd/>
            <a:tailEnd/>
          </a:ln>
        </p:spPr>
        <p:txBody>
          <a:bodyPr wrap="none" anchor="ctr"/>
          <a:lstStyle/>
          <a:p>
            <a:endParaRPr lang="en-US"/>
          </a:p>
        </p:txBody>
      </p:sp>
      <p:sp>
        <p:nvSpPr>
          <p:cNvPr id="18449" name="Oval 14"/>
          <p:cNvSpPr>
            <a:spLocks noChangeArrowheads="1"/>
          </p:cNvSpPr>
          <p:nvPr/>
        </p:nvSpPr>
        <p:spPr bwMode="auto">
          <a:xfrm>
            <a:off x="3419476" y="3602038"/>
            <a:ext cx="182880" cy="185738"/>
          </a:xfrm>
          <a:prstGeom prst="ellipse">
            <a:avLst/>
          </a:prstGeom>
          <a:solidFill>
            <a:srgbClr val="FF0000"/>
          </a:solidFill>
          <a:ln w="9525">
            <a:noFill/>
            <a:round/>
            <a:headEnd/>
            <a:tailEnd/>
          </a:ln>
        </p:spPr>
        <p:txBody>
          <a:bodyPr wrap="none" anchor="ctr"/>
          <a:lstStyle/>
          <a:p>
            <a:endParaRPr lang="en-US"/>
          </a:p>
        </p:txBody>
      </p:sp>
      <p:sp>
        <p:nvSpPr>
          <p:cNvPr id="18450" name="Oval 15"/>
          <p:cNvSpPr>
            <a:spLocks noChangeArrowheads="1"/>
          </p:cNvSpPr>
          <p:nvPr/>
        </p:nvSpPr>
        <p:spPr bwMode="auto">
          <a:xfrm>
            <a:off x="3560764" y="4606926"/>
            <a:ext cx="182880" cy="185738"/>
          </a:xfrm>
          <a:prstGeom prst="ellipse">
            <a:avLst/>
          </a:prstGeom>
          <a:solidFill>
            <a:srgbClr val="FF0000"/>
          </a:solidFill>
          <a:ln w="9525">
            <a:noFill/>
            <a:round/>
            <a:headEnd/>
            <a:tailEnd/>
          </a:ln>
        </p:spPr>
        <p:txBody>
          <a:bodyPr wrap="none" anchor="ctr"/>
          <a:lstStyle/>
          <a:p>
            <a:endParaRPr lang="en-US"/>
          </a:p>
        </p:txBody>
      </p:sp>
      <p:cxnSp>
        <p:nvCxnSpPr>
          <p:cNvPr id="69" name="Straight Connector 68"/>
          <p:cNvCxnSpPr/>
          <p:nvPr/>
        </p:nvCxnSpPr>
        <p:spPr>
          <a:xfrm>
            <a:off x="4498341" y="3962110"/>
            <a:ext cx="522811" cy="578432"/>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a:off x="4949191" y="3926895"/>
            <a:ext cx="534659" cy="753851"/>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5421902" y="3996639"/>
            <a:ext cx="335327" cy="695111"/>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a:off x="5022850" y="4542052"/>
            <a:ext cx="463550" cy="182348"/>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a:off x="4535487" y="4475957"/>
            <a:ext cx="493713" cy="36513"/>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p:cNvCxnSpPr>
            <a:endCxn id="18449" idx="6"/>
          </p:cNvCxnSpPr>
          <p:nvPr/>
        </p:nvCxnSpPr>
        <p:spPr>
          <a:xfrm flipH="1" flipV="1">
            <a:off x="3602356" y="3694907"/>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H="1" flipV="1">
            <a:off x="3560764" y="4220950"/>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H="1">
            <a:off x="2464594" y="4370756"/>
            <a:ext cx="505459" cy="254931"/>
          </a:xfrm>
          <a:prstGeom prst="line">
            <a:avLst/>
          </a:prstGeom>
          <a:ln w="28575"/>
        </p:spPr>
        <p:style>
          <a:lnRef idx="1">
            <a:schemeClr val="dk1"/>
          </a:lnRef>
          <a:fillRef idx="0">
            <a:schemeClr val="dk1"/>
          </a:fillRef>
          <a:effectRef idx="0">
            <a:schemeClr val="dk1"/>
          </a:effectRef>
          <a:fontRef idx="minor">
            <a:schemeClr val="tx1"/>
          </a:fontRef>
        </p:style>
      </p:cxnSp>
      <p:sp>
        <p:nvSpPr>
          <p:cNvPr id="18453" name="Oval 19"/>
          <p:cNvSpPr>
            <a:spLocks noChangeArrowheads="1"/>
          </p:cNvSpPr>
          <p:nvPr/>
        </p:nvSpPr>
        <p:spPr bwMode="auto">
          <a:xfrm>
            <a:off x="4406901" y="4383088"/>
            <a:ext cx="182880" cy="185738"/>
          </a:xfrm>
          <a:prstGeom prst="ellipse">
            <a:avLst/>
          </a:prstGeom>
          <a:solidFill>
            <a:srgbClr val="008000"/>
          </a:solidFill>
          <a:ln w="9525">
            <a:noFill/>
            <a:round/>
            <a:headEnd/>
            <a:tailEnd/>
          </a:ln>
        </p:spPr>
        <p:txBody>
          <a:bodyPr wrap="none" anchor="ctr"/>
          <a:lstStyle/>
          <a:p>
            <a:endParaRPr lang="en-US"/>
          </a:p>
        </p:txBody>
      </p:sp>
      <p:sp>
        <p:nvSpPr>
          <p:cNvPr id="18457" name="Oval 23"/>
          <p:cNvSpPr>
            <a:spLocks noChangeArrowheads="1"/>
          </p:cNvSpPr>
          <p:nvPr/>
        </p:nvSpPr>
        <p:spPr bwMode="auto">
          <a:xfrm>
            <a:off x="4900614" y="4419601"/>
            <a:ext cx="182880" cy="185738"/>
          </a:xfrm>
          <a:prstGeom prst="ellipse">
            <a:avLst/>
          </a:prstGeom>
          <a:solidFill>
            <a:srgbClr val="008000"/>
          </a:solidFill>
          <a:ln w="9525">
            <a:noFill/>
            <a:round/>
            <a:headEnd/>
            <a:tailEnd/>
          </a:ln>
        </p:spPr>
        <p:txBody>
          <a:bodyPr wrap="none" anchor="ctr"/>
          <a:lstStyle/>
          <a:p>
            <a:endParaRPr lang="en-US"/>
          </a:p>
        </p:txBody>
      </p:sp>
      <p:sp>
        <p:nvSpPr>
          <p:cNvPr id="90" name="Oval 18"/>
          <p:cNvSpPr>
            <a:spLocks noChangeArrowheads="1"/>
          </p:cNvSpPr>
          <p:nvPr/>
        </p:nvSpPr>
        <p:spPr bwMode="auto">
          <a:xfrm>
            <a:off x="4389120" y="3847886"/>
            <a:ext cx="182880" cy="185738"/>
          </a:xfrm>
          <a:prstGeom prst="ellipse">
            <a:avLst/>
          </a:prstGeom>
          <a:solidFill>
            <a:srgbClr val="008000"/>
          </a:solidFill>
          <a:ln w="9525">
            <a:noFill/>
            <a:round/>
            <a:headEnd/>
            <a:tailEnd/>
          </a:ln>
        </p:spPr>
        <p:txBody>
          <a:bodyPr wrap="none" anchor="ctr"/>
          <a:lstStyle/>
          <a:p>
            <a:endParaRPr lang="en-US"/>
          </a:p>
        </p:txBody>
      </p:sp>
      <p:sp>
        <p:nvSpPr>
          <p:cNvPr id="91" name="Oval 20"/>
          <p:cNvSpPr>
            <a:spLocks noChangeArrowheads="1"/>
          </p:cNvSpPr>
          <p:nvPr/>
        </p:nvSpPr>
        <p:spPr bwMode="auto">
          <a:xfrm>
            <a:off x="4857751" y="3849474"/>
            <a:ext cx="182880" cy="185738"/>
          </a:xfrm>
          <a:prstGeom prst="ellipse">
            <a:avLst/>
          </a:prstGeom>
          <a:solidFill>
            <a:srgbClr val="008000"/>
          </a:solidFill>
          <a:ln w="9525">
            <a:noFill/>
            <a:round/>
            <a:headEnd/>
            <a:tailEnd/>
          </a:ln>
        </p:spPr>
        <p:txBody>
          <a:bodyPr wrap="none" anchor="ctr"/>
          <a:lstStyle/>
          <a:p>
            <a:endParaRPr lang="en-US"/>
          </a:p>
        </p:txBody>
      </p:sp>
      <p:sp>
        <p:nvSpPr>
          <p:cNvPr id="92" name="Oval 21"/>
          <p:cNvSpPr>
            <a:spLocks noChangeArrowheads="1"/>
          </p:cNvSpPr>
          <p:nvPr/>
        </p:nvSpPr>
        <p:spPr bwMode="auto">
          <a:xfrm>
            <a:off x="5364164" y="4601949"/>
            <a:ext cx="182880" cy="185738"/>
          </a:xfrm>
          <a:prstGeom prst="ellipse">
            <a:avLst/>
          </a:prstGeom>
          <a:solidFill>
            <a:srgbClr val="008000"/>
          </a:solidFill>
          <a:ln w="9525">
            <a:noFill/>
            <a:round/>
            <a:headEnd/>
            <a:tailEnd/>
          </a:ln>
        </p:spPr>
        <p:txBody>
          <a:bodyPr wrap="none" anchor="ctr"/>
          <a:lstStyle/>
          <a:p>
            <a:endParaRPr lang="en-US"/>
          </a:p>
        </p:txBody>
      </p:sp>
      <p:sp>
        <p:nvSpPr>
          <p:cNvPr id="93" name="Oval 22"/>
          <p:cNvSpPr>
            <a:spLocks noChangeArrowheads="1"/>
          </p:cNvSpPr>
          <p:nvPr/>
        </p:nvSpPr>
        <p:spPr bwMode="auto">
          <a:xfrm>
            <a:off x="5665789" y="3912974"/>
            <a:ext cx="182880" cy="185738"/>
          </a:xfrm>
          <a:prstGeom prst="ellipse">
            <a:avLst/>
          </a:prstGeom>
          <a:solidFill>
            <a:srgbClr val="008000"/>
          </a:solidFill>
          <a:ln w="9525">
            <a:noFill/>
            <a:round/>
            <a:headEnd/>
            <a:tailEnd/>
          </a:ln>
        </p:spPr>
        <p:txBody>
          <a:bodyPr wrap="none" anchor="ctr"/>
          <a:lstStyle/>
          <a:p>
            <a:endParaRPr lang="en-US"/>
          </a:p>
        </p:txBody>
      </p:sp>
      <p:sp>
        <p:nvSpPr>
          <p:cNvPr id="18445" name="Oval 10"/>
          <p:cNvSpPr>
            <a:spLocks noChangeArrowheads="1"/>
          </p:cNvSpPr>
          <p:nvPr/>
        </p:nvSpPr>
        <p:spPr bwMode="auto">
          <a:xfrm>
            <a:off x="2913064" y="4251326"/>
            <a:ext cx="182880" cy="185738"/>
          </a:xfrm>
          <a:prstGeom prst="ellipse">
            <a:avLst/>
          </a:prstGeom>
          <a:solidFill>
            <a:srgbClr val="FF0000"/>
          </a:solidFill>
          <a:ln w="9525">
            <a:noFill/>
            <a:round/>
            <a:headEnd/>
            <a:tailEnd/>
          </a:ln>
        </p:spPr>
        <p:txBody>
          <a:bodyPr wrap="none" anchor="ctr"/>
          <a:lstStyle/>
          <a:p>
            <a:endParaRPr lang="en-US"/>
          </a:p>
        </p:txBody>
      </p:sp>
      <p:sp>
        <p:nvSpPr>
          <p:cNvPr id="18446" name="Oval 11"/>
          <p:cNvSpPr>
            <a:spLocks noChangeArrowheads="1"/>
          </p:cNvSpPr>
          <p:nvPr/>
        </p:nvSpPr>
        <p:spPr bwMode="auto">
          <a:xfrm>
            <a:off x="3411539" y="4098926"/>
            <a:ext cx="182880" cy="185738"/>
          </a:xfrm>
          <a:prstGeom prst="ellipse">
            <a:avLst/>
          </a:prstGeom>
          <a:solidFill>
            <a:srgbClr val="FF0000"/>
          </a:solidFill>
          <a:ln w="9525">
            <a:noFill/>
            <a:round/>
            <a:headEnd/>
            <a:tailEnd/>
          </a:ln>
        </p:spPr>
        <p:txBody>
          <a:bodyPr wrap="none" anchor="ctr"/>
          <a:lstStyle/>
          <a:p>
            <a:endParaRPr lang="en-US"/>
          </a:p>
        </p:txBody>
      </p:sp>
      <p:sp>
        <p:nvSpPr>
          <p:cNvPr id="18447" name="Oval 12"/>
          <p:cNvSpPr>
            <a:spLocks noChangeArrowheads="1"/>
          </p:cNvSpPr>
          <p:nvPr/>
        </p:nvSpPr>
        <p:spPr bwMode="auto">
          <a:xfrm>
            <a:off x="2317751" y="4545013"/>
            <a:ext cx="182880" cy="185738"/>
          </a:xfrm>
          <a:prstGeom prst="ellipse">
            <a:avLst/>
          </a:prstGeom>
          <a:solidFill>
            <a:srgbClr val="FF0000"/>
          </a:solidFill>
          <a:ln w="9525">
            <a:noFill/>
            <a:round/>
            <a:headEnd/>
            <a:tailEnd/>
          </a:ln>
        </p:spPr>
        <p:txBody>
          <a:bodyPr wrap="none" anchor="ctr"/>
          <a:lstStyle/>
          <a:p>
            <a:endParaRPr lang="en-US"/>
          </a:p>
        </p:txBody>
      </p:sp>
      <p:cxnSp>
        <p:nvCxnSpPr>
          <p:cNvPr id="109" name="Straight Connector 108"/>
          <p:cNvCxnSpPr/>
          <p:nvPr/>
        </p:nvCxnSpPr>
        <p:spPr>
          <a:xfrm flipH="1">
            <a:off x="2474195" y="3809362"/>
            <a:ext cx="515937" cy="369888"/>
          </a:xfrm>
          <a:prstGeom prst="line">
            <a:avLst/>
          </a:prstGeom>
          <a:ln w="28575"/>
        </p:spPr>
        <p:style>
          <a:lnRef idx="1">
            <a:schemeClr val="dk1"/>
          </a:lnRef>
          <a:fillRef idx="0">
            <a:schemeClr val="dk1"/>
          </a:fillRef>
          <a:effectRef idx="0">
            <a:schemeClr val="dk1"/>
          </a:effectRef>
          <a:fontRef idx="minor">
            <a:schemeClr val="tx1"/>
          </a:fontRef>
        </p:style>
      </p:cxnSp>
      <p:sp>
        <p:nvSpPr>
          <p:cNvPr id="18443" name="Oval 8"/>
          <p:cNvSpPr>
            <a:spLocks noChangeArrowheads="1"/>
          </p:cNvSpPr>
          <p:nvPr/>
        </p:nvSpPr>
        <p:spPr bwMode="auto">
          <a:xfrm>
            <a:off x="2398714" y="4064001"/>
            <a:ext cx="182880" cy="185738"/>
          </a:xfrm>
          <a:prstGeom prst="ellipse">
            <a:avLst/>
          </a:prstGeom>
          <a:solidFill>
            <a:srgbClr val="FF0000"/>
          </a:solidFill>
          <a:ln w="9525">
            <a:noFill/>
            <a:round/>
            <a:headEnd/>
            <a:tailEnd/>
          </a:ln>
        </p:spPr>
        <p:txBody>
          <a:bodyPr wrap="none" anchor="ctr"/>
          <a:lstStyle/>
          <a:p>
            <a:endParaRPr lang="en-US"/>
          </a:p>
        </p:txBody>
      </p:sp>
      <p:sp>
        <p:nvSpPr>
          <p:cNvPr id="18444" name="Oval 9"/>
          <p:cNvSpPr>
            <a:spLocks noChangeArrowheads="1"/>
          </p:cNvSpPr>
          <p:nvPr/>
        </p:nvSpPr>
        <p:spPr bwMode="auto">
          <a:xfrm>
            <a:off x="2914651" y="3694113"/>
            <a:ext cx="182880" cy="185738"/>
          </a:xfrm>
          <a:prstGeom prst="ellipse">
            <a:avLst/>
          </a:prstGeom>
          <a:solidFill>
            <a:srgbClr val="FF0000"/>
          </a:solidFill>
          <a:ln w="9525">
            <a:noFill/>
            <a:round/>
            <a:headEnd/>
            <a:tailEnd/>
          </a:ln>
        </p:spPr>
        <p:txBody>
          <a:bodyPr wrap="none" anchor="ctr"/>
          <a:lstStyle/>
          <a:p>
            <a:endParaRPr lang="en-US"/>
          </a:p>
        </p:txBody>
      </p:sp>
      <p:sp>
        <p:nvSpPr>
          <p:cNvPr id="121857" name="Freeform 121856"/>
          <p:cNvSpPr/>
          <p:nvPr/>
        </p:nvSpPr>
        <p:spPr>
          <a:xfrm>
            <a:off x="5449542" y="3684655"/>
            <a:ext cx="1125302" cy="794387"/>
          </a:xfrm>
          <a:custGeom>
            <a:avLst/>
            <a:gdLst>
              <a:gd name="connsiteX0" fmla="*/ 9808 w 1054063"/>
              <a:gd name="connsiteY0" fmla="*/ 0 h 794387"/>
              <a:gd name="connsiteX1" fmla="*/ 20629 w 1054063"/>
              <a:gd name="connsiteY1" fmla="*/ 330049 h 794387"/>
              <a:gd name="connsiteX2" fmla="*/ 193770 w 1054063"/>
              <a:gd name="connsiteY2" fmla="*/ 633046 h 794387"/>
              <a:gd name="connsiteX3" fmla="*/ 567105 w 1054063"/>
              <a:gd name="connsiteY3" fmla="*/ 789955 h 794387"/>
              <a:gd name="connsiteX4" fmla="*/ 1054063 w 1054063"/>
              <a:gd name="connsiteY4" fmla="*/ 735848 h 79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63" h="794387">
                <a:moveTo>
                  <a:pt x="9808" y="0"/>
                </a:moveTo>
                <a:cubicBezTo>
                  <a:pt x="-112" y="112270"/>
                  <a:pt x="-10031" y="224541"/>
                  <a:pt x="20629" y="330049"/>
                </a:cubicBezTo>
                <a:cubicBezTo>
                  <a:pt x="51289" y="435557"/>
                  <a:pt x="102691" y="556395"/>
                  <a:pt x="193770" y="633046"/>
                </a:cubicBezTo>
                <a:cubicBezTo>
                  <a:pt x="284849" y="709697"/>
                  <a:pt x="423723" y="772821"/>
                  <a:pt x="567105" y="789955"/>
                </a:cubicBezTo>
                <a:cubicBezTo>
                  <a:pt x="710487" y="807089"/>
                  <a:pt x="882275" y="771468"/>
                  <a:pt x="1054063" y="735848"/>
                </a:cubicBezTo>
              </a:path>
            </a:pathLst>
          </a:custGeom>
          <a:noFill/>
          <a:ln w="38100" cap="sq">
            <a:solidFill>
              <a:srgbClr val="FF0000"/>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1862" name="Freeform 121861"/>
          <p:cNvSpPr/>
          <p:nvPr/>
        </p:nvSpPr>
        <p:spPr>
          <a:xfrm>
            <a:off x="3956508" y="3446138"/>
            <a:ext cx="485634" cy="1367879"/>
          </a:xfrm>
          <a:custGeom>
            <a:avLst/>
            <a:gdLst>
              <a:gd name="connsiteX0" fmla="*/ 69013 w 485634"/>
              <a:gd name="connsiteY0" fmla="*/ 0 h 1504161"/>
              <a:gd name="connsiteX1" fmla="*/ 14907 w 485634"/>
              <a:gd name="connsiteY1" fmla="*/ 286765 h 1504161"/>
              <a:gd name="connsiteX2" fmla="*/ 4086 w 485634"/>
              <a:gd name="connsiteY2" fmla="*/ 703385 h 1504161"/>
              <a:gd name="connsiteX3" fmla="*/ 74424 w 485634"/>
              <a:gd name="connsiteY3" fmla="*/ 936043 h 1504161"/>
              <a:gd name="connsiteX4" fmla="*/ 290850 w 485634"/>
              <a:gd name="connsiteY4" fmla="*/ 1363484 h 1504161"/>
              <a:gd name="connsiteX5" fmla="*/ 485634 w 485634"/>
              <a:gd name="connsiteY5" fmla="*/ 1504161 h 150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634" h="1504161">
                <a:moveTo>
                  <a:pt x="69013" y="0"/>
                </a:moveTo>
                <a:cubicBezTo>
                  <a:pt x="47370" y="84767"/>
                  <a:pt x="25728" y="169534"/>
                  <a:pt x="14907" y="286765"/>
                </a:cubicBezTo>
                <a:cubicBezTo>
                  <a:pt x="4086" y="403996"/>
                  <a:pt x="-5833" y="595172"/>
                  <a:pt x="4086" y="703385"/>
                </a:cubicBezTo>
                <a:cubicBezTo>
                  <a:pt x="14005" y="811598"/>
                  <a:pt x="26630" y="826027"/>
                  <a:pt x="74424" y="936043"/>
                </a:cubicBezTo>
                <a:cubicBezTo>
                  <a:pt x="122218" y="1046060"/>
                  <a:pt x="222315" y="1268798"/>
                  <a:pt x="290850" y="1363484"/>
                </a:cubicBezTo>
                <a:cubicBezTo>
                  <a:pt x="359385" y="1458170"/>
                  <a:pt x="422509" y="1481165"/>
                  <a:pt x="485634" y="1504161"/>
                </a:cubicBezTo>
              </a:path>
            </a:pathLst>
          </a:custGeom>
          <a:noFill/>
          <a:ln w="38100" cap="sq">
            <a:solidFill>
              <a:srgbClr val="0000FF"/>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248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5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8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pPr eaLnBrk="1" hangingPunct="1">
              <a:defRPr/>
            </a:pPr>
            <a:r>
              <a:rPr lang="en-IE" dirty="0" smtClean="0"/>
              <a:t>Graph Cut Criteria</a:t>
            </a:r>
            <a:endParaRPr lang="en-IE" sz="2400" dirty="0" smtClean="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defRPr/>
                </a:pPr>
                <a:r>
                  <a:rPr lang="en-IE" b="1" dirty="0" smtClean="0"/>
                  <a:t>Criterion:</a:t>
                </a:r>
                <a:r>
                  <a:rPr lang="en-IE" dirty="0"/>
                  <a:t> </a:t>
                </a:r>
                <a:r>
                  <a:rPr lang="en-IE" b="1" dirty="0">
                    <a:solidFill>
                      <a:srgbClr val="0000FF"/>
                    </a:solidFill>
                  </a:rPr>
                  <a:t>Normalized-cut</a:t>
                </a:r>
                <a:r>
                  <a:rPr lang="en-IE" dirty="0"/>
                  <a:t> </a:t>
                </a:r>
                <a:r>
                  <a:rPr lang="en-IE" sz="2800" dirty="0">
                    <a:solidFill>
                      <a:schemeClr val="bg1">
                        <a:lumMod val="50000"/>
                      </a:schemeClr>
                    </a:solidFill>
                  </a:rPr>
                  <a:t>[Shi-Malik, ’97]</a:t>
                </a:r>
              </a:p>
              <a:p>
                <a:pPr lvl="1">
                  <a:defRPr/>
                </a:pPr>
                <a:r>
                  <a:rPr lang="en-IE" dirty="0"/>
                  <a:t>Connectivity between groups relative to the density of each group</a:t>
                </a:r>
              </a:p>
              <a:p>
                <a:pPr lvl="1">
                  <a:defRPr/>
                </a:pPr>
                <a:endParaRPr lang="en-IE" dirty="0"/>
              </a:p>
              <a:p>
                <a:pPr marL="2242566" lvl="8" indent="-285750">
                  <a:buSzPct val="70000"/>
                  <a:buFont typeface="Wingdings" pitchFamily="2" charset="2"/>
                  <a:buChar char="n"/>
                  <a:defRPr/>
                </a:pPr>
                <a:endParaRPr lang="en-IE" dirty="0"/>
              </a:p>
              <a:p>
                <a:pPr marL="1008126" lvl="2" indent="-285750">
                  <a:buSzPct val="70000"/>
                  <a:buNone/>
                  <a:defRPr/>
                </a:pPr>
                <a:r>
                  <a:rPr lang="en-IE" dirty="0"/>
                  <a:t>	</a:t>
                </a:r>
                <a14:m>
                  <m:oMath xmlns:m="http://schemas.openxmlformats.org/officeDocument/2006/math">
                    <m:r>
                      <a:rPr lang="en-IE" b="1" i="1" dirty="0" smtClean="0">
                        <a:latin typeface="Cambria Math"/>
                      </a:rPr>
                      <m:t>𝒗𝒐𝒍</m:t>
                    </m:r>
                    <m:r>
                      <a:rPr lang="en-IE" b="1" i="1" dirty="0" smtClean="0">
                        <a:latin typeface="Cambria Math"/>
                      </a:rPr>
                      <m:t>(</m:t>
                    </m:r>
                    <m:r>
                      <a:rPr lang="en-IE" b="1" i="1" dirty="0" smtClean="0">
                        <a:latin typeface="Cambria Math"/>
                      </a:rPr>
                      <m:t>𝑨</m:t>
                    </m:r>
                    <m:r>
                      <a:rPr lang="en-IE" b="1" i="1" dirty="0">
                        <a:latin typeface="Cambria Math"/>
                      </a:rPr>
                      <m:t>)</m:t>
                    </m:r>
                  </m:oMath>
                </a14:m>
                <a:r>
                  <a:rPr lang="en-IE" b="1" dirty="0"/>
                  <a:t>:</a:t>
                </a:r>
                <a:r>
                  <a:rPr lang="en-IE" dirty="0"/>
                  <a:t> </a:t>
                </a:r>
                <a:r>
                  <a:rPr lang="en-IE" dirty="0" smtClean="0"/>
                  <a:t>total </a:t>
                </a:r>
                <a:r>
                  <a:rPr lang="en-IE" dirty="0"/>
                  <a:t>weight of the edges with at least </a:t>
                </a:r>
                <a:r>
                  <a:rPr lang="en-IE" dirty="0" smtClean="0"/>
                  <a:t/>
                </a:r>
                <a:br>
                  <a:rPr lang="en-IE" dirty="0" smtClean="0"/>
                </a:br>
                <a:r>
                  <a:rPr lang="en-IE" dirty="0" smtClean="0"/>
                  <a:t>one </a:t>
                </a:r>
                <a:r>
                  <a:rPr lang="en-IE" dirty="0"/>
                  <a:t>endpoint in </a:t>
                </a:r>
                <a14:m>
                  <m:oMath xmlns:m="http://schemas.openxmlformats.org/officeDocument/2006/math">
                    <m:r>
                      <a:rPr lang="en-IE" b="1" i="1" dirty="0" smtClean="0">
                        <a:latin typeface="Cambria Math"/>
                      </a:rPr>
                      <m:t>𝑨</m:t>
                    </m:r>
                  </m:oMath>
                </a14:m>
                <a:r>
                  <a:rPr lang="en-IE" dirty="0"/>
                  <a:t>: </a:t>
                </a:r>
                <a14:m>
                  <m:oMath xmlns:m="http://schemas.openxmlformats.org/officeDocument/2006/math">
                    <m:r>
                      <a:rPr lang="en-US" b="1" i="1" smtClean="0">
                        <a:latin typeface="Cambria Math"/>
                      </a:rPr>
                      <m:t>𝒗𝒐𝒍</m:t>
                    </m:r>
                    <m:d>
                      <m:dPr>
                        <m:ctrlPr>
                          <a:rPr lang="en-US" b="1" i="1" smtClean="0">
                            <a:latin typeface="Cambria Math" charset="0"/>
                          </a:rPr>
                        </m:ctrlPr>
                      </m:dPr>
                      <m:e>
                        <m:r>
                          <a:rPr lang="en-US" b="1" i="1" smtClean="0">
                            <a:latin typeface="Cambria Math"/>
                          </a:rPr>
                          <m:t>𝑨</m:t>
                        </m:r>
                      </m:e>
                    </m:d>
                    <m:r>
                      <a:rPr lang="en-US" b="1" i="1" smtClean="0">
                        <a:latin typeface="Cambria Math"/>
                      </a:rPr>
                      <m:t>=</m:t>
                    </m:r>
                    <m:nary>
                      <m:naryPr>
                        <m:chr m:val="∑"/>
                        <m:supHide m:val="on"/>
                        <m:ctrlPr>
                          <a:rPr lang="en-US" b="1" i="1" smtClean="0">
                            <a:latin typeface="Cambria Math" charset="0"/>
                          </a:rPr>
                        </m:ctrlPr>
                      </m:naryPr>
                      <m:sub>
                        <m:r>
                          <a:rPr lang="en-US" b="1" i="1" smtClean="0">
                            <a:latin typeface="Cambria Math"/>
                          </a:rPr>
                          <m:t>𝒊</m:t>
                        </m:r>
                        <m:r>
                          <a:rPr lang="en-US" b="1" i="1" smtClean="0">
                            <a:latin typeface="Cambria Math"/>
                          </a:rPr>
                          <m:t>∈</m:t>
                        </m:r>
                        <m:r>
                          <a:rPr lang="en-US" b="1" i="1" smtClean="0">
                            <a:latin typeface="Cambria Math"/>
                          </a:rPr>
                          <m:t>𝑨</m:t>
                        </m:r>
                      </m:sub>
                      <m:sup/>
                      <m:e>
                        <m:sSub>
                          <m:sSubPr>
                            <m:ctrlPr>
                              <a:rPr lang="en-US" b="1" i="1" smtClean="0">
                                <a:latin typeface="Cambria Math" charset="0"/>
                              </a:rPr>
                            </m:ctrlPr>
                          </m:sSubPr>
                          <m:e>
                            <m:r>
                              <a:rPr lang="en-US" b="1" i="1" smtClean="0">
                                <a:latin typeface="Cambria Math"/>
                              </a:rPr>
                              <m:t>𝒌</m:t>
                            </m:r>
                          </m:e>
                          <m:sub>
                            <m:r>
                              <a:rPr lang="en-US" b="1" i="1" smtClean="0">
                                <a:latin typeface="Cambria Math"/>
                              </a:rPr>
                              <m:t>𝒊</m:t>
                            </m:r>
                          </m:sub>
                        </m:sSub>
                      </m:e>
                    </m:nary>
                  </m:oMath>
                </a14:m>
                <a:endParaRPr lang="en-IE" b="1" i="1" baseline="-25000" dirty="0">
                  <a:latin typeface="Times New Roman" pitchFamily="18" charset="0"/>
                  <a:cs typeface="Times New Roman" pitchFamily="18" charset="0"/>
                </a:endParaRPr>
              </a:p>
              <a:p>
                <a:pPr marL="450342" indent="-285750">
                  <a:buSzPct val="70000"/>
                  <a:buFont typeface="Wingdings" pitchFamily="2" charset="2"/>
                  <a:buChar char="n"/>
                  <a:defRPr/>
                </a:pPr>
                <a:r>
                  <a:rPr lang="en-US" b="1" dirty="0">
                    <a:solidFill>
                      <a:srgbClr val="0000FF"/>
                    </a:solidFill>
                  </a:rPr>
                  <a:t>Why use this criterion?</a:t>
                </a:r>
              </a:p>
              <a:p>
                <a:pPr marL="742950" lvl="1" indent="-285750">
                  <a:buSzPct val="70000"/>
                  <a:buFont typeface="Wingdings" pitchFamily="2" charset="2"/>
                  <a:buChar char="n"/>
                  <a:defRPr/>
                </a:pPr>
                <a:r>
                  <a:rPr lang="en-US" dirty="0"/>
                  <a:t>Produces more balanced partitions</a:t>
                </a:r>
              </a:p>
              <a:p>
                <a:r>
                  <a:rPr lang="en-US" b="1" dirty="0" smtClean="0">
                    <a:solidFill>
                      <a:srgbClr val="D60093"/>
                    </a:solidFill>
                  </a:rPr>
                  <a:t>How </a:t>
                </a:r>
                <a:r>
                  <a:rPr lang="en-US" b="1" dirty="0">
                    <a:solidFill>
                      <a:srgbClr val="D60093"/>
                    </a:solidFill>
                  </a:rPr>
                  <a:t>do we efficiently find a good partition?</a:t>
                </a:r>
              </a:p>
              <a:p>
                <a:pPr lvl="1"/>
                <a:r>
                  <a:rPr lang="en-US" b="1" dirty="0"/>
                  <a:t>Problem:</a:t>
                </a:r>
                <a:r>
                  <a:rPr lang="en-US" dirty="0">
                    <a:solidFill>
                      <a:schemeClr val="accent4"/>
                    </a:solidFill>
                  </a:rPr>
                  <a:t> </a:t>
                </a:r>
                <a:r>
                  <a:rPr lang="en-US" dirty="0"/>
                  <a:t>Computing optimal cut is </a:t>
                </a:r>
                <a:r>
                  <a:rPr lang="en-US" dirty="0" smtClean="0"/>
                  <a:t>NP-hard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b="-2436"/>
                </a:stretch>
              </a:blipFill>
            </p:spPr>
            <p:txBody>
              <a:bodyPr/>
              <a:lstStyle/>
              <a:p>
                <a:r>
                  <a:rPr lang="en-US">
                    <a:noFill/>
                  </a:rPr>
                  <a:t> </a:t>
                </a:r>
              </a:p>
            </p:txBody>
          </p:sp>
        </mc:Fallback>
      </mc:AlternateContent>
      <p:sp>
        <p:nvSpPr>
          <p:cNvPr id="9" name="Footer Placeholder 8"/>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8" name="Slide Number Placeholder 7"/>
          <p:cNvSpPr>
            <a:spLocks noGrp="1"/>
          </p:cNvSpPr>
          <p:nvPr>
            <p:ph type="sldNum" sz="quarter" idx="12"/>
          </p:nvPr>
        </p:nvSpPr>
        <p:spPr/>
        <p:txBody>
          <a:bodyPr/>
          <a:lstStyle/>
          <a:p>
            <a:fld id="{19B12225-5612-419B-A8D5-4B8EEE4C217E}" type="slidenum">
              <a:rPr lang="en-US" smtClean="0"/>
              <a:pPr/>
              <a:t>29</a:t>
            </a:fld>
            <a:endParaRPr lang="en-US"/>
          </a:p>
        </p:txBody>
      </p:sp>
      <p:sp>
        <p:nvSpPr>
          <p:cNvPr id="92164" name="Rectangle 4"/>
          <p:cNvSpPr>
            <a:spLocks noChangeArrowheads="1"/>
          </p:cNvSpPr>
          <p:nvPr/>
        </p:nvSpPr>
        <p:spPr bwMode="auto">
          <a:xfrm>
            <a:off x="533400" y="4572000"/>
            <a:ext cx="8075612" cy="2151062"/>
          </a:xfrm>
          <a:prstGeom prst="rect">
            <a:avLst/>
          </a:prstGeom>
          <a:noFill/>
          <a:ln w="9525">
            <a:noFill/>
            <a:miter lim="800000"/>
            <a:headEnd/>
            <a:tailEnd/>
          </a:ln>
          <a:effectLst/>
        </p:spPr>
        <p:txBody>
          <a:bodyPr/>
          <a:lstStyle/>
          <a:p>
            <a:pPr marL="742950" lvl="1" indent="-285750">
              <a:spcBef>
                <a:spcPct val="20000"/>
              </a:spcBef>
              <a:buClr>
                <a:schemeClr val="accent2"/>
              </a:buClr>
              <a:buSzPct val="70000"/>
              <a:buFont typeface="Wingdings" pitchFamily="2" charset="2"/>
              <a:buChar char="n"/>
              <a:defRPr/>
            </a:pPr>
            <a:endParaRPr lang="en-IE" dirty="0"/>
          </a:p>
        </p:txBody>
      </p:sp>
      <p:sp>
        <p:nvSpPr>
          <p:cNvPr id="10" name="TextBox 9"/>
          <p:cNvSpPr txBox="1"/>
          <p:nvPr/>
        </p:nvSpPr>
        <p:spPr>
          <a:xfrm>
            <a:off x="8026431" y="0"/>
            <a:ext cx="1117614" cy="338554"/>
          </a:xfrm>
          <a:prstGeom prst="rect">
            <a:avLst/>
          </a:prstGeom>
          <a:noFill/>
        </p:spPr>
        <p:txBody>
          <a:bodyPr wrap="none" rtlCol="0">
            <a:spAutoFit/>
          </a:bodyPr>
          <a:lstStyle/>
          <a:p>
            <a:pPr algn="r"/>
            <a:r>
              <a:rPr lang="en-US" sz="1600" dirty="0" smtClean="0">
                <a:solidFill>
                  <a:schemeClr val="bg1"/>
                </a:solidFill>
              </a:rPr>
              <a:t>[Shi-</a:t>
            </a:r>
            <a:r>
              <a:rPr lang="en-US" sz="1600" dirty="0" err="1" smtClean="0">
                <a:solidFill>
                  <a:schemeClr val="bg1"/>
                </a:solidFill>
              </a:rPr>
              <a:t>Malik</a:t>
            </a:r>
            <a:r>
              <a:rPr lang="en-US" sz="1600" dirty="0" smtClean="0">
                <a:solidFill>
                  <a:schemeClr val="bg1"/>
                </a:solidFill>
              </a:rPr>
              <a:t>]</a:t>
            </a:r>
            <a:endParaRPr lang="en-US" sz="1600" dirty="0">
              <a:solidFill>
                <a:schemeClr val="bg1"/>
              </a:solidFill>
            </a:endParaRPr>
          </a:p>
        </p:txBody>
      </p:sp>
      <p:graphicFrame>
        <p:nvGraphicFramePr>
          <p:cNvPr id="4" name="Object 3"/>
          <p:cNvGraphicFramePr>
            <a:graphicFrameLocks noGrp="1" noChangeAspect="1"/>
          </p:cNvGraphicFramePr>
          <p:nvPr>
            <p:extLst>
              <p:ext uri="{D42A27DB-BD31-4B8C-83A1-F6EECF244321}">
                <p14:modId xmlns:p14="http://schemas.microsoft.com/office/powerpoint/2010/main" val="1954914833"/>
              </p:ext>
            </p:extLst>
          </p:nvPr>
        </p:nvGraphicFramePr>
        <p:xfrm>
          <a:off x="2438400" y="2895600"/>
          <a:ext cx="4204137" cy="762000"/>
        </p:xfrm>
        <a:graphic>
          <a:graphicData uri="http://schemas.openxmlformats.org/presentationml/2006/ole">
            <mc:AlternateContent xmlns:mc="http://schemas.openxmlformats.org/markup-compatibility/2006">
              <mc:Choice xmlns:v="urn:schemas-microsoft-com:vml" Requires="v">
                <p:oleObj spid="_x0000_s67591" name="Equation" r:id="rId4" imgW="2133360" imgH="419040" progId="Equation.3">
                  <p:embed/>
                </p:oleObj>
              </mc:Choice>
              <mc:Fallback>
                <p:oleObj name="Equation" r:id="rId4" imgW="2133360" imgH="419040" progId="Equation.3">
                  <p:embed/>
                  <p:pic>
                    <p:nvPicPr>
                      <p:cNvPr id="0" name=""/>
                      <p:cNvPicPr>
                        <a:picLocks noGrp="1" noChangeAspect="1" noChangeArrowheads="1"/>
                      </p:cNvPicPr>
                      <p:nvPr/>
                    </p:nvPicPr>
                    <p:blipFill>
                      <a:blip r:embed="rId5">
                        <a:lum bright="-100000"/>
                        <a:grayscl/>
                        <a:biLevel thresh="50000"/>
                      </a:blip>
                      <a:srcRect/>
                      <a:stretch>
                        <a:fillRect/>
                      </a:stretch>
                    </p:blipFill>
                    <p:spPr bwMode="auto">
                      <a:xfrm>
                        <a:off x="2438400" y="2895600"/>
                        <a:ext cx="4204137" cy="762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64144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Goal: Find Densely Linked Clusters</a:t>
            </a:r>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1447800"/>
            <a:ext cx="8932863"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1137122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Graph Partitioning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a:bodyPr>
              <a:lstStyle/>
              <a:p>
                <a:r>
                  <a:rPr lang="en-US" b="1" i="1" dirty="0" smtClean="0">
                    <a:latin typeface="Times New Roman" pitchFamily="18" charset="0"/>
                    <a:cs typeface="Times New Roman" pitchFamily="18" charset="0"/>
                  </a:rPr>
                  <a:t>A</a:t>
                </a:r>
                <a:r>
                  <a:rPr lang="en-US" dirty="0" smtClean="0"/>
                  <a:t>: adjacency matrix of undirected </a:t>
                </a:r>
                <a:r>
                  <a:rPr lang="en-US" b="1" dirty="0" smtClean="0"/>
                  <a:t>G</a:t>
                </a:r>
              </a:p>
              <a:p>
                <a:pPr lvl="1"/>
                <a:r>
                  <a:rPr lang="en-US" b="1" i="1" dirty="0" err="1" smtClean="0">
                    <a:latin typeface="Times New Roman" pitchFamily="18" charset="0"/>
                    <a:cs typeface="Times New Roman" pitchFamily="18" charset="0"/>
                  </a:rPr>
                  <a:t>A</a:t>
                </a:r>
                <a:r>
                  <a:rPr lang="en-US" i="1" baseline="-25000" dirty="0" err="1" smtClean="0">
                    <a:latin typeface="Times New Roman" pitchFamily="18" charset="0"/>
                    <a:cs typeface="Times New Roman" pitchFamily="18" charset="0"/>
                  </a:rPr>
                  <a:t>ij</a:t>
                </a:r>
                <a:r>
                  <a:rPr lang="en-US" dirty="0" smtClean="0"/>
                  <a:t> </a:t>
                </a:r>
                <a:r>
                  <a:rPr lang="en-US" b="1" dirty="0" smtClean="0"/>
                  <a:t>=1</a:t>
                </a:r>
                <a:r>
                  <a:rPr lang="en-US" dirty="0" smtClean="0"/>
                  <a:t> 	if </a:t>
                </a:r>
                <a14:m>
                  <m:oMath xmlns:m="http://schemas.openxmlformats.org/officeDocument/2006/math">
                    <m:r>
                      <a:rPr lang="en-US" b="1" i="1" dirty="0" smtClean="0">
                        <a:latin typeface="Cambria Math"/>
                      </a:rPr>
                      <m:t>(</m:t>
                    </m:r>
                    <m:r>
                      <a:rPr lang="en-US" b="1" i="1" dirty="0" err="1" smtClean="0">
                        <a:latin typeface="Cambria Math"/>
                      </a:rPr>
                      <m:t>𝒊</m:t>
                    </m:r>
                    <m:r>
                      <a:rPr lang="en-US" b="1" i="1" dirty="0" err="1" smtClean="0">
                        <a:latin typeface="Cambria Math"/>
                      </a:rPr>
                      <m:t>,</m:t>
                    </m:r>
                    <m:r>
                      <a:rPr lang="en-US" b="1" i="1" dirty="0" err="1" smtClean="0">
                        <a:latin typeface="Cambria Math"/>
                      </a:rPr>
                      <m:t>𝒋</m:t>
                    </m:r>
                    <m:r>
                      <a:rPr lang="en-US" b="1" i="1" dirty="0" smtClean="0">
                        <a:latin typeface="Cambria Math"/>
                      </a:rPr>
                      <m:t>)</m:t>
                    </m:r>
                  </m:oMath>
                </a14:m>
                <a:r>
                  <a:rPr lang="en-US" dirty="0" smtClean="0"/>
                  <a:t> is an edge, else </a:t>
                </a:r>
                <a:r>
                  <a:rPr lang="en-US" b="1" dirty="0" smtClean="0"/>
                  <a:t>0</a:t>
                </a:r>
              </a:p>
              <a:p>
                <a:r>
                  <a:rPr lang="en-US" b="1" i="1" dirty="0" smtClean="0">
                    <a:latin typeface="Times New Roman" pitchFamily="18" charset="0"/>
                    <a:cs typeface="Times New Roman" pitchFamily="18" charset="0"/>
                  </a:rPr>
                  <a:t>x</a:t>
                </a:r>
                <a:r>
                  <a:rPr lang="en-US" dirty="0" smtClean="0"/>
                  <a:t> is a vector in </a:t>
                </a:r>
                <a:r>
                  <a:rPr lang="en-US" dirty="0" smtClean="0">
                    <a:sym typeface="Symbol"/>
                  </a:rPr>
                  <a:t></a:t>
                </a:r>
                <a:r>
                  <a:rPr lang="en-US" i="1" baseline="30000" dirty="0" smtClean="0">
                    <a:latin typeface="Times New Roman" pitchFamily="18" charset="0"/>
                    <a:cs typeface="Times New Roman" pitchFamily="18" charset="0"/>
                  </a:rPr>
                  <a:t>n</a:t>
                </a:r>
                <a:r>
                  <a:rPr lang="en-US" dirty="0" smtClean="0"/>
                  <a:t> with components</a:t>
                </a:r>
                <a:r>
                  <a:rPr lang="en-US" dirty="0" smtClean="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m:t>
                    </m:r>
                    <m:r>
                      <a:rPr lang="en-US" b="1" i="1" dirty="0" smtClean="0">
                        <a:latin typeface="Cambria Math"/>
                        <a:cs typeface="Times New Roman" pitchFamily="18" charset="0"/>
                      </a:rPr>
                      <m:t>𝒙</m:t>
                    </m:r>
                    <m:r>
                      <a:rPr lang="en-US" b="1" i="1" baseline="-25000" dirty="0" smtClean="0">
                        <a:latin typeface="Cambria Math"/>
                        <a:cs typeface="Times New Roman" pitchFamily="18" charset="0"/>
                      </a:rPr>
                      <m:t>𝟏</m:t>
                    </m:r>
                    <m:r>
                      <a:rPr lang="en-US" b="1" i="1" dirty="0" smtClean="0">
                        <a:latin typeface="Cambria Math"/>
                        <a:cs typeface="Times New Roman" pitchFamily="18" charset="0"/>
                      </a:rPr>
                      <m:t>,…, </m:t>
                    </m:r>
                    <m:r>
                      <a:rPr lang="en-US" b="1" i="1" dirty="0" err="1" smtClean="0">
                        <a:latin typeface="Cambria Math"/>
                        <a:cs typeface="Times New Roman" pitchFamily="18" charset="0"/>
                      </a:rPr>
                      <m:t>𝒙</m:t>
                    </m:r>
                    <m:r>
                      <a:rPr lang="en-US" b="1" i="1" baseline="-25000" dirty="0" err="1" smtClean="0">
                        <a:latin typeface="Cambria Math"/>
                        <a:cs typeface="Times New Roman" pitchFamily="18" charset="0"/>
                      </a:rPr>
                      <m:t>𝒏</m:t>
                    </m:r>
                    <m:r>
                      <a:rPr lang="en-US" b="1" i="1" dirty="0" smtClean="0">
                        <a:latin typeface="Cambria Math"/>
                        <a:cs typeface="Times New Roman" pitchFamily="18" charset="0"/>
                      </a:rPr>
                      <m:t>)</m:t>
                    </m:r>
                  </m:oMath>
                </a14:m>
                <a:endParaRPr lang="en-US" b="1" i="1" dirty="0" smtClean="0">
                  <a:latin typeface="Times New Roman" pitchFamily="18" charset="0"/>
                  <a:cs typeface="Times New Roman" pitchFamily="18" charset="0"/>
                </a:endParaRPr>
              </a:p>
              <a:p>
                <a:pPr lvl="1"/>
                <a:r>
                  <a:rPr lang="en-US" dirty="0" smtClean="0"/>
                  <a:t>Think of it as a label/value of each node of </a:t>
                </a:r>
                <a14:m>
                  <m:oMath xmlns:m="http://schemas.openxmlformats.org/officeDocument/2006/math">
                    <m:r>
                      <a:rPr lang="en-US" b="1" i="1" dirty="0" smtClean="0">
                        <a:latin typeface="Cambria Math"/>
                      </a:rPr>
                      <m:t>𝑮</m:t>
                    </m:r>
                  </m:oMath>
                </a14:m>
                <a:endParaRPr lang="en-US" b="1" dirty="0" smtClean="0"/>
              </a:p>
              <a:p>
                <a:r>
                  <a:rPr lang="en-US" b="1" dirty="0" smtClean="0">
                    <a:solidFill>
                      <a:srgbClr val="0000FF"/>
                    </a:solidFill>
                  </a:rPr>
                  <a:t>What is the meaning of </a:t>
                </a:r>
                <a:r>
                  <a:rPr lang="en-US" b="1" i="1" dirty="0" smtClean="0">
                    <a:solidFill>
                      <a:srgbClr val="0000FF"/>
                    </a:solidFill>
                    <a:latin typeface="Times New Roman" pitchFamily="18" charset="0"/>
                    <a:cs typeface="Times New Roman" pitchFamily="18" charset="0"/>
                  </a:rPr>
                  <a:t>A</a:t>
                </a:r>
                <a:r>
                  <a:rPr lang="en-US" b="1" i="1" dirty="0" smtClean="0">
                    <a:solidFill>
                      <a:srgbClr val="0000FF"/>
                    </a:solidFill>
                    <a:latin typeface="Times New Roman" pitchFamily="18" charset="0"/>
                    <a:cs typeface="Times New Roman" pitchFamily="18" charset="0"/>
                    <a:sym typeface="Symbol"/>
                  </a:rPr>
                  <a:t> </a:t>
                </a:r>
                <a:r>
                  <a:rPr lang="en-US" b="1" i="1" dirty="0" smtClean="0">
                    <a:solidFill>
                      <a:srgbClr val="0000FF"/>
                    </a:solidFill>
                    <a:latin typeface="Times New Roman" pitchFamily="18" charset="0"/>
                    <a:cs typeface="Times New Roman" pitchFamily="18" charset="0"/>
                  </a:rPr>
                  <a:t>x</a:t>
                </a:r>
                <a:r>
                  <a:rPr lang="en-US" b="1" dirty="0" smtClean="0">
                    <a:solidFill>
                      <a:srgbClr val="0000FF"/>
                    </a:solidFill>
                  </a:rPr>
                  <a:t>?</a:t>
                </a:r>
              </a:p>
              <a:p>
                <a:endParaRPr lang="en-US" dirty="0" smtClean="0">
                  <a:solidFill>
                    <a:schemeClr val="accent4"/>
                  </a:solidFill>
                </a:endParaRPr>
              </a:p>
              <a:p>
                <a:endParaRPr lang="en-US" dirty="0" smtClean="0">
                  <a:solidFill>
                    <a:schemeClr val="accent4"/>
                  </a:solidFill>
                </a:endParaRPr>
              </a:p>
              <a:p>
                <a:endParaRPr lang="en-US" dirty="0" smtClean="0">
                  <a:solidFill>
                    <a:schemeClr val="accent4"/>
                  </a:solidFill>
                </a:endParaRPr>
              </a:p>
              <a:p>
                <a:pPr lvl="5"/>
                <a:endParaRPr lang="en-US" dirty="0" smtClean="0">
                  <a:solidFill>
                    <a:schemeClr val="accent4"/>
                  </a:solidFill>
                </a:endParaRPr>
              </a:p>
              <a:p>
                <a:pPr lvl="8"/>
                <a:endParaRPr lang="en-US" dirty="0" smtClean="0">
                  <a:solidFill>
                    <a:schemeClr val="accent4"/>
                  </a:solidFill>
                </a:endParaRPr>
              </a:p>
              <a:p>
                <a:r>
                  <a:rPr lang="en-IE" b="1" dirty="0" smtClean="0">
                    <a:solidFill>
                      <a:srgbClr val="D60093"/>
                    </a:solidFill>
                  </a:rPr>
                  <a:t>Entry </a:t>
                </a:r>
                <a:r>
                  <a:rPr lang="en-IE" b="1" i="1" dirty="0" err="1" smtClean="0">
                    <a:solidFill>
                      <a:srgbClr val="D60093"/>
                    </a:solidFill>
                    <a:latin typeface="Times New Roman" pitchFamily="18" charset="0"/>
                    <a:cs typeface="Times New Roman" pitchFamily="18" charset="0"/>
                  </a:rPr>
                  <a:t>y</a:t>
                </a:r>
                <a:r>
                  <a:rPr lang="en-IE" b="1" i="1" baseline="-25000" dirty="0" err="1" smtClean="0">
                    <a:solidFill>
                      <a:srgbClr val="D60093"/>
                    </a:solidFill>
                    <a:latin typeface="Times New Roman" pitchFamily="18" charset="0"/>
                    <a:cs typeface="Times New Roman" pitchFamily="18" charset="0"/>
                  </a:rPr>
                  <a:t>i</a:t>
                </a:r>
                <a:r>
                  <a:rPr lang="en-IE" b="1" dirty="0" smtClean="0">
                    <a:solidFill>
                      <a:srgbClr val="D60093"/>
                    </a:solidFill>
                  </a:rPr>
                  <a:t> is a sum of labels </a:t>
                </a:r>
                <a:r>
                  <a:rPr lang="en-IE" b="1" i="1" dirty="0" err="1" smtClean="0">
                    <a:solidFill>
                      <a:srgbClr val="D60093"/>
                    </a:solidFill>
                    <a:latin typeface="Times New Roman" pitchFamily="18" charset="0"/>
                    <a:cs typeface="Times New Roman" pitchFamily="18" charset="0"/>
                  </a:rPr>
                  <a:t>x</a:t>
                </a:r>
                <a:r>
                  <a:rPr lang="en-IE" b="1" i="1" baseline="-25000" dirty="0" err="1" smtClean="0">
                    <a:solidFill>
                      <a:srgbClr val="D60093"/>
                    </a:solidFill>
                    <a:latin typeface="Times New Roman" pitchFamily="18" charset="0"/>
                    <a:cs typeface="Times New Roman" pitchFamily="18" charset="0"/>
                  </a:rPr>
                  <a:t>j</a:t>
                </a:r>
                <a:r>
                  <a:rPr lang="en-IE" b="1" dirty="0" smtClean="0">
                    <a:solidFill>
                      <a:srgbClr val="D60093"/>
                    </a:solidFill>
                  </a:rPr>
                  <a:t> of </a:t>
                </a:r>
                <a:r>
                  <a:rPr lang="en-US" b="1" dirty="0" smtClean="0">
                    <a:solidFill>
                      <a:srgbClr val="D60093"/>
                    </a:solidFill>
                  </a:rPr>
                  <a:t>neighbors of </a:t>
                </a:r>
                <a:r>
                  <a:rPr lang="en-IE" b="1" i="1" dirty="0" err="1" smtClean="0">
                    <a:solidFill>
                      <a:srgbClr val="D60093"/>
                    </a:solidFill>
                    <a:latin typeface="Times New Roman" pitchFamily="18" charset="0"/>
                    <a:cs typeface="Times New Roman" pitchFamily="18" charset="0"/>
                  </a:rPr>
                  <a:t>i</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rotWithShape="1">
                <a:blip r:embed="rId3"/>
                <a:stretch>
                  <a:fillRect t="-902" b="-124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graphicFrame>
        <p:nvGraphicFramePr>
          <p:cNvPr id="9" name="Object 13"/>
          <p:cNvGraphicFramePr>
            <a:graphicFrameLocks noChangeAspect="1"/>
          </p:cNvGraphicFramePr>
          <p:nvPr>
            <p:extLst>
              <p:ext uri="{D42A27DB-BD31-4B8C-83A1-F6EECF244321}">
                <p14:modId xmlns:p14="http://schemas.microsoft.com/office/powerpoint/2010/main" val="2241609306"/>
              </p:ext>
            </p:extLst>
          </p:nvPr>
        </p:nvGraphicFramePr>
        <p:xfrm>
          <a:off x="990600" y="4114800"/>
          <a:ext cx="4017962" cy="1600200"/>
        </p:xfrm>
        <a:graphic>
          <a:graphicData uri="http://schemas.openxmlformats.org/presentationml/2006/ole">
            <mc:AlternateContent xmlns:mc="http://schemas.openxmlformats.org/markup-compatibility/2006">
              <mc:Choice xmlns:v="urn:schemas-microsoft-com:vml" Requires="v">
                <p:oleObj spid="_x0000_s68619" name="Equation" r:id="rId4" imgW="1663560" imgH="711000" progId="Equation.3">
                  <p:embed/>
                </p:oleObj>
              </mc:Choice>
              <mc:Fallback>
                <p:oleObj name="Equation" r:id="rId4" imgW="1663560" imgH="711000" progId="Equation.3">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990600" y="4114800"/>
                        <a:ext cx="4017962"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4" name="Object 5"/>
          <p:cNvGraphicFramePr>
            <a:graphicFrameLocks noChangeAspect="1"/>
          </p:cNvGraphicFramePr>
          <p:nvPr>
            <p:extLst>
              <p:ext uri="{D42A27DB-BD31-4B8C-83A1-F6EECF244321}">
                <p14:modId xmlns:p14="http://schemas.microsoft.com/office/powerpoint/2010/main" val="1579928289"/>
              </p:ext>
            </p:extLst>
          </p:nvPr>
        </p:nvGraphicFramePr>
        <p:xfrm>
          <a:off x="6067425" y="4572000"/>
          <a:ext cx="2944813" cy="990600"/>
        </p:xfrm>
        <a:graphic>
          <a:graphicData uri="http://schemas.openxmlformats.org/presentationml/2006/ole">
            <mc:AlternateContent xmlns:mc="http://schemas.openxmlformats.org/markup-compatibility/2006">
              <mc:Choice xmlns:v="urn:schemas-microsoft-com:vml" Requires="v">
                <p:oleObj spid="_x0000_s68620" name="Equation" r:id="rId6" imgW="1320480" imgH="444240" progId="Equation.3">
                  <p:embed/>
                </p:oleObj>
              </mc:Choice>
              <mc:Fallback>
                <p:oleObj name="Equation" r:id="rId6" imgW="1320480" imgH="444240" progId="Equation.3">
                  <p:embed/>
                  <p:pic>
                    <p:nvPicPr>
                      <p:cNvPr id="0" name=""/>
                      <p:cNvPicPr>
                        <a:picLocks noChangeAspect="1" noChangeArrowheads="1"/>
                      </p:cNvPicPr>
                      <p:nvPr/>
                    </p:nvPicPr>
                    <p:blipFill>
                      <a:blip r:embed="rId7">
                        <a:lum bright="-100000"/>
                        <a:grayscl/>
                        <a:biLevel thresh="50000"/>
                      </a:blip>
                      <a:srcRect/>
                      <a:stretch>
                        <a:fillRect/>
                      </a:stretch>
                    </p:blipFill>
                    <p:spPr bwMode="auto">
                      <a:xfrm>
                        <a:off x="6067425" y="4572000"/>
                        <a:ext cx="294481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1350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is the meaning of </a:t>
            </a:r>
            <a:r>
              <a:rPr lang="en-IE" i="1" dirty="0" err="1" smtClean="0"/>
              <a:t>Ax</a:t>
            </a:r>
            <a:r>
              <a:rPr lang="en-IE" dirty="0" smtClean="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E" b="1" i="1" dirty="0" smtClean="0">
                    <a:solidFill>
                      <a:srgbClr val="0000FF"/>
                    </a:solidFill>
                    <a:latin typeface="Times New Roman" pitchFamily="18" charset="0"/>
                    <a:cs typeface="Times New Roman" pitchFamily="18" charset="0"/>
                  </a:rPr>
                  <a:t>j</a:t>
                </a:r>
                <a:r>
                  <a:rPr lang="en-IE" b="1" i="1" baseline="30000" dirty="0" err="1" smtClean="0">
                    <a:solidFill>
                      <a:srgbClr val="0000FF"/>
                    </a:solidFill>
                    <a:latin typeface="Times New Roman" pitchFamily="18" charset="0"/>
                    <a:cs typeface="Times New Roman" pitchFamily="18" charset="0"/>
                  </a:rPr>
                  <a:t>th</a:t>
                </a:r>
                <a:r>
                  <a:rPr lang="en-IE" b="1" dirty="0" smtClean="0">
                    <a:solidFill>
                      <a:srgbClr val="0000FF"/>
                    </a:solidFill>
                  </a:rPr>
                  <a:t> coordinate of </a:t>
                </a:r>
                <a:r>
                  <a:rPr lang="en-US" b="1" i="1" dirty="0">
                    <a:solidFill>
                      <a:srgbClr val="0000FF"/>
                    </a:solidFill>
                    <a:latin typeface="Times New Roman" pitchFamily="18" charset="0"/>
                    <a:cs typeface="Times New Roman" pitchFamily="18" charset="0"/>
                  </a:rPr>
                  <a:t>A</a:t>
                </a:r>
                <a:r>
                  <a:rPr lang="en-US" b="1" i="1" dirty="0">
                    <a:solidFill>
                      <a:srgbClr val="0000FF"/>
                    </a:solidFill>
                    <a:latin typeface="Times New Roman" pitchFamily="18" charset="0"/>
                    <a:cs typeface="Times New Roman" pitchFamily="18" charset="0"/>
                    <a:sym typeface="Symbol"/>
                  </a:rPr>
                  <a:t> </a:t>
                </a:r>
                <a:r>
                  <a:rPr lang="en-US" b="1" i="1" dirty="0">
                    <a:solidFill>
                      <a:srgbClr val="0000FF"/>
                    </a:solidFill>
                    <a:latin typeface="Times New Roman" pitchFamily="18" charset="0"/>
                    <a:cs typeface="Times New Roman" pitchFamily="18" charset="0"/>
                  </a:rPr>
                  <a:t>x </a:t>
                </a:r>
                <a:r>
                  <a:rPr lang="en-IE" b="1" dirty="0" smtClean="0"/>
                  <a:t>:</a:t>
                </a:r>
                <a:r>
                  <a:rPr lang="en-IE" b="1" dirty="0" smtClean="0">
                    <a:solidFill>
                      <a:schemeClr val="accent2"/>
                    </a:solidFill>
                  </a:rPr>
                  <a:t> </a:t>
                </a:r>
              </a:p>
              <a:p>
                <a:pPr lvl="1"/>
                <a:r>
                  <a:rPr lang="en-IE" dirty="0" smtClean="0"/>
                  <a:t>Sum of the </a:t>
                </a:r>
                <a:r>
                  <a:rPr lang="en-IE" b="1" i="1" dirty="0" smtClean="0">
                    <a:latin typeface="Times New Roman" pitchFamily="18" charset="0"/>
                    <a:cs typeface="Times New Roman" pitchFamily="18" charset="0"/>
                  </a:rPr>
                  <a:t>x</a:t>
                </a:r>
                <a:r>
                  <a:rPr lang="en-IE" dirty="0" smtClean="0"/>
                  <a:t>-values </a:t>
                </a:r>
                <a:br>
                  <a:rPr lang="en-IE" dirty="0" smtClean="0"/>
                </a:br>
                <a:r>
                  <a:rPr lang="en-IE" dirty="0" smtClean="0"/>
                  <a:t>of </a:t>
                </a:r>
                <a:r>
                  <a:rPr lang="en-US" dirty="0" smtClean="0"/>
                  <a:t>neighbors</a:t>
                </a:r>
                <a:r>
                  <a:rPr lang="en-IE" dirty="0" smtClean="0"/>
                  <a:t> of</a:t>
                </a:r>
                <a:r>
                  <a:rPr lang="en-IE" b="1" dirty="0" smtClean="0"/>
                  <a:t> </a:t>
                </a:r>
                <a:r>
                  <a:rPr lang="en-IE" b="1" i="1" dirty="0" smtClean="0">
                    <a:latin typeface="Times New Roman" pitchFamily="18" charset="0"/>
                    <a:cs typeface="Times New Roman" pitchFamily="18" charset="0"/>
                  </a:rPr>
                  <a:t>j</a:t>
                </a:r>
                <a:endParaRPr lang="en-IE" b="1" dirty="0" smtClean="0"/>
              </a:p>
              <a:p>
                <a:pPr lvl="1"/>
                <a:r>
                  <a:rPr lang="en-IE" dirty="0" smtClean="0"/>
                  <a:t>Make this a new value at node </a:t>
                </a:r>
                <a:r>
                  <a:rPr lang="en-IE" b="1" i="1" dirty="0" smtClean="0">
                    <a:latin typeface="Times New Roman" pitchFamily="18" charset="0"/>
                    <a:cs typeface="Times New Roman" pitchFamily="18" charset="0"/>
                  </a:rPr>
                  <a:t>j</a:t>
                </a:r>
                <a:endParaRPr lang="en-IE" b="1" dirty="0" smtClean="0"/>
              </a:p>
              <a:p>
                <a:r>
                  <a:rPr lang="en-US" b="1" dirty="0" smtClean="0">
                    <a:solidFill>
                      <a:srgbClr val="008000"/>
                    </a:solidFill>
                  </a:rPr>
                  <a:t>Spectral Graph Theory:</a:t>
                </a:r>
              </a:p>
              <a:p>
                <a:pPr lvl="1"/>
                <a:r>
                  <a:rPr lang="en-US" dirty="0" smtClean="0"/>
                  <a:t>Analyze the “spectrum” of matrix representing </a:t>
                </a:r>
                <a14:m>
                  <m:oMath xmlns:m="http://schemas.openxmlformats.org/officeDocument/2006/math">
                    <m:r>
                      <a:rPr lang="en-US" b="1" i="1" dirty="0" smtClean="0">
                        <a:latin typeface="Cambria Math"/>
                      </a:rPr>
                      <m:t>𝑮</m:t>
                    </m:r>
                  </m:oMath>
                </a14:m>
                <a:endParaRPr lang="en-US" b="1" dirty="0" smtClean="0"/>
              </a:p>
              <a:p>
                <a:pPr lvl="1"/>
                <a:r>
                  <a:rPr lang="en-US" b="1" dirty="0" smtClean="0">
                    <a:solidFill>
                      <a:srgbClr val="D60093"/>
                    </a:solidFill>
                  </a:rPr>
                  <a:t>Spectrum:</a:t>
                </a:r>
                <a:r>
                  <a:rPr lang="en-US" dirty="0" smtClean="0"/>
                  <a:t> Eigenvectors </a:t>
                </a:r>
                <a14:m>
                  <m:oMath xmlns:m="http://schemas.openxmlformats.org/officeDocument/2006/math">
                    <m:sSub>
                      <m:sSubPr>
                        <m:ctrlPr>
                          <a:rPr lang="en-US" b="1" i="1" smtClean="0">
                            <a:solidFill>
                              <a:srgbClr val="0000FF"/>
                            </a:solidFill>
                            <a:latin typeface="Cambria Math" charset="0"/>
                          </a:rPr>
                        </m:ctrlPr>
                      </m:sSubPr>
                      <m:e>
                        <m:r>
                          <a:rPr lang="en-US" b="1" i="1" smtClean="0">
                            <a:solidFill>
                              <a:srgbClr val="0000FF"/>
                            </a:solidFill>
                            <a:latin typeface="Cambria Math"/>
                          </a:rPr>
                          <m:t>𝒙</m:t>
                        </m:r>
                      </m:e>
                      <m:sub>
                        <m:r>
                          <a:rPr lang="en-US" b="1" i="1" smtClean="0">
                            <a:solidFill>
                              <a:srgbClr val="0000FF"/>
                            </a:solidFill>
                            <a:latin typeface="Cambria Math"/>
                          </a:rPr>
                          <m:t>𝒊</m:t>
                        </m:r>
                      </m:sub>
                    </m:sSub>
                  </m:oMath>
                </a14:m>
                <a:r>
                  <a:rPr lang="en-US" dirty="0" smtClean="0"/>
                  <a:t> of a graph, ordered by the magnitude (strength) of their corresponding eigenvalues </a:t>
                </a:r>
                <a14:m>
                  <m:oMath xmlns:m="http://schemas.openxmlformats.org/officeDocument/2006/math">
                    <m:sSub>
                      <m:sSubPr>
                        <m:ctrlPr>
                          <a:rPr lang="en-US" b="1" i="1" smtClean="0">
                            <a:solidFill>
                              <a:srgbClr val="0000FF"/>
                            </a:solidFill>
                            <a:latin typeface="Cambria Math" charset="0"/>
                          </a:rPr>
                        </m:ctrlPr>
                      </m:sSubPr>
                      <m:e>
                        <m:r>
                          <a:rPr lang="en-US" b="1" i="1" smtClean="0">
                            <a:solidFill>
                              <a:srgbClr val="0000FF"/>
                            </a:solidFill>
                            <a:latin typeface="Cambria Math"/>
                          </a:rPr>
                          <m:t>𝝀</m:t>
                        </m:r>
                      </m:e>
                      <m:sub>
                        <m:r>
                          <a:rPr lang="en-US" b="1" i="1" smtClean="0">
                            <a:solidFill>
                              <a:srgbClr val="0000FF"/>
                            </a:solidFill>
                            <a:latin typeface="Cambria Math"/>
                          </a:rPr>
                          <m:t>𝒊</m:t>
                        </m:r>
                      </m:sub>
                    </m:sSub>
                  </m:oMath>
                </a14:m>
                <a:r>
                  <a:rPr lang="en-US" dirty="0" smtClean="0"/>
                  <a:t>:</a:t>
                </a:r>
                <a:endParaRPr lang="en-IE" dirty="0" smtClean="0"/>
              </a:p>
              <a:p>
                <a:endParaRPr lang="en-IE"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92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31</a:t>
            </a:fld>
            <a:endParaRPr lang="en-US"/>
          </a:p>
        </p:txBody>
      </p:sp>
      <p:graphicFrame>
        <p:nvGraphicFramePr>
          <p:cNvPr id="9" name="Object 13"/>
          <p:cNvGraphicFramePr>
            <a:graphicFrameLocks noChangeAspect="1"/>
          </p:cNvGraphicFramePr>
          <p:nvPr>
            <p:extLst>
              <p:ext uri="{D42A27DB-BD31-4B8C-83A1-F6EECF244321}">
                <p14:modId xmlns:p14="http://schemas.microsoft.com/office/powerpoint/2010/main" val="1842460969"/>
              </p:ext>
            </p:extLst>
          </p:nvPr>
        </p:nvGraphicFramePr>
        <p:xfrm>
          <a:off x="4997720" y="1219200"/>
          <a:ext cx="4060556" cy="1524000"/>
        </p:xfrm>
        <a:graphic>
          <a:graphicData uri="http://schemas.openxmlformats.org/presentationml/2006/ole">
            <mc:AlternateContent xmlns:mc="http://schemas.openxmlformats.org/markup-compatibility/2006">
              <mc:Choice xmlns:v="urn:schemas-microsoft-com:vml" Requires="v">
                <p:oleObj spid="_x0000_s69647" name="Equation" r:id="rId4" imgW="1765080" imgH="711000" progId="Equation.3">
                  <p:embed/>
                </p:oleObj>
              </mc:Choice>
              <mc:Fallback>
                <p:oleObj name="Equation" r:id="rId4" imgW="1765080" imgH="711000" progId="Equation.3">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997720" y="1219200"/>
                        <a:ext cx="4060556"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3806729474"/>
              </p:ext>
            </p:extLst>
          </p:nvPr>
        </p:nvGraphicFramePr>
        <p:xfrm>
          <a:off x="3810000" y="5257800"/>
          <a:ext cx="3024732" cy="609600"/>
        </p:xfrm>
        <a:graphic>
          <a:graphicData uri="http://schemas.openxmlformats.org/presentationml/2006/ole">
            <mc:AlternateContent xmlns:mc="http://schemas.openxmlformats.org/markup-compatibility/2006">
              <mc:Choice xmlns:v="urn:schemas-microsoft-com:vml" Requires="v">
                <p:oleObj spid="_x0000_s69648" name="Equation" r:id="rId6" imgW="1104840" imgH="228600" progId="Equation.3">
                  <p:embed/>
                </p:oleObj>
              </mc:Choice>
              <mc:Fallback>
                <p:oleObj name="Equation" r:id="rId6" imgW="1104840" imgH="228600" progId="Equation.3">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810000" y="5257800"/>
                        <a:ext cx="302473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5604" name="Object 4"/>
          <p:cNvGraphicFramePr>
            <a:graphicFrameLocks noChangeAspect="1"/>
          </p:cNvGraphicFramePr>
          <p:nvPr>
            <p:extLst>
              <p:ext uri="{D42A27DB-BD31-4B8C-83A1-F6EECF244321}">
                <p14:modId xmlns:p14="http://schemas.microsoft.com/office/powerpoint/2010/main" val="4124526761"/>
              </p:ext>
            </p:extLst>
          </p:nvPr>
        </p:nvGraphicFramePr>
        <p:xfrm>
          <a:off x="4724400" y="5943600"/>
          <a:ext cx="2057400" cy="468450"/>
        </p:xfrm>
        <a:graphic>
          <a:graphicData uri="http://schemas.openxmlformats.org/presentationml/2006/ole">
            <mc:AlternateContent xmlns:mc="http://schemas.openxmlformats.org/markup-compatibility/2006">
              <mc:Choice xmlns:v="urn:schemas-microsoft-com:vml" Requires="v">
                <p:oleObj spid="_x0000_s69649" name="Equation" r:id="rId8" imgW="977760" imgH="228600" progId="Equation.3">
                  <p:embed/>
                </p:oleObj>
              </mc:Choice>
              <mc:Fallback>
                <p:oleObj name="Equation" r:id="rId8" imgW="977760" imgH="228600" progId="Equation.3">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724400" y="5943600"/>
                        <a:ext cx="2057400" cy="4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6553200" y="2743200"/>
                <a:ext cx="24044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0000FF"/>
                          </a:solidFill>
                          <a:latin typeface="Cambria Math"/>
                          <a:cs typeface="Arial" pitchFamily="34" charset="0"/>
                        </a:rPr>
                        <m:t>𝑨</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𝒙</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𝝀</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𝒙</m:t>
                      </m:r>
                    </m:oMath>
                  </m:oMathPara>
                </a14:m>
                <a:endParaRPr lang="en-US" sz="3200" b="1" dirty="0" smtClean="0">
                  <a:solidFill>
                    <a:srgbClr val="0000FF"/>
                  </a:solidFill>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553200" y="2743200"/>
                <a:ext cx="2404441" cy="584775"/>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00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d-regular graph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534400" cy="4267200"/>
              </a:xfrm>
            </p:spPr>
            <p:txBody>
              <a:bodyPr/>
              <a:lstStyle/>
              <a:p>
                <a:r>
                  <a:rPr lang="en-US" dirty="0" smtClean="0"/>
                  <a:t>Suppose all nodes in </a:t>
                </a:r>
                <a14:m>
                  <m:oMath xmlns:m="http://schemas.openxmlformats.org/officeDocument/2006/math">
                    <m:r>
                      <a:rPr lang="en-US" b="1" i="1" dirty="0" smtClean="0">
                        <a:latin typeface="Cambria Math"/>
                      </a:rPr>
                      <m:t>𝑮</m:t>
                    </m:r>
                  </m:oMath>
                </a14:m>
                <a:r>
                  <a:rPr lang="en-US" dirty="0" smtClean="0"/>
                  <a:t> have degree </a:t>
                </a:r>
                <a14:m>
                  <m:oMath xmlns:m="http://schemas.openxmlformats.org/officeDocument/2006/math">
                    <m:r>
                      <a:rPr lang="en-US" b="1" i="1" dirty="0" smtClean="0">
                        <a:latin typeface="Cambria Math"/>
                        <a:cs typeface="Times New Roman" pitchFamily="18" charset="0"/>
                      </a:rPr>
                      <m:t>𝒅</m:t>
                    </m:r>
                  </m:oMath>
                </a14:m>
                <a:r>
                  <a:rPr lang="en-US" dirty="0" smtClean="0"/>
                  <a:t> </a:t>
                </a:r>
                <a:br>
                  <a:rPr lang="en-US" dirty="0" smtClean="0"/>
                </a:br>
                <a:r>
                  <a:rPr lang="en-US" dirty="0" smtClean="0"/>
                  <a:t>and </a:t>
                </a:r>
                <a14:m>
                  <m:oMath xmlns:m="http://schemas.openxmlformats.org/officeDocument/2006/math">
                    <m:r>
                      <a:rPr lang="en-US" b="1" i="1" dirty="0" smtClean="0">
                        <a:latin typeface="Cambria Math"/>
                      </a:rPr>
                      <m:t>𝑮</m:t>
                    </m:r>
                  </m:oMath>
                </a14:m>
                <a:r>
                  <a:rPr lang="en-US" dirty="0" smtClean="0"/>
                  <a:t> is connected</a:t>
                </a:r>
              </a:p>
              <a:p>
                <a:r>
                  <a:rPr lang="en-US" b="1" dirty="0" smtClean="0">
                    <a:solidFill>
                      <a:srgbClr val="D60093"/>
                    </a:solidFill>
                  </a:rPr>
                  <a:t>What are some </a:t>
                </a:r>
                <a:r>
                  <a:rPr lang="en-US" b="1" dirty="0" err="1" smtClean="0">
                    <a:solidFill>
                      <a:srgbClr val="D60093"/>
                    </a:solidFill>
                  </a:rPr>
                  <a:t>eigenvalues</a:t>
                </a:r>
                <a:r>
                  <a:rPr lang="en-US" b="1" dirty="0" smtClean="0">
                    <a:solidFill>
                      <a:srgbClr val="D60093"/>
                    </a:solidFill>
                  </a:rPr>
                  <a:t>/vectors of </a:t>
                </a:r>
                <a14:m>
                  <m:oMath xmlns:m="http://schemas.openxmlformats.org/officeDocument/2006/math">
                    <m:r>
                      <a:rPr lang="en-US" b="1" i="1" dirty="0" smtClean="0">
                        <a:solidFill>
                          <a:srgbClr val="D60093"/>
                        </a:solidFill>
                        <a:latin typeface="Cambria Math"/>
                      </a:rPr>
                      <m:t>𝑮</m:t>
                    </m:r>
                  </m:oMath>
                </a14:m>
                <a:r>
                  <a:rPr lang="en-US" b="1" dirty="0" smtClean="0">
                    <a:solidFill>
                      <a:srgbClr val="D60093"/>
                    </a:solidFill>
                  </a:rPr>
                  <a:t>? </a:t>
                </a:r>
                <a14:m>
                  <m:oMath xmlns:m="http://schemas.openxmlformats.org/officeDocument/2006/math">
                    <m:r>
                      <a:rPr lang="en-US" i="1" dirty="0" smtClean="0">
                        <a:latin typeface="Cambria Math"/>
                      </a:rPr>
                      <m:t>	</m:t>
                    </m:r>
                    <m:r>
                      <a:rPr lang="en-US" b="1" i="1" dirty="0" smtClean="0">
                        <a:solidFill>
                          <a:srgbClr val="0000FF"/>
                        </a:solidFill>
                        <a:latin typeface="Cambria Math"/>
                      </a:rPr>
                      <m:t>𝑨</m:t>
                    </m:r>
                    <m:r>
                      <a:rPr lang="en-US" b="1" i="1" dirty="0">
                        <a:solidFill>
                          <a:srgbClr val="0000FF"/>
                        </a:solidFill>
                        <a:latin typeface="Cambria Math"/>
                        <a:sym typeface="Symbol"/>
                      </a:rPr>
                      <m:t> </m:t>
                    </m:r>
                    <m:r>
                      <a:rPr lang="en-US" b="1" i="1" dirty="0">
                        <a:solidFill>
                          <a:srgbClr val="0000FF"/>
                        </a:solidFill>
                        <a:latin typeface="Cambria Math"/>
                      </a:rPr>
                      <m:t>𝒙</m:t>
                    </m:r>
                    <m:r>
                      <a:rPr lang="en-US" b="1" i="1" dirty="0">
                        <a:solidFill>
                          <a:srgbClr val="0000FF"/>
                        </a:solidFill>
                        <a:latin typeface="Cambria Math"/>
                      </a:rPr>
                      <m:t> =</m:t>
                    </m:r>
                    <m:r>
                      <a:rPr lang="en-US" b="1" i="1" dirty="0" smtClean="0">
                        <a:solidFill>
                          <a:srgbClr val="0000FF"/>
                        </a:solidFill>
                        <a:latin typeface="Cambria Math"/>
                      </a:rPr>
                      <m:t>𝝀</m:t>
                    </m:r>
                    <m:r>
                      <a:rPr lang="en-US" b="1" i="1" dirty="0" smtClean="0">
                        <a:solidFill>
                          <a:srgbClr val="0000FF"/>
                        </a:solidFill>
                        <a:latin typeface="Cambria Math"/>
                      </a:rPr>
                      <m:t>⋅</m:t>
                    </m:r>
                    <m:r>
                      <a:rPr lang="en-US" b="1" i="1" dirty="0">
                        <a:solidFill>
                          <a:srgbClr val="0000FF"/>
                        </a:solidFill>
                        <a:latin typeface="Cambria Math"/>
                        <a:sym typeface="Symbol"/>
                      </a:rPr>
                      <m:t>𝒙</m:t>
                    </m:r>
                  </m:oMath>
                </a14:m>
                <a:r>
                  <a:rPr lang="en-US" sz="4000" i="1" dirty="0" smtClean="0">
                    <a:latin typeface="Times New Roman" pitchFamily="18" charset="0"/>
                    <a:cs typeface="Times New Roman" pitchFamily="18" charset="0"/>
                    <a:sym typeface="Symbol"/>
                  </a:rPr>
                  <a:t>   </a:t>
                </a:r>
                <a:r>
                  <a:rPr lang="en-US" dirty="0" smtClean="0">
                    <a:sym typeface="Symbol"/>
                  </a:rPr>
                  <a:t>What is </a:t>
                </a:r>
                <a:r>
                  <a:rPr lang="en-US" b="1" i="1" dirty="0" smtClean="0">
                    <a:latin typeface="Times New Roman" pitchFamily="18" charset="0"/>
                    <a:cs typeface="Times New Roman" pitchFamily="18" charset="0"/>
                    <a:sym typeface="Symbol"/>
                  </a:rPr>
                  <a:t></a:t>
                </a:r>
                <a:r>
                  <a:rPr lang="en-US" dirty="0" smtClean="0">
                    <a:sym typeface="Symbol"/>
                  </a:rPr>
                  <a:t>?  What </a:t>
                </a:r>
                <a:r>
                  <a:rPr lang="en-US" b="1" i="1" dirty="0" smtClean="0">
                    <a:latin typeface="Times New Roman" pitchFamily="18" charset="0"/>
                    <a:cs typeface="Times New Roman" pitchFamily="18" charset="0"/>
                    <a:sym typeface="Symbol"/>
                  </a:rPr>
                  <a:t>x</a:t>
                </a:r>
                <a:r>
                  <a:rPr lang="en-US" dirty="0" smtClean="0">
                    <a:sym typeface="Symbol"/>
                  </a:rPr>
                  <a:t>?</a:t>
                </a:r>
              </a:p>
              <a:p>
                <a:pPr lvl="1"/>
                <a:r>
                  <a:rPr lang="en-US" b="1" dirty="0" smtClean="0">
                    <a:sym typeface="Symbol"/>
                  </a:rPr>
                  <a:t>Let’s try:</a:t>
                </a:r>
                <a:r>
                  <a:rPr lang="en-US" dirty="0" smtClean="0">
                    <a:sym typeface="Symbol"/>
                  </a:rPr>
                  <a:t> </a:t>
                </a:r>
                <a14:m>
                  <m:oMath xmlns:m="http://schemas.openxmlformats.org/officeDocument/2006/math">
                    <m:r>
                      <a:rPr lang="en-US" b="1" i="1" dirty="0" smtClean="0">
                        <a:latin typeface="Cambria Math"/>
                        <a:sym typeface="Symbol"/>
                      </a:rPr>
                      <m:t>𝒙</m:t>
                    </m:r>
                    <m:r>
                      <a:rPr lang="en-US" b="1" i="1" dirty="0" smtClean="0">
                        <a:latin typeface="Cambria Math"/>
                        <a:sym typeface="Symbol"/>
                      </a:rPr>
                      <m:t> = (</m:t>
                    </m:r>
                    <m:r>
                      <a:rPr lang="en-US" b="1" i="1" dirty="0" smtClean="0">
                        <a:latin typeface="Cambria Math"/>
                        <a:sym typeface="Symbol"/>
                      </a:rPr>
                      <m:t>𝟏</m:t>
                    </m:r>
                    <m:r>
                      <a:rPr lang="en-US" b="1" i="1" dirty="0" smtClean="0">
                        <a:latin typeface="Cambria Math"/>
                        <a:sym typeface="Symbol"/>
                      </a:rPr>
                      <m:t>,</m:t>
                    </m:r>
                    <m:r>
                      <a:rPr lang="en-US" b="1" i="1" dirty="0" smtClean="0">
                        <a:latin typeface="Cambria Math"/>
                        <a:sym typeface="Symbol"/>
                      </a:rPr>
                      <m:t>𝟏</m:t>
                    </m:r>
                    <m:r>
                      <a:rPr lang="en-US" b="1" i="1" dirty="0" smtClean="0">
                        <a:latin typeface="Cambria Math"/>
                        <a:sym typeface="Symbol"/>
                      </a:rPr>
                      <m:t>,…,</m:t>
                    </m:r>
                    <m:r>
                      <a:rPr lang="en-US" b="1" i="1" dirty="0" smtClean="0">
                        <a:latin typeface="Cambria Math"/>
                        <a:sym typeface="Symbol"/>
                      </a:rPr>
                      <m:t>𝟏</m:t>
                    </m:r>
                    <m:r>
                      <a:rPr lang="en-US" b="1" i="1" dirty="0" smtClean="0">
                        <a:latin typeface="Cambria Math"/>
                        <a:sym typeface="Symbol"/>
                      </a:rPr>
                      <m:t>)</m:t>
                    </m:r>
                  </m:oMath>
                </a14:m>
                <a:endParaRPr lang="en-US" b="1" dirty="0" smtClean="0">
                  <a:sym typeface="Symbol"/>
                </a:endParaRPr>
              </a:p>
              <a:p>
                <a:pPr lvl="1"/>
                <a:r>
                  <a:rPr lang="en-US" b="1" dirty="0" smtClean="0">
                    <a:sym typeface="Symbol"/>
                  </a:rPr>
                  <a:t>Then:</a:t>
                </a:r>
                <a:r>
                  <a:rPr lang="en-US" dirty="0" smtClean="0">
                    <a:sym typeface="Symbol"/>
                  </a:rPr>
                  <a:t> </a:t>
                </a:r>
                <a14:m>
                  <m:oMath xmlns:m="http://schemas.openxmlformats.org/officeDocument/2006/math">
                    <m:r>
                      <a:rPr lang="en-US" b="1" i="1" dirty="0" smtClean="0">
                        <a:latin typeface="Cambria Math"/>
                        <a:sym typeface="Symbol"/>
                      </a:rPr>
                      <m:t>𝑨</m:t>
                    </m:r>
                    <m:r>
                      <a:rPr lang="en-US" b="1" i="1" dirty="0" smtClean="0">
                        <a:latin typeface="Cambria Math"/>
                        <a:sym typeface="Symbol"/>
                      </a:rPr>
                      <m:t>⋅</m:t>
                    </m:r>
                    <m:r>
                      <a:rPr lang="en-US" b="1" i="1" dirty="0" smtClean="0">
                        <a:latin typeface="Cambria Math"/>
                        <a:sym typeface="Symbol"/>
                      </a:rPr>
                      <m:t>𝒙</m:t>
                    </m:r>
                    <m:r>
                      <a:rPr lang="en-US" b="1" i="1" dirty="0" smtClean="0">
                        <a:latin typeface="Cambria Math"/>
                        <a:sym typeface="Symbol"/>
                      </a:rPr>
                      <m:t> =</m:t>
                    </m:r>
                    <m:d>
                      <m:dPr>
                        <m:ctrlPr>
                          <a:rPr lang="en-US" b="1" i="1" dirty="0" smtClean="0">
                            <a:latin typeface="Cambria Math" charset="0"/>
                            <a:sym typeface="Symbol"/>
                          </a:rPr>
                        </m:ctrlPr>
                      </m:dPr>
                      <m:e>
                        <m:r>
                          <a:rPr lang="en-US" b="1" i="1" dirty="0" smtClean="0">
                            <a:latin typeface="Cambria Math"/>
                            <a:sym typeface="Symbol"/>
                          </a:rPr>
                          <m:t>𝒅</m:t>
                        </m:r>
                        <m:r>
                          <a:rPr lang="en-US" b="1" i="1" dirty="0" smtClean="0">
                            <a:latin typeface="Cambria Math"/>
                            <a:sym typeface="Symbol"/>
                          </a:rPr>
                          <m:t>,</m:t>
                        </m:r>
                        <m:r>
                          <a:rPr lang="en-US" b="1" i="1" dirty="0" smtClean="0">
                            <a:latin typeface="Cambria Math"/>
                            <a:sym typeface="Symbol"/>
                          </a:rPr>
                          <m:t>𝒅</m:t>
                        </m:r>
                        <m:r>
                          <a:rPr lang="en-US" b="1" i="1" dirty="0" smtClean="0">
                            <a:latin typeface="Cambria Math"/>
                            <a:sym typeface="Symbol"/>
                          </a:rPr>
                          <m:t>,…,</m:t>
                        </m:r>
                        <m:r>
                          <a:rPr lang="en-US" b="1" i="1" dirty="0" smtClean="0">
                            <a:latin typeface="Cambria Math"/>
                            <a:sym typeface="Symbol"/>
                          </a:rPr>
                          <m:t>𝒅</m:t>
                        </m:r>
                      </m:e>
                    </m:d>
                    <m:r>
                      <a:rPr lang="en-US" b="1" i="1" dirty="0" smtClean="0">
                        <a:latin typeface="Cambria Math"/>
                        <a:sym typeface="Symbol"/>
                      </a:rPr>
                      <m:t>=</m:t>
                    </m:r>
                    <m:r>
                      <a:rPr lang="en-US" b="1" i="1" dirty="0" smtClean="0">
                        <a:latin typeface="Cambria Math"/>
                        <a:sym typeface="Symbol"/>
                      </a:rPr>
                      <m:t>𝝀</m:t>
                    </m:r>
                    <m:r>
                      <a:rPr lang="en-US" b="1" i="1" dirty="0" smtClean="0">
                        <a:latin typeface="Cambria Math"/>
                        <a:sym typeface="Symbol"/>
                      </a:rPr>
                      <m:t>⋅</m:t>
                    </m:r>
                    <m:r>
                      <a:rPr lang="en-US" b="1" i="1" dirty="0" smtClean="0">
                        <a:latin typeface="Cambria Math"/>
                        <a:sym typeface="Symbol"/>
                      </a:rPr>
                      <m:t>𝒙</m:t>
                    </m:r>
                  </m:oMath>
                </a14:m>
                <a:r>
                  <a:rPr lang="en-US" dirty="0" smtClean="0">
                    <a:sym typeface="Symbol"/>
                  </a:rPr>
                  <a:t>.  </a:t>
                </a:r>
                <a:r>
                  <a:rPr lang="en-US" b="1" dirty="0" smtClean="0">
                    <a:sym typeface="Symbol"/>
                  </a:rPr>
                  <a:t>So:</a:t>
                </a:r>
                <a:r>
                  <a:rPr lang="en-US" dirty="0" smtClean="0">
                    <a:sym typeface="Symbol"/>
                  </a:rPr>
                  <a:t> </a:t>
                </a:r>
                <a14:m>
                  <m:oMath xmlns:m="http://schemas.openxmlformats.org/officeDocument/2006/math">
                    <m:r>
                      <a:rPr lang="en-US" b="1" i="1" smtClean="0">
                        <a:latin typeface="Cambria Math"/>
                        <a:sym typeface="Symbol"/>
                      </a:rPr>
                      <m:t>𝝀</m:t>
                    </m:r>
                    <m:r>
                      <a:rPr lang="en-US" b="1" i="1" smtClean="0">
                        <a:latin typeface="Cambria Math"/>
                        <a:sym typeface="Symbol"/>
                      </a:rPr>
                      <m:t>=</m:t>
                    </m:r>
                    <m:r>
                      <a:rPr lang="en-US" b="1" i="1" smtClean="0">
                        <a:latin typeface="Cambria Math"/>
                        <a:sym typeface="Symbol"/>
                      </a:rPr>
                      <m:t>𝒅</m:t>
                    </m:r>
                  </m:oMath>
                </a14:m>
                <a:endParaRPr lang="en-US" b="1" dirty="0" smtClean="0">
                  <a:sym typeface="Symbol"/>
                </a:endParaRPr>
              </a:p>
              <a:p>
                <a:pPr lvl="1"/>
                <a:r>
                  <a:rPr lang="en-US" b="1" dirty="0" smtClean="0">
                    <a:solidFill>
                      <a:srgbClr val="0000FF"/>
                    </a:solidFill>
                    <a:sym typeface="Symbol"/>
                  </a:rPr>
                  <a:t>We found </a:t>
                </a:r>
                <a:r>
                  <a:rPr lang="en-US" b="1" dirty="0" err="1" smtClean="0">
                    <a:solidFill>
                      <a:srgbClr val="0000FF"/>
                    </a:solidFill>
                    <a:sym typeface="Symbol"/>
                  </a:rPr>
                  <a:t>eigenpair</a:t>
                </a:r>
                <a:r>
                  <a:rPr lang="en-US" b="1" dirty="0" smtClean="0">
                    <a:solidFill>
                      <a:srgbClr val="0000FF"/>
                    </a:solidFill>
                    <a:sym typeface="Symbol"/>
                  </a:rPr>
                  <a:t> of </a:t>
                </a:r>
                <a14:m>
                  <m:oMath xmlns:m="http://schemas.openxmlformats.org/officeDocument/2006/math">
                    <m:r>
                      <a:rPr lang="en-US" b="1" i="1" dirty="0" smtClean="0">
                        <a:solidFill>
                          <a:srgbClr val="0000FF"/>
                        </a:solidFill>
                        <a:latin typeface="Cambria Math"/>
                        <a:sym typeface="Symbol"/>
                      </a:rPr>
                      <m:t>𝑮</m:t>
                    </m:r>
                  </m:oMath>
                </a14:m>
                <a:r>
                  <a:rPr lang="en-US" b="1" dirty="0" smtClean="0">
                    <a:solidFill>
                      <a:srgbClr val="0000FF"/>
                    </a:solidFill>
                    <a:sym typeface="Symbol"/>
                  </a:rPr>
                  <a:t>: </a:t>
                </a:r>
                <a14:m>
                  <m:oMath xmlns:m="http://schemas.openxmlformats.org/officeDocument/2006/math">
                    <m:r>
                      <a:rPr lang="en-US" b="1" i="1" dirty="0">
                        <a:solidFill>
                          <a:srgbClr val="0000FF"/>
                        </a:solidFill>
                        <a:latin typeface="Cambria Math"/>
                        <a:sym typeface="Symbol"/>
                      </a:rPr>
                      <m:t>𝒙</m:t>
                    </m:r>
                    <m:r>
                      <a:rPr lang="en-US" b="1" i="1" dirty="0">
                        <a:solidFill>
                          <a:srgbClr val="0000FF"/>
                        </a:solidFill>
                        <a:latin typeface="Cambria Math"/>
                        <a:sym typeface="Symbol"/>
                      </a:rPr>
                      <m:t> = (</m:t>
                    </m:r>
                    <m:r>
                      <a:rPr lang="en-US" b="1" i="1" dirty="0">
                        <a:solidFill>
                          <a:srgbClr val="0000FF"/>
                        </a:solidFill>
                        <a:latin typeface="Cambria Math"/>
                        <a:sym typeface="Symbol"/>
                      </a:rPr>
                      <m:t>𝟏</m:t>
                    </m:r>
                    <m:r>
                      <a:rPr lang="en-US" b="1" i="1" dirty="0">
                        <a:solidFill>
                          <a:srgbClr val="0000FF"/>
                        </a:solidFill>
                        <a:latin typeface="Cambria Math"/>
                        <a:sym typeface="Symbol"/>
                      </a:rPr>
                      <m:t>,</m:t>
                    </m:r>
                    <m:r>
                      <a:rPr lang="en-US" b="1" i="1" dirty="0">
                        <a:solidFill>
                          <a:srgbClr val="0000FF"/>
                        </a:solidFill>
                        <a:latin typeface="Cambria Math"/>
                        <a:sym typeface="Symbol"/>
                      </a:rPr>
                      <m:t>𝟏</m:t>
                    </m:r>
                    <m:r>
                      <a:rPr lang="en-US" b="1" i="1" dirty="0">
                        <a:solidFill>
                          <a:srgbClr val="0000FF"/>
                        </a:solidFill>
                        <a:latin typeface="Cambria Math"/>
                        <a:sym typeface="Symbol"/>
                      </a:rPr>
                      <m:t>,…,</m:t>
                    </m:r>
                    <m:r>
                      <a:rPr lang="en-US" b="1" i="1" dirty="0">
                        <a:solidFill>
                          <a:srgbClr val="0000FF"/>
                        </a:solidFill>
                        <a:latin typeface="Cambria Math"/>
                        <a:sym typeface="Symbol"/>
                      </a:rPr>
                      <m:t>𝟏</m:t>
                    </m:r>
                    <m:r>
                      <a:rPr lang="en-US" b="1" i="1" dirty="0">
                        <a:solidFill>
                          <a:srgbClr val="0000FF"/>
                        </a:solidFill>
                        <a:latin typeface="Cambria Math"/>
                        <a:sym typeface="Symbol"/>
                      </a:rPr>
                      <m:t>)</m:t>
                    </m:r>
                  </m:oMath>
                </a14:m>
                <a:r>
                  <a:rPr lang="en-US" b="1" dirty="0" smtClean="0">
                    <a:solidFill>
                      <a:srgbClr val="0000FF"/>
                    </a:solidFill>
                    <a:sym typeface="Symbol"/>
                  </a:rPr>
                  <a:t>, </a:t>
                </a:r>
                <a14:m>
                  <m:oMath xmlns:m="http://schemas.openxmlformats.org/officeDocument/2006/math">
                    <m:r>
                      <a:rPr lang="en-US" b="1" i="1">
                        <a:solidFill>
                          <a:srgbClr val="0000FF"/>
                        </a:solidFill>
                        <a:latin typeface="Cambria Math"/>
                        <a:sym typeface="Symbol"/>
                      </a:rPr>
                      <m:t>𝝀</m:t>
                    </m:r>
                    <m:r>
                      <a:rPr lang="en-US" b="1" i="1">
                        <a:solidFill>
                          <a:srgbClr val="0000FF"/>
                        </a:solidFill>
                        <a:latin typeface="Cambria Math"/>
                        <a:sym typeface="Symbol"/>
                      </a:rPr>
                      <m:t>=</m:t>
                    </m:r>
                    <m:r>
                      <a:rPr lang="en-US" b="1" i="1">
                        <a:solidFill>
                          <a:srgbClr val="0000FF"/>
                        </a:solidFill>
                        <a:latin typeface="Cambria Math"/>
                        <a:sym typeface="Symbol"/>
                      </a:rPr>
                      <m:t>𝒅</m:t>
                    </m:r>
                  </m:oMath>
                </a14:m>
                <a:endParaRPr lang="en-US" b="1" dirty="0" smtClean="0">
                  <a:solidFill>
                    <a:srgbClr val="0000FF"/>
                  </a:solidFill>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534400" cy="4267200"/>
              </a:xfrm>
              <a:blipFill rotWithShape="1">
                <a:blip r:embed="rId3"/>
                <a:stretch>
                  <a:fillRect t="-71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095662" y="5756801"/>
                <a:ext cx="3895938" cy="923330"/>
              </a:xfrm>
              <a:prstGeom prst="rect">
                <a:avLst/>
              </a:prstGeom>
              <a:noFill/>
            </p:spPr>
            <p:txBody>
              <a:bodyPr wrap="none" rtlCol="0">
                <a:spAutoFit/>
              </a:bodyPr>
              <a:lstStyle/>
              <a:p>
                <a:r>
                  <a:rPr lang="en-US" b="1" dirty="0" smtClean="0">
                    <a:solidFill>
                      <a:srgbClr val="008000"/>
                    </a:solidFill>
                  </a:rPr>
                  <a:t>Remember the meaning of </a:t>
                </a:r>
                <a14:m>
                  <m:oMath xmlns:m="http://schemas.openxmlformats.org/officeDocument/2006/math">
                    <m:r>
                      <a:rPr lang="en-US" b="1" i="1" dirty="0" smtClean="0">
                        <a:solidFill>
                          <a:srgbClr val="008000"/>
                        </a:solidFill>
                        <a:latin typeface="Cambria Math"/>
                      </a:rPr>
                      <m:t>𝒚</m:t>
                    </m:r>
                    <m:r>
                      <a:rPr lang="en-US" b="1" i="1" dirty="0" smtClean="0">
                        <a:solidFill>
                          <a:srgbClr val="008000"/>
                        </a:solidFill>
                        <a:latin typeface="Cambria Math"/>
                      </a:rPr>
                      <m:t>=</m:t>
                    </m:r>
                    <m:r>
                      <a:rPr lang="en-US" b="1" i="1" dirty="0" smtClean="0">
                        <a:solidFill>
                          <a:srgbClr val="008000"/>
                        </a:solidFill>
                        <a:latin typeface="Cambria Math"/>
                        <a:cs typeface="Times New Roman" pitchFamily="18" charset="0"/>
                      </a:rPr>
                      <m:t>𝑨</m:t>
                    </m:r>
                    <m:r>
                      <a:rPr lang="en-US" b="1" i="1" dirty="0">
                        <a:solidFill>
                          <a:srgbClr val="008000"/>
                        </a:solidFill>
                        <a:latin typeface="Cambria Math"/>
                        <a:cs typeface="Times New Roman" pitchFamily="18" charset="0"/>
                        <a:sym typeface="Symbol"/>
                      </a:rPr>
                      <m:t> </m:t>
                    </m:r>
                    <m:r>
                      <a:rPr lang="en-US" b="1" i="1" dirty="0">
                        <a:solidFill>
                          <a:srgbClr val="008000"/>
                        </a:solidFill>
                        <a:latin typeface="Cambria Math"/>
                        <a:cs typeface="Times New Roman" pitchFamily="18" charset="0"/>
                      </a:rPr>
                      <m:t>𝒙</m:t>
                    </m:r>
                  </m:oMath>
                </a14:m>
                <a:r>
                  <a:rPr lang="en-US" b="1" dirty="0" smtClean="0">
                    <a:solidFill>
                      <a:srgbClr val="008000"/>
                    </a:solidFill>
                  </a:rPr>
                  <a:t>:</a:t>
                </a:r>
              </a:p>
              <a:p>
                <a:endParaRPr lang="en-US" b="1" dirty="0">
                  <a:solidFill>
                    <a:srgbClr val="008000"/>
                  </a:solidFill>
                </a:endParaRPr>
              </a:p>
              <a:p>
                <a:endParaRPr lang="en-US" dirty="0" smtClean="0">
                  <a:solidFill>
                    <a:srgbClr val="008000"/>
                  </a:solidFill>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095662" y="5756801"/>
                <a:ext cx="3895938" cy="923330"/>
              </a:xfrm>
              <a:prstGeom prst="rect">
                <a:avLst/>
              </a:prstGeom>
              <a:blipFill rotWithShape="1">
                <a:blip r:embed="rId4"/>
                <a:stretch>
                  <a:fillRect l="-1408" t="-3289"/>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3111054014"/>
              </p:ext>
            </p:extLst>
          </p:nvPr>
        </p:nvGraphicFramePr>
        <p:xfrm>
          <a:off x="6553200" y="5985401"/>
          <a:ext cx="2099428" cy="720199"/>
        </p:xfrm>
        <a:graphic>
          <a:graphicData uri="http://schemas.openxmlformats.org/presentationml/2006/ole">
            <mc:AlternateContent xmlns:mc="http://schemas.openxmlformats.org/markup-compatibility/2006">
              <mc:Choice xmlns:v="urn:schemas-microsoft-com:vml" Requires="v">
                <p:oleObj spid="_x0000_s70663" name="Equation" r:id="rId5" imgW="31080014" imgH="10658543" progId="Equation.3">
                  <p:embed/>
                </p:oleObj>
              </mc:Choice>
              <mc:Fallback>
                <p:oleObj name="Equation" r:id="rId5" imgW="31080014" imgH="10658543" progId="Equation.3">
                  <p:embed/>
                  <p:pic>
                    <p:nvPicPr>
                      <p:cNvPr id="0" name=""/>
                      <p:cNvPicPr>
                        <a:picLocks noChangeAspect="1" noChangeArrowheads="1"/>
                      </p:cNvPicPr>
                      <p:nvPr/>
                    </p:nvPicPr>
                    <p:blipFill>
                      <a:blip r:embed="rId6">
                        <a:lum bright="-100000"/>
                        <a:grayscl/>
                        <a:biLevel thresh="50000"/>
                        <a:extLst>
                          <a:ext uri="{28A0092B-C50C-407E-A947-70E740481C1C}">
                            <a14:useLocalDpi xmlns:a14="http://schemas.microsoft.com/office/drawing/2010/main" val="0"/>
                          </a:ext>
                        </a:extLst>
                      </a:blip>
                      <a:srcRect/>
                      <a:stretch>
                        <a:fillRect/>
                      </a:stretch>
                    </p:blipFill>
                    <p:spPr bwMode="auto">
                      <a:xfrm>
                        <a:off x="6553200" y="5985401"/>
                        <a:ext cx="2099428" cy="7201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672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i="1" dirty="0" smtClean="0"/>
              <a:t>d</a:t>
            </a:r>
            <a:r>
              <a:rPr lang="en-US" dirty="0" smtClean="0"/>
              <a:t> is the largest eigenvalue of </a:t>
            </a:r>
            <a:r>
              <a:rPr lang="en-US" i="1" dirty="0" smtClean="0"/>
              <a:t>A</a:t>
            </a:r>
            <a:endParaRPr lang="en-US" i="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fontScale="85000" lnSpcReduction="10000"/>
              </a:bodyPr>
              <a:lstStyle/>
              <a:p>
                <a:r>
                  <a:rPr lang="en-US" b="1" dirty="0" smtClean="0"/>
                  <a:t>G</a:t>
                </a:r>
                <a:r>
                  <a:rPr lang="en-US" dirty="0" smtClean="0"/>
                  <a:t> is</a:t>
                </a:r>
                <a:r>
                  <a:rPr lang="en-US" b="1" dirty="0" smtClean="0"/>
                  <a:t> d</a:t>
                </a:r>
                <a:r>
                  <a:rPr lang="en-US" dirty="0" smtClean="0"/>
                  <a:t>-regular connected, </a:t>
                </a:r>
                <a:r>
                  <a:rPr lang="en-US" b="1" dirty="0" smtClean="0"/>
                  <a:t>A</a:t>
                </a:r>
                <a:r>
                  <a:rPr lang="en-US" dirty="0" smtClean="0"/>
                  <a:t> is its adjacency matrix</a:t>
                </a:r>
              </a:p>
              <a:p>
                <a:r>
                  <a:rPr lang="en-US" b="1" dirty="0" smtClean="0">
                    <a:solidFill>
                      <a:srgbClr val="0000FF"/>
                    </a:solidFill>
                  </a:rPr>
                  <a:t>Claim: </a:t>
                </a:r>
              </a:p>
              <a:p>
                <a:pPr lvl="1"/>
                <a:r>
                  <a:rPr lang="en-US" b="1" dirty="0" smtClean="0"/>
                  <a:t>d</a:t>
                </a:r>
                <a:r>
                  <a:rPr lang="en-US" dirty="0" smtClean="0"/>
                  <a:t> is largest eigenvalue of</a:t>
                </a:r>
                <a:r>
                  <a:rPr lang="en-US" b="1" dirty="0" smtClean="0"/>
                  <a:t> A, </a:t>
                </a:r>
              </a:p>
              <a:p>
                <a:pPr lvl="1"/>
                <a:r>
                  <a:rPr lang="en-US" b="1" dirty="0"/>
                  <a:t>d</a:t>
                </a:r>
                <a:r>
                  <a:rPr lang="en-US" b="1" dirty="0" smtClean="0"/>
                  <a:t> </a:t>
                </a:r>
                <a:r>
                  <a:rPr lang="en-US" dirty="0" smtClean="0"/>
                  <a:t>has multiplicity of </a:t>
                </a:r>
                <a:r>
                  <a:rPr lang="en-US" b="1" dirty="0" smtClean="0"/>
                  <a:t>1 </a:t>
                </a:r>
                <a:r>
                  <a:rPr lang="en-US" dirty="0" smtClean="0"/>
                  <a:t>(there is only </a:t>
                </a:r>
                <a:r>
                  <a:rPr lang="en-US" b="1" dirty="0" smtClean="0"/>
                  <a:t>1 </a:t>
                </a:r>
                <a:r>
                  <a:rPr lang="en-US" dirty="0" smtClean="0"/>
                  <a:t>eigenvector associated with eigenvalue</a:t>
                </a:r>
                <a:r>
                  <a:rPr lang="en-US" b="1" dirty="0" smtClean="0"/>
                  <a:t> d</a:t>
                </a:r>
                <a:r>
                  <a:rPr lang="en-US" dirty="0" smtClean="0"/>
                  <a:t>)</a:t>
                </a:r>
              </a:p>
              <a:p>
                <a:r>
                  <a:rPr lang="en-US" b="1" dirty="0" smtClean="0"/>
                  <a:t>Proof: </a:t>
                </a:r>
                <a:r>
                  <a:rPr lang="en-US" b="1" dirty="0" smtClean="0">
                    <a:solidFill>
                      <a:srgbClr val="0000FF"/>
                    </a:solidFill>
                  </a:rPr>
                  <a:t>Why no eigenvalue </a:t>
                </a:r>
                <a14:m>
                  <m:oMath xmlns:m="http://schemas.openxmlformats.org/officeDocument/2006/math">
                    <m:sSup>
                      <m:sSupPr>
                        <m:ctrlPr>
                          <a:rPr lang="en-US" b="1" i="1" smtClean="0">
                            <a:solidFill>
                              <a:srgbClr val="0000FF"/>
                            </a:solidFill>
                            <a:latin typeface="Cambria Math" charset="0"/>
                          </a:rPr>
                        </m:ctrlPr>
                      </m:sSupPr>
                      <m:e>
                        <m:r>
                          <a:rPr lang="en-US" b="1" i="1" smtClean="0">
                            <a:solidFill>
                              <a:srgbClr val="0000FF"/>
                            </a:solidFill>
                            <a:latin typeface="Cambria Math"/>
                          </a:rPr>
                          <m:t>𝒅</m:t>
                        </m:r>
                      </m:e>
                      <m:sup>
                        <m:r>
                          <a:rPr lang="en-US" b="1" i="1" smtClean="0">
                            <a:solidFill>
                              <a:srgbClr val="0000FF"/>
                            </a:solidFill>
                            <a:latin typeface="Cambria Math"/>
                          </a:rPr>
                          <m:t>′</m:t>
                        </m:r>
                      </m:sup>
                    </m:sSup>
                    <m:r>
                      <a:rPr lang="en-US" b="1" i="1" smtClean="0">
                        <a:solidFill>
                          <a:srgbClr val="0000FF"/>
                        </a:solidFill>
                        <a:latin typeface="Cambria Math"/>
                      </a:rPr>
                      <m:t>&gt;</m:t>
                    </m:r>
                    <m:r>
                      <a:rPr lang="en-US" b="1" i="1" smtClean="0">
                        <a:solidFill>
                          <a:srgbClr val="0000FF"/>
                        </a:solidFill>
                        <a:latin typeface="Cambria Math"/>
                      </a:rPr>
                      <m:t>𝒅</m:t>
                    </m:r>
                  </m:oMath>
                </a14:m>
                <a:r>
                  <a:rPr lang="en-US" b="1" dirty="0" smtClean="0">
                    <a:solidFill>
                      <a:srgbClr val="0000FF"/>
                    </a:solidFill>
                  </a:rPr>
                  <a:t>?</a:t>
                </a:r>
              </a:p>
              <a:p>
                <a:pPr lvl="1"/>
                <a:r>
                  <a:rPr lang="en-US" dirty="0" smtClean="0"/>
                  <a:t>To obtain </a:t>
                </a:r>
                <a:r>
                  <a:rPr lang="en-US" b="1" dirty="0" smtClean="0"/>
                  <a:t>d</a:t>
                </a:r>
                <a:r>
                  <a:rPr lang="en-US" dirty="0" smtClean="0"/>
                  <a:t> we needed </a:t>
                </a:r>
                <a14:m>
                  <m:oMath xmlns:m="http://schemas.openxmlformats.org/officeDocument/2006/math">
                    <m:sSub>
                      <m:sSubPr>
                        <m:ctrlPr>
                          <a:rPr lang="en-US" b="1" i="1" smtClean="0">
                            <a:latin typeface="Cambria Math" charset="0"/>
                          </a:rPr>
                        </m:ctrlPr>
                      </m:sSubPr>
                      <m:e>
                        <m:r>
                          <a:rPr lang="en-US" b="1" i="1" smtClean="0">
                            <a:latin typeface="Cambria Math"/>
                          </a:rPr>
                          <m:t>𝒙</m:t>
                        </m:r>
                      </m:e>
                      <m:sub>
                        <m:r>
                          <a:rPr lang="en-US" b="1" i="1" smtClean="0">
                            <a:latin typeface="Cambria Math"/>
                          </a:rPr>
                          <m:t>𝒊</m:t>
                        </m:r>
                      </m:sub>
                    </m:sSub>
                    <m:r>
                      <a:rPr lang="en-US" b="1" i="1" smtClean="0">
                        <a:latin typeface="Cambria Math"/>
                      </a:rPr>
                      <m:t>=</m:t>
                    </m:r>
                    <m:sSub>
                      <m:sSubPr>
                        <m:ctrlPr>
                          <a:rPr lang="en-US" b="1" i="1" smtClean="0">
                            <a:latin typeface="Cambria Math" charset="0"/>
                          </a:rPr>
                        </m:ctrlPr>
                      </m:sSubPr>
                      <m:e>
                        <m:r>
                          <a:rPr lang="en-US" b="1" i="1" smtClean="0">
                            <a:latin typeface="Cambria Math"/>
                          </a:rPr>
                          <m:t>𝒙</m:t>
                        </m:r>
                      </m:e>
                      <m:sub>
                        <m:r>
                          <a:rPr lang="en-US" b="1" i="1" smtClean="0">
                            <a:latin typeface="Cambria Math"/>
                          </a:rPr>
                          <m:t>𝒋</m:t>
                        </m:r>
                      </m:sub>
                    </m:sSub>
                  </m:oMath>
                </a14:m>
                <a:r>
                  <a:rPr lang="en-US" dirty="0" smtClean="0"/>
                  <a:t> for every </a:t>
                </a:r>
                <a14:m>
                  <m:oMath xmlns:m="http://schemas.openxmlformats.org/officeDocument/2006/math">
                    <m:r>
                      <a:rPr lang="en-US" b="0" i="1" smtClean="0">
                        <a:latin typeface="Cambria Math"/>
                      </a:rPr>
                      <m:t>𝑖</m:t>
                    </m:r>
                    <m:r>
                      <a:rPr lang="en-US" b="0" i="1" smtClean="0">
                        <a:latin typeface="Cambria Math"/>
                      </a:rPr>
                      <m:t>,</m:t>
                    </m:r>
                    <m:r>
                      <a:rPr lang="en-US" b="0" i="1" smtClean="0">
                        <a:latin typeface="Cambria Math"/>
                      </a:rPr>
                      <m:t>𝑗</m:t>
                    </m:r>
                  </m:oMath>
                </a14:m>
                <a:endParaRPr lang="en-US" dirty="0" smtClean="0"/>
              </a:p>
              <a:p>
                <a:pPr lvl="1"/>
                <a:r>
                  <a:rPr lang="en-US" dirty="0" smtClean="0"/>
                  <a:t>This means </a:t>
                </a:r>
                <a14:m>
                  <m:oMath xmlns:m="http://schemas.openxmlformats.org/officeDocument/2006/math">
                    <m:r>
                      <a:rPr lang="en-US" b="1" i="1" smtClean="0">
                        <a:latin typeface="Cambria Math"/>
                      </a:rPr>
                      <m:t>𝒙</m:t>
                    </m:r>
                    <m:r>
                      <a:rPr lang="en-US" b="0" i="1" smtClean="0">
                        <a:latin typeface="Cambria Math"/>
                      </a:rPr>
                      <m:t>=</m:t>
                    </m:r>
                    <m:r>
                      <a:rPr lang="en-US" b="0" i="1" smtClean="0">
                        <a:latin typeface="Cambria Math"/>
                      </a:rPr>
                      <m:t>𝑐</m:t>
                    </m:r>
                    <m:r>
                      <a:rPr lang="en-US" b="0" i="1" smtClean="0">
                        <a:latin typeface="Cambria Math"/>
                      </a:rPr>
                      <m:t>⋅(1,1,…,1)</m:t>
                    </m:r>
                  </m:oMath>
                </a14:m>
                <a:r>
                  <a:rPr lang="en-US" dirty="0" smtClean="0"/>
                  <a:t> for some const. </a:t>
                </a:r>
                <a14:m>
                  <m:oMath xmlns:m="http://schemas.openxmlformats.org/officeDocument/2006/math">
                    <m:r>
                      <a:rPr lang="en-US" i="1" dirty="0" smtClean="0">
                        <a:latin typeface="Cambria Math"/>
                      </a:rPr>
                      <m:t>𝑐</m:t>
                    </m:r>
                  </m:oMath>
                </a14:m>
                <a:endParaRPr lang="en-US" dirty="0" smtClean="0"/>
              </a:p>
              <a:p>
                <a:pPr lvl="1"/>
                <a:r>
                  <a:rPr lang="en-US" b="1" dirty="0" smtClean="0"/>
                  <a:t>Define:</a:t>
                </a:r>
                <a:r>
                  <a:rPr lang="en-US" dirty="0" smtClean="0"/>
                  <a:t>  </a:t>
                </a:r>
                <a14:m>
                  <m:oMath xmlns:m="http://schemas.openxmlformats.org/officeDocument/2006/math">
                    <m:r>
                      <a:rPr lang="en-US" b="1" i="1" dirty="0" smtClean="0">
                        <a:latin typeface="Cambria Math"/>
                      </a:rPr>
                      <m:t>𝑺</m:t>
                    </m:r>
                  </m:oMath>
                </a14:m>
                <a:r>
                  <a:rPr lang="en-US" dirty="0" smtClean="0"/>
                  <a:t> = nodes </a:t>
                </a:r>
                <a14:m>
                  <m:oMath xmlns:m="http://schemas.openxmlformats.org/officeDocument/2006/math">
                    <m:r>
                      <a:rPr lang="en-US" b="1" i="1" dirty="0" smtClean="0">
                        <a:latin typeface="Cambria Math"/>
                      </a:rPr>
                      <m:t>𝒊</m:t>
                    </m:r>
                  </m:oMath>
                </a14:m>
                <a:r>
                  <a:rPr lang="en-US" dirty="0" smtClean="0"/>
                  <a:t> with maximum possible value of </a:t>
                </a:r>
                <a14:m>
                  <m:oMath xmlns:m="http://schemas.openxmlformats.org/officeDocument/2006/math">
                    <m:sSub>
                      <m:sSubPr>
                        <m:ctrlPr>
                          <a:rPr lang="en-US" b="1" i="1" dirty="0" smtClean="0">
                            <a:latin typeface="Cambria Math" charset="0"/>
                          </a:rPr>
                        </m:ctrlPr>
                      </m:sSubPr>
                      <m:e>
                        <m:r>
                          <a:rPr lang="en-US" b="1" i="1" dirty="0" smtClean="0">
                            <a:latin typeface="Cambria Math"/>
                          </a:rPr>
                          <m:t>𝒙</m:t>
                        </m:r>
                      </m:e>
                      <m:sub>
                        <m:r>
                          <a:rPr lang="en-US" b="1" i="1" dirty="0" smtClean="0">
                            <a:latin typeface="Cambria Math"/>
                          </a:rPr>
                          <m:t>𝒊</m:t>
                        </m:r>
                      </m:sub>
                    </m:sSub>
                  </m:oMath>
                </a14:m>
                <a:r>
                  <a:rPr lang="en-US" dirty="0" smtClean="0"/>
                  <a:t> </a:t>
                </a:r>
              </a:p>
              <a:p>
                <a:pPr lvl="1"/>
                <a:r>
                  <a:rPr lang="en-US" dirty="0" smtClean="0"/>
                  <a:t>Then consider some vector </a:t>
                </a:r>
                <a14:m>
                  <m:oMath xmlns:m="http://schemas.openxmlformats.org/officeDocument/2006/math">
                    <m:r>
                      <a:rPr lang="en-US" b="1" i="1" dirty="0" smtClean="0">
                        <a:latin typeface="Cambria Math"/>
                      </a:rPr>
                      <m:t>𝒚</m:t>
                    </m:r>
                  </m:oMath>
                </a14:m>
                <a:r>
                  <a:rPr lang="en-US" dirty="0" smtClean="0"/>
                  <a:t> which is not a multiple of vector </a:t>
                </a:r>
                <a14:m>
                  <m:oMath xmlns:m="http://schemas.openxmlformats.org/officeDocument/2006/math">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smtClean="0"/>
                  <a:t>. So not all nodes </a:t>
                </a:r>
                <a14:m>
                  <m:oMath xmlns:m="http://schemas.openxmlformats.org/officeDocument/2006/math">
                    <m:r>
                      <a:rPr lang="en-US" b="1" i="1" dirty="0" smtClean="0">
                        <a:latin typeface="Cambria Math"/>
                      </a:rPr>
                      <m:t>𝒊</m:t>
                    </m:r>
                  </m:oMath>
                </a14:m>
                <a:r>
                  <a:rPr lang="en-US" dirty="0" smtClean="0"/>
                  <a:t> (with labels</a:t>
                </a:r>
                <a:r>
                  <a:rPr lang="en-US" b="1" dirty="0" smtClean="0"/>
                  <a:t> </a:t>
                </a:r>
                <a14:m>
                  <m:oMath xmlns:m="http://schemas.openxmlformats.org/officeDocument/2006/math">
                    <m:sSub>
                      <m:sSubPr>
                        <m:ctrlPr>
                          <a:rPr lang="en-US" b="1" i="1" dirty="0" smtClean="0">
                            <a:latin typeface="Cambria Math" charset="0"/>
                          </a:rPr>
                        </m:ctrlPr>
                      </m:sSubPr>
                      <m:e>
                        <m:r>
                          <a:rPr lang="en-US" b="1" i="1" dirty="0" smtClean="0">
                            <a:latin typeface="Cambria Math"/>
                          </a:rPr>
                          <m:t>𝒚</m:t>
                        </m:r>
                      </m:e>
                      <m:sub>
                        <m:r>
                          <a:rPr lang="en-US" b="1" i="1" dirty="0" smtClean="0">
                            <a:latin typeface="Cambria Math"/>
                          </a:rPr>
                          <m:t>𝒊</m:t>
                        </m:r>
                      </m:sub>
                    </m:sSub>
                  </m:oMath>
                </a14:m>
                <a:r>
                  <a:rPr lang="en-US" dirty="0" smtClean="0"/>
                  <a:t> ) are in </a:t>
                </a:r>
                <a14:m>
                  <m:oMath xmlns:m="http://schemas.openxmlformats.org/officeDocument/2006/math">
                    <m:r>
                      <a:rPr lang="en-US" b="1" i="1" dirty="0" smtClean="0">
                        <a:latin typeface="Cambria Math"/>
                      </a:rPr>
                      <m:t>𝑺</m:t>
                    </m:r>
                  </m:oMath>
                </a14:m>
                <a:endParaRPr lang="en-US" b="1" dirty="0" smtClean="0"/>
              </a:p>
              <a:p>
                <a:pPr lvl="1"/>
                <a:r>
                  <a:rPr lang="en-US" dirty="0" smtClean="0"/>
                  <a:t>Consider some node</a:t>
                </a:r>
                <a14:m>
                  <m:oMath xmlns:m="http://schemas.openxmlformats.org/officeDocument/2006/math">
                    <m:r>
                      <a:rPr lang="en-US" i="1" dirty="0" smtClean="0">
                        <a:latin typeface="Cambria Math"/>
                      </a:rPr>
                      <m:t> </m:t>
                    </m:r>
                    <m:r>
                      <a:rPr lang="en-US" b="1" i="1" dirty="0" smtClean="0">
                        <a:latin typeface="Cambria Math"/>
                      </a:rPr>
                      <m:t>𝒋</m:t>
                    </m:r>
                    <m:r>
                      <a:rPr lang="en-US" b="1" i="1" dirty="0" smtClean="0">
                        <a:latin typeface="Cambria Math"/>
                      </a:rPr>
                      <m:t>∈ </m:t>
                    </m:r>
                    <m:r>
                      <a:rPr lang="en-US" b="1" i="1" dirty="0" smtClean="0">
                        <a:latin typeface="Cambria Math"/>
                      </a:rPr>
                      <m:t>𝑺</m:t>
                    </m:r>
                  </m:oMath>
                </a14:m>
                <a:r>
                  <a:rPr lang="en-US" dirty="0" smtClean="0"/>
                  <a:t> and a neighbor </a:t>
                </a:r>
                <a14:m>
                  <m:oMath xmlns:m="http://schemas.openxmlformats.org/officeDocument/2006/math">
                    <m:r>
                      <a:rPr lang="en-US" b="1" i="1" smtClean="0">
                        <a:latin typeface="Cambria Math"/>
                      </a:rPr>
                      <m:t>𝒊</m:t>
                    </m:r>
                    <m:r>
                      <a:rPr lang="en-US" b="1" i="1" smtClean="0">
                        <a:latin typeface="Cambria Math"/>
                      </a:rPr>
                      <m:t>∉</m:t>
                    </m:r>
                    <m:r>
                      <a:rPr lang="en-US" b="1" i="1" smtClean="0">
                        <a:latin typeface="Cambria Math"/>
                      </a:rPr>
                      <m:t>𝑺</m:t>
                    </m:r>
                  </m:oMath>
                </a14:m>
                <a:r>
                  <a:rPr lang="en-US" dirty="0" smtClean="0"/>
                  <a:t> then </a:t>
                </a:r>
                <a:br>
                  <a:rPr lang="en-US" dirty="0" smtClean="0"/>
                </a:br>
                <a:r>
                  <a:rPr lang="en-US" dirty="0" smtClean="0"/>
                  <a:t>node </a:t>
                </a:r>
                <a14:m>
                  <m:oMath xmlns:m="http://schemas.openxmlformats.org/officeDocument/2006/math">
                    <m:r>
                      <a:rPr lang="en-US" b="1" i="1" smtClean="0">
                        <a:latin typeface="Cambria Math"/>
                      </a:rPr>
                      <m:t>𝒋</m:t>
                    </m:r>
                  </m:oMath>
                </a14:m>
                <a:r>
                  <a:rPr lang="en-US" dirty="0" smtClean="0"/>
                  <a:t> gets a value strictly less than </a:t>
                </a:r>
                <a14:m>
                  <m:oMath xmlns:m="http://schemas.openxmlformats.org/officeDocument/2006/math">
                    <m:r>
                      <a:rPr lang="en-US" b="1" i="1" dirty="0" smtClean="0">
                        <a:latin typeface="Cambria Math"/>
                      </a:rPr>
                      <m:t>𝒅</m:t>
                    </m:r>
                  </m:oMath>
                </a14:m>
                <a:endParaRPr lang="en-US" dirty="0" smtClean="0"/>
              </a:p>
              <a:p>
                <a:pPr lvl="1"/>
                <a:r>
                  <a:rPr lang="en-US" dirty="0" smtClean="0">
                    <a:solidFill>
                      <a:srgbClr val="0000FF"/>
                    </a:solidFill>
                  </a:rPr>
                  <a:t>So </a:t>
                </a:r>
                <a14:m>
                  <m:oMath xmlns:m="http://schemas.openxmlformats.org/officeDocument/2006/math">
                    <m:r>
                      <a:rPr lang="en-US" b="0" i="1" smtClean="0">
                        <a:solidFill>
                          <a:srgbClr val="0000FF"/>
                        </a:solidFill>
                        <a:latin typeface="Cambria Math"/>
                      </a:rPr>
                      <m:t>𝑦</m:t>
                    </m:r>
                    <m:r>
                      <a:rPr lang="en-US" b="0" i="1" smtClean="0">
                        <a:solidFill>
                          <a:srgbClr val="0000FF"/>
                        </a:solidFill>
                        <a:latin typeface="Cambria Math"/>
                      </a:rPr>
                      <m:t> </m:t>
                    </m:r>
                  </m:oMath>
                </a14:m>
                <a:r>
                  <a:rPr lang="en-US" dirty="0" smtClean="0">
                    <a:solidFill>
                      <a:srgbClr val="0000FF"/>
                    </a:solidFill>
                  </a:rPr>
                  <a:t>is not eigenvector! And so </a:t>
                </a:r>
                <a14:m>
                  <m:oMath xmlns:m="http://schemas.openxmlformats.org/officeDocument/2006/math">
                    <m:r>
                      <a:rPr lang="en-US" b="1" i="1" dirty="0" smtClean="0">
                        <a:solidFill>
                          <a:srgbClr val="0000FF"/>
                        </a:solidFill>
                        <a:latin typeface="Cambria Math"/>
                      </a:rPr>
                      <m:t>𝒅</m:t>
                    </m:r>
                  </m:oMath>
                </a14:m>
                <a:r>
                  <a:rPr lang="en-US" dirty="0" smtClean="0">
                    <a:solidFill>
                      <a:srgbClr val="0000FF"/>
                    </a:solidFill>
                  </a:rPr>
                  <a:t> is the largest eigenvalue!</a:t>
                </a:r>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877" b="-120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33</a:t>
            </a:fld>
            <a:endParaRPr lang="en-US"/>
          </a:p>
        </p:txBody>
      </p:sp>
      <p:grpSp>
        <p:nvGrpSpPr>
          <p:cNvPr id="8" name="Group 7"/>
          <p:cNvGrpSpPr/>
          <p:nvPr/>
        </p:nvGrpSpPr>
        <p:grpSpPr>
          <a:xfrm>
            <a:off x="7696200" y="0"/>
            <a:ext cx="1447800" cy="685800"/>
            <a:chOff x="7696200" y="0"/>
            <a:chExt cx="1447800" cy="685800"/>
          </a:xfrm>
        </p:grpSpPr>
        <p:sp>
          <p:nvSpPr>
            <p:cNvPr id="9" name="Teardrop 8"/>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0" name="Rectangle 9"/>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17614015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72"/>
          <p:cNvSpPr/>
          <p:nvPr/>
        </p:nvSpPr>
        <p:spPr>
          <a:xfrm>
            <a:off x="8111838" y="1392381"/>
            <a:ext cx="9144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Oval 7"/>
          <p:cNvSpPr/>
          <p:nvPr/>
        </p:nvSpPr>
        <p:spPr>
          <a:xfrm>
            <a:off x="7100457" y="1420092"/>
            <a:ext cx="824343"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a:bodyPr>
          <a:lstStyle/>
          <a:p>
            <a:r>
              <a:rPr lang="en-US" dirty="0" smtClean="0"/>
              <a:t>Example: Graph on 2 components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4038600"/>
              </a:xfrm>
            </p:spPr>
            <p:txBody>
              <a:bodyPr/>
              <a:lstStyle/>
              <a:p>
                <a:r>
                  <a:rPr lang="en-US" b="1" dirty="0" smtClean="0">
                    <a:solidFill>
                      <a:srgbClr val="0000FF"/>
                    </a:solidFill>
                  </a:rPr>
                  <a:t>What if </a:t>
                </a:r>
                <a14:m>
                  <m:oMath xmlns:m="http://schemas.openxmlformats.org/officeDocument/2006/math">
                    <m:r>
                      <a:rPr lang="en-US" b="1" i="1" dirty="0" smtClean="0">
                        <a:solidFill>
                          <a:srgbClr val="0000FF"/>
                        </a:solidFill>
                        <a:latin typeface="Cambria Math"/>
                      </a:rPr>
                      <m:t>𝑮</m:t>
                    </m:r>
                  </m:oMath>
                </a14:m>
                <a:r>
                  <a:rPr lang="en-US" b="1" dirty="0" smtClean="0">
                    <a:solidFill>
                      <a:srgbClr val="0000FF"/>
                    </a:solidFill>
                  </a:rPr>
                  <a:t> is not connected?</a:t>
                </a:r>
              </a:p>
              <a:p>
                <a:pPr lvl="1"/>
                <a14:m>
                  <m:oMath xmlns:m="http://schemas.openxmlformats.org/officeDocument/2006/math">
                    <m:r>
                      <a:rPr lang="en-US" b="1" i="1" dirty="0" smtClean="0">
                        <a:latin typeface="Cambria Math"/>
                      </a:rPr>
                      <m:t>𝑮</m:t>
                    </m:r>
                  </m:oMath>
                </a14:m>
                <a:r>
                  <a:rPr lang="en-US" dirty="0" smtClean="0"/>
                  <a:t> has </a:t>
                </a:r>
                <a:r>
                  <a:rPr lang="en-US" b="1" dirty="0" smtClean="0"/>
                  <a:t>2</a:t>
                </a:r>
                <a:r>
                  <a:rPr lang="en-US" dirty="0" smtClean="0"/>
                  <a:t> components, each </a:t>
                </a:r>
                <a14:m>
                  <m:oMath xmlns:m="http://schemas.openxmlformats.org/officeDocument/2006/math">
                    <m:r>
                      <a:rPr lang="en-US" b="1" i="1" dirty="0" smtClean="0">
                        <a:latin typeface="Cambria Math"/>
                      </a:rPr>
                      <m:t>𝒅</m:t>
                    </m:r>
                  </m:oMath>
                </a14:m>
                <a:r>
                  <a:rPr lang="en-US" dirty="0" smtClean="0"/>
                  <a:t>-regular</a:t>
                </a:r>
              </a:p>
              <a:p>
                <a:r>
                  <a:rPr lang="en-US" b="1" dirty="0" smtClean="0">
                    <a:solidFill>
                      <a:srgbClr val="D60093"/>
                    </a:solidFill>
                  </a:rPr>
                  <a:t>What are some eigenvectors?</a:t>
                </a:r>
              </a:p>
              <a:p>
                <a:pPr lvl="1"/>
                <a14:m>
                  <m:oMath xmlns:m="http://schemas.openxmlformats.org/officeDocument/2006/math">
                    <m:r>
                      <a:rPr lang="en-US" b="1" i="1" dirty="0" smtClean="0">
                        <a:latin typeface="Cambria Math"/>
                        <a:cs typeface="Times New Roman" pitchFamily="18" charset="0"/>
                      </a:rPr>
                      <m:t>𝒙</m:t>
                    </m:r>
                    <m:r>
                      <a:rPr lang="en-US" i="1" dirty="0" smtClean="0">
                        <a:latin typeface="Cambria Math"/>
                        <a:cs typeface="Times New Roman" pitchFamily="18" charset="0"/>
                      </a:rPr>
                      <m:t>=</m:t>
                    </m:r>
                  </m:oMath>
                </a14:m>
                <a:r>
                  <a:rPr lang="en-US" dirty="0" smtClean="0"/>
                  <a:t> Put all </a:t>
                </a:r>
                <a14:m>
                  <m:oMath xmlns:m="http://schemas.openxmlformats.org/officeDocument/2006/math">
                    <m:r>
                      <a:rPr lang="en-US" b="1" i="1" dirty="0" smtClean="0">
                        <a:latin typeface="Cambria Math"/>
                      </a:rPr>
                      <m:t>𝟏</m:t>
                    </m:r>
                  </m:oMath>
                </a14:m>
                <a:r>
                  <a:rPr lang="en-US" dirty="0" smtClean="0"/>
                  <a:t>s on </a:t>
                </a:r>
                <a14:m>
                  <m:oMath xmlns:m="http://schemas.openxmlformats.org/officeDocument/2006/math">
                    <m:r>
                      <a:rPr lang="en-US" b="1" i="1" dirty="0" smtClean="0">
                        <a:latin typeface="Cambria Math"/>
                      </a:rPr>
                      <m:t>𝑨</m:t>
                    </m:r>
                  </m:oMath>
                </a14:m>
                <a:r>
                  <a:rPr lang="en-US" b="1" dirty="0" smtClean="0"/>
                  <a:t> </a:t>
                </a:r>
                <a:r>
                  <a:rPr lang="en-US" dirty="0" smtClean="0"/>
                  <a:t>and</a:t>
                </a:r>
                <a:r>
                  <a:rPr lang="en-US" b="1" dirty="0" smtClean="0"/>
                  <a:t> </a:t>
                </a:r>
                <a14:m>
                  <m:oMath xmlns:m="http://schemas.openxmlformats.org/officeDocument/2006/math">
                    <m:r>
                      <a:rPr lang="en-US" b="1" i="1" dirty="0" smtClean="0">
                        <a:latin typeface="Cambria Math"/>
                      </a:rPr>
                      <m:t>𝟎</m:t>
                    </m:r>
                  </m:oMath>
                </a14:m>
                <a:r>
                  <a:rPr lang="en-US" dirty="0" smtClean="0"/>
                  <a:t>s on </a:t>
                </a:r>
                <a14:m>
                  <m:oMath xmlns:m="http://schemas.openxmlformats.org/officeDocument/2006/math">
                    <m:r>
                      <a:rPr lang="en-US" b="1" i="1" dirty="0" smtClean="0">
                        <a:latin typeface="Cambria Math"/>
                      </a:rPr>
                      <m:t>𝑩</m:t>
                    </m:r>
                  </m:oMath>
                </a14:m>
                <a:r>
                  <a:rPr lang="en-US" b="1" dirty="0" smtClean="0"/>
                  <a:t> </a:t>
                </a:r>
                <a:r>
                  <a:rPr lang="en-US" dirty="0" smtClean="0"/>
                  <a:t>or vice versa</a:t>
                </a:r>
              </a:p>
              <a:p>
                <a:pPr lvl="2"/>
                <a14:m>
                  <m:oMath xmlns:m="http://schemas.openxmlformats.org/officeDocument/2006/math">
                    <m:r>
                      <a:rPr lang="en-US" b="1" i="1" dirty="0" smtClean="0">
                        <a:latin typeface="Cambria Math"/>
                      </a:rPr>
                      <m:t>𝒙</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𝟎</m:t>
                    </m:r>
                    <m:r>
                      <a:rPr lang="en-US" b="1" i="1" dirty="0" smtClean="0">
                        <a:latin typeface="Cambria Math"/>
                      </a:rPr>
                      <m:t>)</m:t>
                    </m:r>
                  </m:oMath>
                </a14:m>
                <a:r>
                  <a:rPr lang="en-US" dirty="0" smtClean="0"/>
                  <a:t> </a:t>
                </a:r>
                <a:r>
                  <a:rPr lang="en-US" b="1" dirty="0" smtClean="0"/>
                  <a:t>then</a:t>
                </a:r>
                <a:r>
                  <a:rPr lang="en-US" dirty="0" smtClean="0"/>
                  <a:t> </a:t>
                </a:r>
                <a14:m>
                  <m:oMath xmlns:m="http://schemas.openxmlformats.org/officeDocument/2006/math">
                    <m:r>
                      <a:rPr lang="en-US" b="1" i="0" dirty="0" smtClean="0">
                        <a:latin typeface="Cambria Math"/>
                      </a:rPr>
                      <m:t>𝐀</m:t>
                    </m:r>
                    <m:r>
                      <a:rPr lang="en-US" b="1" i="1" dirty="0" smtClean="0">
                        <a:latin typeface="Cambria Math"/>
                      </a:rPr>
                      <m:t>⋅</m:t>
                    </m:r>
                    <m:r>
                      <a:rPr lang="en-US" b="1" i="1" dirty="0" smtClean="0">
                        <a:latin typeface="Cambria Math"/>
                      </a:rPr>
                      <m:t>𝒙</m:t>
                    </m:r>
                    <m:r>
                      <a:rPr lang="en-US" b="1" i="1" dirty="0" smtClean="0">
                        <a:latin typeface="Cambria Math"/>
                      </a:rPr>
                      <m:t>′=</m:t>
                    </m:r>
                    <m:d>
                      <m:dPr>
                        <m:ctrlPr>
                          <a:rPr lang="en-US" b="1" i="1" dirty="0" smtClean="0">
                            <a:latin typeface="Cambria Math" charset="0"/>
                          </a:rPr>
                        </m:ctrlPr>
                      </m:dPr>
                      <m:e>
                        <m:r>
                          <a:rPr lang="en-US" b="1" i="1" dirty="0" smtClean="0">
                            <a:latin typeface="Cambria Math"/>
                          </a:rPr>
                          <m:t>𝒅</m:t>
                        </m:r>
                        <m:r>
                          <a:rPr lang="en-US" b="1" i="1" dirty="0">
                            <a:latin typeface="Cambria Math"/>
                          </a:rPr>
                          <m:t>,…,</m:t>
                        </m:r>
                        <m:r>
                          <a:rPr lang="en-US" b="1" i="1" dirty="0" smtClean="0">
                            <a:latin typeface="Cambria Math"/>
                          </a:rPr>
                          <m:t>𝒅</m:t>
                        </m:r>
                        <m:r>
                          <a:rPr lang="en-US" b="1" i="1" dirty="0">
                            <a:latin typeface="Cambria Math"/>
                          </a:rPr>
                          <m:t>,</m:t>
                        </m:r>
                        <m:r>
                          <a:rPr lang="en-US" b="1" i="1" dirty="0">
                            <a:latin typeface="Cambria Math"/>
                          </a:rPr>
                          <m:t>𝟎</m:t>
                        </m:r>
                        <m:r>
                          <a:rPr lang="en-US" b="1" i="1" dirty="0">
                            <a:latin typeface="Cambria Math"/>
                          </a:rPr>
                          <m:t>,…,</m:t>
                        </m:r>
                        <m:r>
                          <a:rPr lang="en-US" b="1" i="1" dirty="0">
                            <a:latin typeface="Cambria Math"/>
                          </a:rPr>
                          <m:t>𝟎</m:t>
                        </m:r>
                      </m:e>
                    </m:d>
                  </m:oMath>
                </a14:m>
                <a:endParaRPr lang="en-US" b="1" dirty="0" smtClean="0"/>
              </a:p>
              <a:p>
                <a:pPr lvl="2"/>
                <a14:m>
                  <m:oMath xmlns:m="http://schemas.openxmlformats.org/officeDocument/2006/math">
                    <m:r>
                      <a:rPr lang="en-US" b="1" i="1" dirty="0">
                        <a:latin typeface="Cambria Math"/>
                      </a:rPr>
                      <m:t>𝒙</m:t>
                    </m:r>
                    <m:r>
                      <a:rPr lang="en-US" b="1" i="1" dirty="0" smtClean="0">
                        <a:latin typeface="Cambria Math"/>
                      </a:rPr>
                      <m:t>′′</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𝟏</m:t>
                    </m:r>
                    <m:r>
                      <a:rPr lang="en-US" b="1" i="1" dirty="0">
                        <a:latin typeface="Cambria Math"/>
                      </a:rPr>
                      <m:t>,…,</m:t>
                    </m:r>
                    <m:r>
                      <a:rPr lang="en-US" b="1" i="1" dirty="0" smtClean="0">
                        <a:latin typeface="Cambria Math"/>
                      </a:rPr>
                      <m:t>𝟏</m:t>
                    </m:r>
                    <m:r>
                      <a:rPr lang="en-US" b="1" i="1" dirty="0">
                        <a:latin typeface="Cambria Math"/>
                      </a:rPr>
                      <m:t>)</m:t>
                    </m:r>
                  </m:oMath>
                </a14:m>
                <a:r>
                  <a:rPr lang="en-US" dirty="0"/>
                  <a:t> </a:t>
                </a:r>
                <a:r>
                  <a:rPr lang="en-US" b="1" dirty="0"/>
                  <a:t>then</a:t>
                </a:r>
                <a:r>
                  <a:rPr lang="en-US" dirty="0"/>
                  <a:t> </a:t>
                </a:r>
                <a14:m>
                  <m:oMath xmlns:m="http://schemas.openxmlformats.org/officeDocument/2006/math">
                    <m:r>
                      <a:rPr lang="en-US" b="1" i="1" dirty="0">
                        <a:latin typeface="Cambria Math"/>
                      </a:rPr>
                      <m:t>𝑨</m:t>
                    </m:r>
                    <m:r>
                      <a:rPr lang="en-US" b="1" i="1" dirty="0">
                        <a:latin typeface="Cambria Math"/>
                      </a:rPr>
                      <m:t>⋅</m:t>
                    </m:r>
                    <m:r>
                      <a:rPr lang="en-US" b="1" i="1" dirty="0">
                        <a:latin typeface="Cambria Math"/>
                      </a:rPr>
                      <m:t>𝒙</m:t>
                    </m:r>
                    <m:r>
                      <a:rPr lang="en-US" b="1" i="1" dirty="0" smtClean="0">
                        <a:latin typeface="Cambria Math"/>
                      </a:rPr>
                      <m:t>′′</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𝒅</m:t>
                    </m:r>
                    <m:r>
                      <a:rPr lang="en-US" b="1" i="1" dirty="0">
                        <a:latin typeface="Cambria Math"/>
                      </a:rPr>
                      <m:t>,…,</m:t>
                    </m:r>
                    <m:r>
                      <a:rPr lang="en-US" b="1" i="1" dirty="0" smtClean="0">
                        <a:latin typeface="Cambria Math"/>
                      </a:rPr>
                      <m:t>𝒅</m:t>
                    </m:r>
                    <m:r>
                      <a:rPr lang="en-US" b="1" i="1" dirty="0">
                        <a:latin typeface="Cambria Math"/>
                      </a:rPr>
                      <m:t>)</m:t>
                    </m:r>
                  </m:oMath>
                </a14:m>
                <a:endParaRPr lang="en-US" b="1" dirty="0" smtClean="0"/>
              </a:p>
              <a:p>
                <a:pPr lvl="2"/>
                <a:r>
                  <a:rPr lang="en-US" dirty="0" smtClean="0"/>
                  <a:t>And so in both cases the corresponding </a:t>
                </a:r>
                <a14:m>
                  <m:oMath xmlns:m="http://schemas.openxmlformats.org/officeDocument/2006/math">
                    <m:r>
                      <a:rPr lang="en-US" b="1" i="1" smtClean="0">
                        <a:latin typeface="Cambria Math"/>
                      </a:rPr>
                      <m:t>𝝀</m:t>
                    </m:r>
                    <m:r>
                      <a:rPr lang="en-US" b="1" i="1" smtClean="0">
                        <a:latin typeface="Cambria Math"/>
                      </a:rPr>
                      <m:t>=</m:t>
                    </m:r>
                    <m:r>
                      <a:rPr lang="en-US" b="1" i="1" smtClean="0">
                        <a:latin typeface="Cambria Math"/>
                      </a:rPr>
                      <m:t>𝒅</m:t>
                    </m:r>
                  </m:oMath>
                </a14:m>
                <a:endParaRPr lang="en-US" b="1" dirty="0"/>
              </a:p>
              <a:p>
                <a:r>
                  <a:rPr lang="en-US" b="1" dirty="0" smtClean="0">
                    <a:solidFill>
                      <a:srgbClr val="008000"/>
                    </a:solidFill>
                  </a:rPr>
                  <a:t>A bit of intuition:</a:t>
                </a: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4038600"/>
              </a:xfrm>
              <a:blipFill rotWithShape="1">
                <a:blip r:embed="rId2"/>
                <a:stretch>
                  <a:fillRect t="-755" b="-256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34</a:t>
            </a:fld>
            <a:endParaRPr lang="en-US"/>
          </a:p>
        </p:txBody>
      </p:sp>
      <p:grpSp>
        <p:nvGrpSpPr>
          <p:cNvPr id="7" name="Group 6"/>
          <p:cNvGrpSpPr/>
          <p:nvPr/>
        </p:nvGrpSpPr>
        <p:grpSpPr>
          <a:xfrm>
            <a:off x="7162800" y="1468204"/>
            <a:ext cx="1793686" cy="741596"/>
            <a:chOff x="5562600" y="3162300"/>
            <a:chExt cx="3470086" cy="1409700"/>
          </a:xfrm>
        </p:grpSpPr>
        <p:cxnSp>
          <p:nvCxnSpPr>
            <p:cNvPr id="43" name="Straight Connector 42"/>
            <p:cNvCxnSpPr>
              <a:stCxn id="51" idx="3"/>
              <a:endCxn id="53" idx="7"/>
            </p:cNvCxnSpPr>
            <p:nvPr/>
          </p:nvCxnSpPr>
          <p:spPr>
            <a:xfrm flipH="1">
              <a:off x="5887804" y="36018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3" idx="5"/>
              <a:endCxn id="52" idx="1"/>
            </p:cNvCxnSpPr>
            <p:nvPr/>
          </p:nvCxnSpPr>
          <p:spPr>
            <a:xfrm>
              <a:off x="5887804" y="40590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1" idx="4"/>
              <a:endCxn id="52" idx="0"/>
            </p:cNvCxnSpPr>
            <p:nvPr/>
          </p:nvCxnSpPr>
          <p:spPr>
            <a:xfrm>
              <a:off x="6362700" y="36576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4" idx="5"/>
              <a:endCxn id="56" idx="1"/>
            </p:cNvCxnSpPr>
            <p:nvPr/>
          </p:nvCxnSpPr>
          <p:spPr>
            <a:xfrm rot="16200000" flipH="1">
              <a:off x="8329190" y="35256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5" idx="6"/>
              <a:endCxn id="56" idx="2"/>
            </p:cNvCxnSpPr>
            <p:nvPr/>
          </p:nvCxnSpPr>
          <p:spPr>
            <a:xfrm flipV="1">
              <a:off x="8118286" y="40386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4" idx="3"/>
              <a:endCxn id="55" idx="0"/>
            </p:cNvCxnSpPr>
            <p:nvPr/>
          </p:nvCxnSpPr>
          <p:spPr>
            <a:xfrm rot="5400000">
              <a:off x="7756336" y="36589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172200" y="3276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2" name="Oval 51"/>
            <p:cNvSpPr/>
            <p:nvPr/>
          </p:nvSpPr>
          <p:spPr>
            <a:xfrm>
              <a:off x="61722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3" name="Oval 52"/>
            <p:cNvSpPr/>
            <p:nvPr/>
          </p:nvSpPr>
          <p:spPr>
            <a:xfrm>
              <a:off x="55626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4" name="Oval 53"/>
            <p:cNvSpPr/>
            <p:nvPr/>
          </p:nvSpPr>
          <p:spPr>
            <a:xfrm>
              <a:off x="8042086" y="3162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5" name="Oval 54"/>
            <p:cNvSpPr/>
            <p:nvPr/>
          </p:nvSpPr>
          <p:spPr>
            <a:xfrm>
              <a:off x="7737286" y="4000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6" name="Oval 55"/>
            <p:cNvSpPr/>
            <p:nvPr/>
          </p:nvSpPr>
          <p:spPr>
            <a:xfrm>
              <a:off x="8651686" y="38481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grpSp>
      <p:sp>
        <p:nvSpPr>
          <p:cNvPr id="9" name="TextBox 8"/>
          <p:cNvSpPr txBox="1"/>
          <p:nvPr/>
        </p:nvSpPr>
        <p:spPr>
          <a:xfrm>
            <a:off x="7011336" y="2129135"/>
            <a:ext cx="407484" cy="461665"/>
          </a:xfrm>
          <a:prstGeom prst="rect">
            <a:avLst/>
          </a:prstGeom>
          <a:noFill/>
        </p:spPr>
        <p:txBody>
          <a:bodyPr wrap="none" rtlCol="0">
            <a:spAutoFit/>
          </a:bodyPr>
          <a:lstStyle/>
          <a:p>
            <a:r>
              <a:rPr lang="en-US" sz="2400" b="1" dirty="0" smtClean="0">
                <a:latin typeface="Arial" pitchFamily="34" charset="0"/>
                <a:cs typeface="Arial" pitchFamily="34" charset="0"/>
              </a:rPr>
              <a:t>A</a:t>
            </a:r>
            <a:endParaRPr lang="en-US" b="1" dirty="0" smtClean="0">
              <a:latin typeface="Arial" pitchFamily="34" charset="0"/>
              <a:cs typeface="Arial" pitchFamily="34" charset="0"/>
            </a:endParaRPr>
          </a:p>
        </p:txBody>
      </p:sp>
      <p:sp>
        <p:nvSpPr>
          <p:cNvPr id="75" name="TextBox 74"/>
          <p:cNvSpPr txBox="1"/>
          <p:nvPr/>
        </p:nvSpPr>
        <p:spPr>
          <a:xfrm>
            <a:off x="8050716" y="2129135"/>
            <a:ext cx="407484" cy="461665"/>
          </a:xfrm>
          <a:prstGeom prst="rect">
            <a:avLst/>
          </a:prstGeom>
          <a:noFill/>
        </p:spPr>
        <p:txBody>
          <a:bodyPr wrap="none" rtlCol="0">
            <a:spAutoFit/>
          </a:bodyPr>
          <a:lstStyle/>
          <a:p>
            <a:r>
              <a:rPr lang="en-US" sz="2400" b="1" dirty="0" smtClean="0">
                <a:latin typeface="Arial" pitchFamily="34" charset="0"/>
                <a:cs typeface="Arial" pitchFamily="34" charset="0"/>
              </a:rPr>
              <a:t>B</a:t>
            </a:r>
            <a:endParaRPr lang="en-US" b="1" dirty="0" smtClean="0">
              <a:latin typeface="Arial" pitchFamily="34" charset="0"/>
              <a:cs typeface="Arial" pitchFamily="34" charset="0"/>
            </a:endParaRPr>
          </a:p>
        </p:txBody>
      </p:sp>
      <p:sp>
        <p:nvSpPr>
          <p:cNvPr id="76" name="Oval 75"/>
          <p:cNvSpPr/>
          <p:nvPr/>
        </p:nvSpPr>
        <p:spPr>
          <a:xfrm>
            <a:off x="1551709" y="5181600"/>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A</a:t>
            </a:r>
            <a:endParaRPr lang="en-US" sz="3200" b="1" dirty="0"/>
          </a:p>
        </p:txBody>
      </p:sp>
      <p:sp>
        <p:nvSpPr>
          <p:cNvPr id="77" name="Oval 76"/>
          <p:cNvSpPr/>
          <p:nvPr/>
        </p:nvSpPr>
        <p:spPr>
          <a:xfrm>
            <a:off x="2438400" y="5202004"/>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B</a:t>
            </a:r>
            <a:endParaRPr lang="en-US" sz="3200" b="1" dirty="0"/>
          </a:p>
        </p:txBody>
      </p:sp>
      <mc:AlternateContent xmlns:mc="http://schemas.openxmlformats.org/markup-compatibility/2006" xmlns:a14="http://schemas.microsoft.com/office/drawing/2010/main">
        <mc:Choice Requires="a14">
          <p:sp>
            <p:nvSpPr>
              <p:cNvPr id="10" name="TextBox 9"/>
              <p:cNvSpPr txBox="1"/>
              <p:nvPr/>
            </p:nvSpPr>
            <p:spPr>
              <a:xfrm>
                <a:off x="1734631" y="6096000"/>
                <a:ext cx="1269771"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oMath>
                  </m:oMathPara>
                </a14:m>
                <a:endParaRPr lang="en-US" b="1" dirty="0" smtClean="0">
                  <a:solidFill>
                    <a:srgbClr val="008000"/>
                  </a:solidFill>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734631" y="6096000"/>
                <a:ext cx="1269771" cy="369332"/>
              </a:xfrm>
              <a:prstGeom prst="rect">
                <a:avLst/>
              </a:prstGeom>
              <a:blipFill rotWithShape="1">
                <a:blip r:embed="rId3"/>
                <a:stretch>
                  <a:fillRect/>
                </a:stretch>
              </a:blipFill>
            </p:spPr>
            <p:txBody>
              <a:bodyPr/>
              <a:lstStyle/>
              <a:p>
                <a:r>
                  <a:rPr lang="en-US">
                    <a:noFill/>
                  </a:rPr>
                  <a:t> </a:t>
                </a:r>
              </a:p>
            </p:txBody>
          </p:sp>
        </mc:Fallback>
      </mc:AlternateContent>
      <p:cxnSp>
        <p:nvCxnSpPr>
          <p:cNvPr id="12" name="Straight Connector 11"/>
          <p:cNvCxnSpPr/>
          <p:nvPr/>
        </p:nvCxnSpPr>
        <p:spPr>
          <a:xfrm>
            <a:off x="2286000" y="3810000"/>
            <a:ext cx="838200" cy="0"/>
          </a:xfrm>
          <a:prstGeom prst="line">
            <a:avLst/>
          </a:prstGeom>
          <a:ln w="28575">
            <a:solidFill>
              <a:srgbClr val="008000"/>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545080" y="3743780"/>
            <a:ext cx="426720" cy="338554"/>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|A|</a:t>
            </a:r>
          </a:p>
        </p:txBody>
      </p:sp>
      <p:cxnSp>
        <p:nvCxnSpPr>
          <p:cNvPr id="84" name="Straight Connector 83"/>
          <p:cNvCxnSpPr/>
          <p:nvPr/>
        </p:nvCxnSpPr>
        <p:spPr>
          <a:xfrm>
            <a:off x="3276600" y="3800020"/>
            <a:ext cx="838200" cy="0"/>
          </a:xfrm>
          <a:prstGeom prst="line">
            <a:avLst/>
          </a:prstGeom>
          <a:ln w="28575">
            <a:solidFill>
              <a:srgbClr val="008000"/>
            </a:solidFill>
          </a:ln>
        </p:spPr>
        <p:style>
          <a:lnRef idx="1">
            <a:schemeClr val="dk1"/>
          </a:lnRef>
          <a:fillRef idx="0">
            <a:schemeClr val="dk1"/>
          </a:fillRef>
          <a:effectRef idx="0">
            <a:schemeClr val="dk1"/>
          </a:effectRef>
          <a:fontRef idx="minor">
            <a:schemeClr val="tx1"/>
          </a:fontRef>
        </p:style>
      </p:cxnSp>
      <p:sp>
        <p:nvSpPr>
          <p:cNvPr id="85" name="TextBox 84"/>
          <p:cNvSpPr txBox="1"/>
          <p:nvPr/>
        </p:nvSpPr>
        <p:spPr>
          <a:xfrm>
            <a:off x="3535680" y="3733800"/>
            <a:ext cx="426720" cy="338554"/>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|B|</a:t>
            </a:r>
          </a:p>
        </p:txBody>
      </p:sp>
      <p:cxnSp>
        <p:nvCxnSpPr>
          <p:cNvPr id="15" name="Straight Connector 14"/>
          <p:cNvCxnSpPr/>
          <p:nvPr/>
        </p:nvCxnSpPr>
        <p:spPr>
          <a:xfrm>
            <a:off x="5410200" y="5562600"/>
            <a:ext cx="533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5410200" y="5694710"/>
            <a:ext cx="533400" cy="96490"/>
          </a:xfrm>
          <a:prstGeom prst="line">
            <a:avLst/>
          </a:prstGeom>
          <a:ln w="28575"/>
        </p:spPr>
        <p:style>
          <a:lnRef idx="1">
            <a:schemeClr val="dk1"/>
          </a:lnRef>
          <a:fillRef idx="0">
            <a:schemeClr val="dk1"/>
          </a:fillRef>
          <a:effectRef idx="0">
            <a:schemeClr val="dk1"/>
          </a:effectRef>
          <a:fontRef idx="minor">
            <a:schemeClr val="tx1"/>
          </a:fontRef>
        </p:style>
      </p:cxnSp>
      <p:sp>
        <p:nvSpPr>
          <p:cNvPr id="79" name="Oval 78"/>
          <p:cNvSpPr/>
          <p:nvPr/>
        </p:nvSpPr>
        <p:spPr>
          <a:xfrm>
            <a:off x="4904509" y="5195077"/>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A</a:t>
            </a:r>
            <a:endParaRPr lang="en-US" sz="3200" b="1" dirty="0"/>
          </a:p>
        </p:txBody>
      </p:sp>
      <p:sp>
        <p:nvSpPr>
          <p:cNvPr id="80" name="Oval 79"/>
          <p:cNvSpPr/>
          <p:nvPr/>
        </p:nvSpPr>
        <p:spPr>
          <a:xfrm>
            <a:off x="5791200" y="5215481"/>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B</a:t>
            </a:r>
            <a:endParaRPr lang="en-US" sz="3200" b="1" dirty="0"/>
          </a:p>
        </p:txBody>
      </p:sp>
      <mc:AlternateContent xmlns:mc="http://schemas.openxmlformats.org/markup-compatibility/2006" xmlns:a14="http://schemas.microsoft.com/office/drawing/2010/main">
        <mc:Choice Requires="a14">
          <p:sp>
            <p:nvSpPr>
              <p:cNvPr id="91" name="TextBox 90"/>
              <p:cNvSpPr txBox="1"/>
              <p:nvPr/>
            </p:nvSpPr>
            <p:spPr>
              <a:xfrm>
                <a:off x="4836830" y="6248400"/>
                <a:ext cx="168014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m:oMathPara>
                </a14:m>
                <a:endParaRPr lang="en-US" b="1" dirty="0" smtClean="0">
                  <a:solidFill>
                    <a:srgbClr val="008000"/>
                  </a:solidFill>
                  <a:latin typeface="Arial" pitchFamily="34" charset="0"/>
                  <a:cs typeface="Arial" pitchFamily="34" charset="0"/>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4836830" y="6248400"/>
                <a:ext cx="168014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011336" y="5048071"/>
                <a:ext cx="2019501" cy="1200329"/>
              </a:xfrm>
              <a:prstGeom prst="rect">
                <a:avLst/>
              </a:prstGeom>
              <a:noFill/>
            </p:spPr>
            <p:txBody>
              <a:bodyPr wrap="square" rtlCol="0">
                <a:spAutoFit/>
              </a:bodyPr>
              <a:lstStyle/>
              <a:p>
                <a:r>
                  <a:rPr lang="en-US" dirty="0" smtClean="0">
                    <a:solidFill>
                      <a:srgbClr val="008000"/>
                    </a:solidFill>
                    <a:latin typeface="Arial" pitchFamily="34" charset="0"/>
                    <a:cs typeface="Arial" pitchFamily="34" charset="0"/>
                  </a:rPr>
                  <a:t>2</a:t>
                </a:r>
                <a:r>
                  <a:rPr lang="en-US" baseline="30000" dirty="0" smtClean="0">
                    <a:solidFill>
                      <a:srgbClr val="008000"/>
                    </a:solidFill>
                    <a:latin typeface="Arial" pitchFamily="34" charset="0"/>
                    <a:cs typeface="Arial" pitchFamily="34" charset="0"/>
                  </a:rPr>
                  <a:t>nd</a:t>
                </a:r>
                <a:r>
                  <a:rPr lang="en-US" dirty="0" smtClean="0">
                    <a:solidFill>
                      <a:srgbClr val="008000"/>
                    </a:solidFill>
                    <a:latin typeface="Arial" pitchFamily="34" charset="0"/>
                    <a:cs typeface="Arial" pitchFamily="34" charset="0"/>
                  </a:rPr>
                  <a:t> largest </a:t>
                </a:r>
                <a:r>
                  <a:rPr lang="en-US" dirty="0" err="1" smtClean="0">
                    <a:solidFill>
                      <a:srgbClr val="008000"/>
                    </a:solidFill>
                    <a:latin typeface="Arial" pitchFamily="34" charset="0"/>
                    <a:cs typeface="Arial" pitchFamily="34" charset="0"/>
                  </a:rPr>
                  <a:t>eigval</a:t>
                </a:r>
                <a:r>
                  <a:rPr lang="en-US" dirty="0" smtClean="0">
                    <a:solidFill>
                      <a:srgbClr val="008000"/>
                    </a:solidFill>
                    <a:latin typeface="Arial" pitchFamily="34" charset="0"/>
                    <a:cs typeface="Arial" pitchFamily="34" charset="0"/>
                  </a:rPr>
                  <a:t>. </a:t>
                </a:r>
                <a14:m>
                  <m:oMath xmlns:m="http://schemas.openxmlformats.org/officeDocument/2006/math">
                    <m:sSub>
                      <m:sSubPr>
                        <m:ctrlPr>
                          <a:rPr lang="en-US" i="1">
                            <a:solidFill>
                              <a:srgbClr val="008000"/>
                            </a:solidFill>
                            <a:latin typeface="Cambria Math" charset="0"/>
                            <a:cs typeface="Arial" pitchFamily="34" charset="0"/>
                          </a:rPr>
                        </m:ctrlPr>
                      </m:sSubPr>
                      <m:e>
                        <m:r>
                          <a:rPr lang="en-US" i="1">
                            <a:solidFill>
                              <a:srgbClr val="008000"/>
                            </a:solidFill>
                            <a:latin typeface="Cambria Math"/>
                            <a:cs typeface="Arial" pitchFamily="34" charset="0"/>
                          </a:rPr>
                          <m:t>𝜆</m:t>
                        </m:r>
                      </m:e>
                      <m:sub>
                        <m:r>
                          <a:rPr lang="en-US" i="1">
                            <a:solidFill>
                              <a:srgbClr val="008000"/>
                            </a:solidFill>
                            <a:latin typeface="Cambria Math"/>
                            <a:cs typeface="Arial" pitchFamily="34" charset="0"/>
                          </a:rPr>
                          <m:t>𝑛</m:t>
                        </m:r>
                        <m:r>
                          <a:rPr lang="en-US" b="0" i="1" smtClean="0">
                            <a:solidFill>
                              <a:srgbClr val="008000"/>
                            </a:solidFill>
                            <a:latin typeface="Cambria Math"/>
                            <a:cs typeface="Arial" pitchFamily="34" charset="0"/>
                          </a:rPr>
                          <m:t>−1</m:t>
                        </m:r>
                      </m:sub>
                    </m:sSub>
                    <m:r>
                      <a:rPr lang="en-US" i="1">
                        <a:solidFill>
                          <a:srgbClr val="008000"/>
                        </a:solidFill>
                        <a:latin typeface="Cambria Math"/>
                        <a:cs typeface="Arial" pitchFamily="34" charset="0"/>
                      </a:rPr>
                      <m:t> </m:t>
                    </m:r>
                  </m:oMath>
                </a14:m>
                <a:r>
                  <a:rPr lang="en-US" dirty="0" smtClean="0">
                    <a:solidFill>
                      <a:srgbClr val="008000"/>
                    </a:solidFill>
                    <a:latin typeface="Arial" pitchFamily="34" charset="0"/>
                    <a:cs typeface="Arial" pitchFamily="34" charset="0"/>
                  </a:rPr>
                  <a:t>now has</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value very close</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to </a:t>
                </a:r>
                <a14:m>
                  <m:oMath xmlns:m="http://schemas.openxmlformats.org/officeDocument/2006/math">
                    <m:sSub>
                      <m:sSubPr>
                        <m:ctrlPr>
                          <a:rPr lang="en-US" b="0" i="1" smtClean="0">
                            <a:solidFill>
                              <a:srgbClr val="008000"/>
                            </a:solidFill>
                            <a:latin typeface="Cambria Math" charset="0"/>
                            <a:cs typeface="Arial" pitchFamily="34" charset="0"/>
                          </a:rPr>
                        </m:ctrlPr>
                      </m:sSubPr>
                      <m:e>
                        <m:r>
                          <a:rPr lang="en-US" b="0" i="1" smtClean="0">
                            <a:solidFill>
                              <a:srgbClr val="008000"/>
                            </a:solidFill>
                            <a:latin typeface="Cambria Math"/>
                            <a:cs typeface="Arial" pitchFamily="34" charset="0"/>
                          </a:rPr>
                          <m:t>𝜆</m:t>
                        </m:r>
                      </m:e>
                      <m:sub>
                        <m:r>
                          <a:rPr lang="en-US" b="0" i="1" smtClean="0">
                            <a:solidFill>
                              <a:srgbClr val="008000"/>
                            </a:solidFill>
                            <a:latin typeface="Cambria Math"/>
                            <a:cs typeface="Arial" pitchFamily="34" charset="0"/>
                          </a:rPr>
                          <m:t>𝑛</m:t>
                        </m:r>
                      </m:sub>
                    </m:sSub>
                  </m:oMath>
                </a14:m>
                <a:endParaRPr lang="en-US" dirty="0" smtClean="0">
                  <a:solidFill>
                    <a:srgbClr val="008000"/>
                  </a:solidFill>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011336" y="5048071"/>
                <a:ext cx="2019501" cy="1200329"/>
              </a:xfrm>
              <a:prstGeom prst="rect">
                <a:avLst/>
              </a:prstGeom>
              <a:blipFill rotWithShape="1">
                <a:blip r:embed="rId5"/>
                <a:stretch>
                  <a:fillRect l="-2417" t="-2538" r="-2719" b="-7107"/>
                </a:stretch>
              </a:blipFill>
            </p:spPr>
            <p:txBody>
              <a:bodyPr/>
              <a:lstStyle/>
              <a:p>
                <a:r>
                  <a:rPr lang="en-US">
                    <a:noFill/>
                  </a:rPr>
                  <a:t> </a:t>
                </a:r>
              </a:p>
            </p:txBody>
          </p:sp>
        </mc:Fallback>
      </mc:AlternateContent>
    </p:spTree>
    <p:extLst>
      <p:ext uri="{BB962C8B-B14F-4D97-AF65-F5344CB8AC3E}">
        <p14:creationId xmlns:p14="http://schemas.microsoft.com/office/powerpoint/2010/main" val="278100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10" grpId="0"/>
      <p:bldP spid="13" grpId="0"/>
      <p:bldP spid="85" grpId="0"/>
      <p:bldP spid="79" grpId="0" animBg="1"/>
      <p:bldP spid="80" grpId="0" animBg="1"/>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Intuition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fontScale="92500" lnSpcReduction="10000"/>
              </a:bodyPr>
              <a:lstStyle/>
              <a:p>
                <a:r>
                  <a:rPr lang="en-US" b="1" dirty="0" smtClean="0">
                    <a:solidFill>
                      <a:srgbClr val="008000"/>
                    </a:solidFill>
                  </a:rPr>
                  <a:t>More </a:t>
                </a:r>
                <a:r>
                  <a:rPr lang="en-US" b="1" dirty="0">
                    <a:solidFill>
                      <a:srgbClr val="008000"/>
                    </a:solidFill>
                  </a:rPr>
                  <a:t>intuition</a:t>
                </a:r>
                <a:r>
                  <a:rPr lang="en-US" b="1" dirty="0" smtClean="0">
                    <a:solidFill>
                      <a:srgbClr val="008000"/>
                    </a:solidFill>
                  </a:rPr>
                  <a:t>:</a:t>
                </a:r>
              </a:p>
              <a:p>
                <a:endParaRPr lang="en-US" b="1" dirty="0">
                  <a:solidFill>
                    <a:srgbClr val="008000"/>
                  </a:solidFill>
                </a:endParaRPr>
              </a:p>
              <a:p>
                <a:endParaRPr lang="en-US" b="1" dirty="0" smtClean="0">
                  <a:solidFill>
                    <a:srgbClr val="008000"/>
                  </a:solidFill>
                </a:endParaRPr>
              </a:p>
              <a:p>
                <a:endParaRPr lang="en-US" b="1" dirty="0">
                  <a:solidFill>
                    <a:srgbClr val="008000"/>
                  </a:solidFill>
                </a:endParaRPr>
              </a:p>
              <a:p>
                <a:pPr lvl="1"/>
                <a:r>
                  <a:rPr lang="en-US" dirty="0" smtClean="0"/>
                  <a:t>If the graph is connected (right  example) then we already know that </a:t>
                </a:r>
                <a14:m>
                  <m:oMath xmlns:m="http://schemas.openxmlformats.org/officeDocument/2006/math">
                    <m:sSub>
                      <m:sSubPr>
                        <m:ctrlPr>
                          <a:rPr lang="en-US" b="1" i="1" dirty="0" smtClean="0">
                            <a:latin typeface="Cambria Math" charset="0"/>
                          </a:rPr>
                        </m:ctrlPr>
                      </m:sSubPr>
                      <m:e>
                        <m:r>
                          <a:rPr lang="en-US" b="1" i="1" dirty="0" smtClean="0">
                            <a:latin typeface="Cambria Math"/>
                          </a:rPr>
                          <m:t>𝒙</m:t>
                        </m:r>
                      </m:e>
                      <m:sub>
                        <m:r>
                          <a:rPr lang="en-US" b="1" i="1" dirty="0" smtClean="0">
                            <a:latin typeface="Cambria Math"/>
                          </a:rPr>
                          <m:t>𝒏</m:t>
                        </m:r>
                      </m:sub>
                    </m:sSub>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smtClean="0"/>
                  <a:t> is an eigenvector</a:t>
                </a:r>
              </a:p>
              <a:p>
                <a:pPr lvl="1"/>
                <a:r>
                  <a:rPr lang="en-US" dirty="0" smtClean="0"/>
                  <a:t>Since eigenvectors are orthogonal then the components of </a:t>
                </a:r>
                <a14:m>
                  <m:oMath xmlns:m="http://schemas.openxmlformats.org/officeDocument/2006/math">
                    <m:sSub>
                      <m:sSubPr>
                        <m:ctrlPr>
                          <a:rPr lang="en-US" b="1" i="1" dirty="0" smtClean="0">
                            <a:latin typeface="Cambria Math" charset="0"/>
                          </a:rPr>
                        </m:ctrlPr>
                      </m:sSubPr>
                      <m:e>
                        <m:r>
                          <a:rPr lang="en-US" b="1" i="1" dirty="0" smtClean="0">
                            <a:latin typeface="Cambria Math"/>
                          </a:rPr>
                          <m:t>𝒙</m:t>
                        </m:r>
                      </m:e>
                      <m:sub>
                        <m:r>
                          <a:rPr lang="en-US" b="1" i="1" dirty="0" smtClean="0">
                            <a:latin typeface="Cambria Math"/>
                          </a:rPr>
                          <m:t>𝒏</m:t>
                        </m:r>
                        <m:r>
                          <a:rPr lang="en-US" b="1" i="1" dirty="0" smtClean="0">
                            <a:latin typeface="Cambria Math"/>
                          </a:rPr>
                          <m:t>−</m:t>
                        </m:r>
                        <m:r>
                          <a:rPr lang="en-US" b="1" i="1" dirty="0" smtClean="0">
                            <a:latin typeface="Cambria Math"/>
                          </a:rPr>
                          <m:t>𝟏</m:t>
                        </m:r>
                      </m:sub>
                    </m:sSub>
                  </m:oMath>
                </a14:m>
                <a:r>
                  <a:rPr lang="en-US" dirty="0" smtClean="0"/>
                  <a:t> sum to </a:t>
                </a:r>
                <a:r>
                  <a:rPr lang="en-US" b="1" dirty="0" smtClean="0"/>
                  <a:t>0</a:t>
                </a:r>
                <a:r>
                  <a:rPr lang="en-US" dirty="0" smtClean="0"/>
                  <a:t>.</a:t>
                </a:r>
              </a:p>
              <a:p>
                <a:pPr lvl="2"/>
                <a:r>
                  <a:rPr lang="en-US" dirty="0" smtClean="0"/>
                  <a:t>Why? Because </a:t>
                </a:r>
                <a14:m>
                  <m:oMath xmlns:m="http://schemas.openxmlformats.org/officeDocument/2006/math">
                    <m:sSub>
                      <m:sSubPr>
                        <m:ctrlPr>
                          <a:rPr lang="en-US" b="1" i="1" smtClean="0">
                            <a:latin typeface="Cambria Math" charset="0"/>
                          </a:rPr>
                        </m:ctrlPr>
                      </m:sSubPr>
                      <m:e>
                        <m:r>
                          <a:rPr lang="en-US" b="1" i="1" smtClean="0">
                            <a:latin typeface="Cambria Math"/>
                          </a:rPr>
                          <m:t>𝒙</m:t>
                        </m:r>
                      </m:e>
                      <m:sub>
                        <m:r>
                          <a:rPr lang="en-US" b="1" i="1" smtClean="0">
                            <a:latin typeface="Cambria Math"/>
                          </a:rPr>
                          <m:t>𝒏</m:t>
                        </m:r>
                      </m:sub>
                    </m:sSub>
                    <m:r>
                      <a:rPr lang="en-US" b="1" i="1" smtClean="0">
                        <a:latin typeface="Cambria Math"/>
                      </a:rPr>
                      <m:t>⋅</m:t>
                    </m:r>
                    <m:sSub>
                      <m:sSubPr>
                        <m:ctrlPr>
                          <a:rPr lang="en-US" b="1" i="1" smtClean="0">
                            <a:latin typeface="Cambria Math" charset="0"/>
                          </a:rPr>
                        </m:ctrlPr>
                      </m:sSubPr>
                      <m:e>
                        <m:r>
                          <a:rPr lang="en-US" b="1" i="1" smtClean="0">
                            <a:latin typeface="Cambria Math"/>
                          </a:rPr>
                          <m:t>𝒙</m:t>
                        </m:r>
                      </m:e>
                      <m:sub>
                        <m:r>
                          <a:rPr lang="en-US" b="1" i="1" smtClean="0">
                            <a:latin typeface="Cambria Math"/>
                          </a:rPr>
                          <m:t>𝒏</m:t>
                        </m:r>
                        <m:r>
                          <a:rPr lang="en-US" b="1" i="1" smtClean="0">
                            <a:latin typeface="Cambria Math"/>
                          </a:rPr>
                          <m:t>−</m:t>
                        </m:r>
                        <m:r>
                          <a:rPr lang="en-US" b="1" i="1" smtClean="0">
                            <a:latin typeface="Cambria Math"/>
                          </a:rPr>
                          <m:t>𝟏</m:t>
                        </m:r>
                      </m:sub>
                    </m:sSub>
                    <m:r>
                      <a:rPr lang="en-US" b="1" i="1" smtClean="0">
                        <a:latin typeface="Cambria Math"/>
                      </a:rPr>
                      <m:t>=</m:t>
                    </m:r>
                    <m:nary>
                      <m:naryPr>
                        <m:chr m:val="∑"/>
                        <m:supHide m:val="on"/>
                        <m:ctrlPr>
                          <a:rPr lang="en-US" b="1" i="1" smtClean="0">
                            <a:latin typeface="Cambria Math" charset="0"/>
                          </a:rPr>
                        </m:ctrlPr>
                      </m:naryPr>
                      <m:sub>
                        <m:r>
                          <a:rPr lang="en-US" b="1" i="1" smtClean="0">
                            <a:latin typeface="Cambria Math"/>
                          </a:rPr>
                          <m:t>𝒊</m:t>
                        </m:r>
                      </m:sub>
                      <m:sup/>
                      <m:e>
                        <m:sSub>
                          <m:sSubPr>
                            <m:ctrlPr>
                              <a:rPr lang="en-US" b="1" i="1" smtClean="0">
                                <a:latin typeface="Cambria Math" charset="0"/>
                              </a:rPr>
                            </m:ctrlPr>
                          </m:sSubPr>
                          <m:e>
                            <m:r>
                              <a:rPr lang="en-US" b="1" i="1" smtClean="0">
                                <a:latin typeface="Cambria Math"/>
                              </a:rPr>
                              <m:t>𝒙</m:t>
                            </m:r>
                          </m:e>
                          <m:sub>
                            <m:r>
                              <a:rPr lang="en-US" b="1" i="1" smtClean="0">
                                <a:latin typeface="Cambria Math"/>
                              </a:rPr>
                              <m:t>𝒏</m:t>
                            </m:r>
                          </m:sub>
                        </m:sSub>
                        <m:d>
                          <m:dPr>
                            <m:begChr m:val="["/>
                            <m:endChr m:val="]"/>
                            <m:ctrlPr>
                              <a:rPr lang="en-US" b="1" i="1" smtClean="0">
                                <a:latin typeface="Cambria Math" charset="0"/>
                              </a:rPr>
                            </m:ctrlPr>
                          </m:dPr>
                          <m:e>
                            <m:r>
                              <a:rPr lang="en-US" b="1" i="1" smtClean="0">
                                <a:latin typeface="Cambria Math"/>
                              </a:rPr>
                              <m:t>𝒊</m:t>
                            </m:r>
                          </m:e>
                        </m:d>
                        <m:r>
                          <a:rPr lang="en-US" b="1" i="1" smtClean="0">
                            <a:latin typeface="Cambria Math"/>
                          </a:rPr>
                          <m:t>⋅</m:t>
                        </m:r>
                        <m:sSub>
                          <m:sSubPr>
                            <m:ctrlPr>
                              <a:rPr lang="en-US" b="1" i="1" smtClean="0">
                                <a:latin typeface="Cambria Math" charset="0"/>
                              </a:rPr>
                            </m:ctrlPr>
                          </m:sSubPr>
                          <m:e>
                            <m:r>
                              <a:rPr lang="en-US" b="1" i="1" smtClean="0">
                                <a:latin typeface="Cambria Math"/>
                              </a:rPr>
                              <m:t>𝒙</m:t>
                            </m:r>
                          </m:e>
                          <m:sub>
                            <m:r>
                              <a:rPr lang="en-US" b="1" i="1" smtClean="0">
                                <a:latin typeface="Cambria Math"/>
                              </a:rPr>
                              <m:t>𝒏</m:t>
                            </m:r>
                            <m:r>
                              <a:rPr lang="en-US" b="1" i="1" smtClean="0">
                                <a:latin typeface="Cambria Math"/>
                              </a:rPr>
                              <m:t>−</m:t>
                            </m:r>
                            <m:r>
                              <a:rPr lang="en-US" b="1" i="1" smtClean="0">
                                <a:latin typeface="Cambria Math"/>
                              </a:rPr>
                              <m:t>𝟏</m:t>
                            </m:r>
                          </m:sub>
                        </m:sSub>
                        <m:r>
                          <a:rPr lang="en-US" b="1" i="1" smtClean="0">
                            <a:latin typeface="Cambria Math"/>
                          </a:rPr>
                          <m:t>[</m:t>
                        </m:r>
                        <m:r>
                          <a:rPr lang="en-US" b="1" i="1" smtClean="0">
                            <a:latin typeface="Cambria Math"/>
                          </a:rPr>
                          <m:t>𝒊</m:t>
                        </m:r>
                        <m:r>
                          <a:rPr lang="en-US" b="1" i="1" smtClean="0">
                            <a:latin typeface="Cambria Math"/>
                          </a:rPr>
                          <m:t>]</m:t>
                        </m:r>
                      </m:e>
                    </m:nary>
                  </m:oMath>
                </a14:m>
                <a:endParaRPr lang="en-US" b="1" dirty="0"/>
              </a:p>
              <a:p>
                <a:pPr lvl="1"/>
                <a:r>
                  <a:rPr lang="en-US" dirty="0" smtClean="0"/>
                  <a:t>So we can look at the eigenvector of the 2</a:t>
                </a:r>
                <a:r>
                  <a:rPr lang="en-US" baseline="30000" dirty="0" smtClean="0"/>
                  <a:t>nd</a:t>
                </a:r>
                <a:r>
                  <a:rPr lang="en-US" dirty="0" smtClean="0"/>
                  <a:t> largest eigenvalue and declare nodes with positive label in </a:t>
                </a:r>
                <a:r>
                  <a:rPr lang="en-US" b="1" dirty="0" smtClean="0"/>
                  <a:t>A </a:t>
                </a:r>
                <a:r>
                  <a:rPr lang="en-US" dirty="0" smtClean="0"/>
                  <a:t>and negative label in </a:t>
                </a:r>
                <a:r>
                  <a:rPr lang="en-US" b="1" dirty="0" smtClean="0"/>
                  <a:t>B. </a:t>
                </a:r>
                <a:endParaRPr lang="en-US" dirty="0" smtClean="0"/>
              </a:p>
              <a:p>
                <a:pPr lvl="1"/>
                <a:r>
                  <a:rPr lang="en-US" b="1" dirty="0" smtClean="0"/>
                  <a:t>But there is still lots to sort out.</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35</a:t>
            </a:fld>
            <a:endParaRPr lang="en-US"/>
          </a:p>
        </p:txBody>
      </p:sp>
      <p:sp>
        <p:nvSpPr>
          <p:cNvPr id="7" name="Oval 6"/>
          <p:cNvSpPr/>
          <p:nvPr/>
        </p:nvSpPr>
        <p:spPr>
          <a:xfrm>
            <a:off x="914400" y="1809929"/>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A</a:t>
            </a:r>
            <a:endParaRPr lang="en-US" sz="3200" b="1" dirty="0"/>
          </a:p>
        </p:txBody>
      </p:sp>
      <p:sp>
        <p:nvSpPr>
          <p:cNvPr id="8" name="Oval 7"/>
          <p:cNvSpPr/>
          <p:nvPr/>
        </p:nvSpPr>
        <p:spPr>
          <a:xfrm>
            <a:off x="1801091" y="1830333"/>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B</a:t>
            </a:r>
            <a:endParaRPr lang="en-US" sz="3200" b="1" dirty="0"/>
          </a:p>
        </p:txBody>
      </p:sp>
      <mc:AlternateContent xmlns:mc="http://schemas.openxmlformats.org/markup-compatibility/2006" xmlns:a14="http://schemas.microsoft.com/office/drawing/2010/main">
        <mc:Choice Requires="a14">
          <p:sp>
            <p:nvSpPr>
              <p:cNvPr id="9" name="TextBox 8"/>
              <p:cNvSpPr txBox="1"/>
              <p:nvPr/>
            </p:nvSpPr>
            <p:spPr>
              <a:xfrm>
                <a:off x="1097322" y="2724329"/>
                <a:ext cx="1269771"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oMath>
                  </m:oMathPara>
                </a14:m>
                <a:endParaRPr lang="en-US" b="1" dirty="0" smtClean="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97322" y="2724329"/>
                <a:ext cx="1269771" cy="369332"/>
              </a:xfrm>
              <a:prstGeom prst="rect">
                <a:avLst/>
              </a:prstGeom>
              <a:blipFill rotWithShape="1">
                <a:blip r:embed="rId3"/>
                <a:stretch>
                  <a:fillRect b="-1667"/>
                </a:stretch>
              </a:blipFill>
            </p:spPr>
            <p:txBody>
              <a:bodyPr/>
              <a:lstStyle/>
              <a:p>
                <a:r>
                  <a:rPr lang="en-US">
                    <a:noFill/>
                  </a:rPr>
                  <a:t> </a:t>
                </a:r>
              </a:p>
            </p:txBody>
          </p:sp>
        </mc:Fallback>
      </mc:AlternateContent>
      <p:cxnSp>
        <p:nvCxnSpPr>
          <p:cNvPr id="10" name="Straight Connector 9"/>
          <p:cNvCxnSpPr/>
          <p:nvPr/>
        </p:nvCxnSpPr>
        <p:spPr>
          <a:xfrm>
            <a:off x="4772891" y="2190929"/>
            <a:ext cx="533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772891" y="2323039"/>
            <a:ext cx="533400" cy="96490"/>
          </a:xfrm>
          <a:prstGeom prst="line">
            <a:avLst/>
          </a:prstGeom>
          <a:ln w="28575"/>
        </p:spPr>
        <p:style>
          <a:lnRef idx="1">
            <a:schemeClr val="dk1"/>
          </a:lnRef>
          <a:fillRef idx="0">
            <a:schemeClr val="dk1"/>
          </a:fillRef>
          <a:effectRef idx="0">
            <a:schemeClr val="dk1"/>
          </a:effectRef>
          <a:fontRef idx="minor">
            <a:schemeClr val="tx1"/>
          </a:fontRef>
        </p:style>
      </p:cxnSp>
      <p:sp>
        <p:nvSpPr>
          <p:cNvPr id="12" name="Oval 11"/>
          <p:cNvSpPr/>
          <p:nvPr/>
        </p:nvSpPr>
        <p:spPr>
          <a:xfrm>
            <a:off x="4267200" y="1823406"/>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A</a:t>
            </a:r>
            <a:endParaRPr lang="en-US" sz="3200" b="1" dirty="0"/>
          </a:p>
        </p:txBody>
      </p:sp>
      <p:sp>
        <p:nvSpPr>
          <p:cNvPr id="13" name="Oval 12"/>
          <p:cNvSpPr/>
          <p:nvPr/>
        </p:nvSpPr>
        <p:spPr>
          <a:xfrm>
            <a:off x="5153891" y="1843810"/>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B</a:t>
            </a:r>
            <a:endParaRPr lang="en-US" sz="3200" b="1" dirty="0"/>
          </a:p>
        </p:txBody>
      </p:sp>
      <mc:AlternateContent xmlns:mc="http://schemas.openxmlformats.org/markup-compatibility/2006" xmlns:a14="http://schemas.microsoft.com/office/drawing/2010/main">
        <mc:Choice Requires="a14">
          <p:sp>
            <p:nvSpPr>
              <p:cNvPr id="14" name="TextBox 13"/>
              <p:cNvSpPr txBox="1"/>
              <p:nvPr/>
            </p:nvSpPr>
            <p:spPr>
              <a:xfrm>
                <a:off x="4199521" y="2754868"/>
                <a:ext cx="168014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m:oMathPara>
                </a14:m>
                <a:endParaRPr lang="en-US" b="1" dirty="0" smtClean="0">
                  <a:solidFill>
                    <a:srgbClr val="008000"/>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199521" y="2754868"/>
                <a:ext cx="168014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374027" y="1676400"/>
                <a:ext cx="2019501" cy="1200329"/>
              </a:xfrm>
              <a:prstGeom prst="rect">
                <a:avLst/>
              </a:prstGeom>
              <a:noFill/>
            </p:spPr>
            <p:txBody>
              <a:bodyPr wrap="square" rtlCol="0">
                <a:spAutoFit/>
              </a:bodyPr>
              <a:lstStyle/>
              <a:p>
                <a:r>
                  <a:rPr lang="en-US" dirty="0" smtClean="0">
                    <a:solidFill>
                      <a:srgbClr val="008000"/>
                    </a:solidFill>
                    <a:latin typeface="Arial" pitchFamily="34" charset="0"/>
                    <a:cs typeface="Arial" pitchFamily="34" charset="0"/>
                  </a:rPr>
                  <a:t>2</a:t>
                </a:r>
                <a:r>
                  <a:rPr lang="en-US" baseline="30000" dirty="0" smtClean="0">
                    <a:solidFill>
                      <a:srgbClr val="008000"/>
                    </a:solidFill>
                    <a:latin typeface="Arial" pitchFamily="34" charset="0"/>
                    <a:cs typeface="Arial" pitchFamily="34" charset="0"/>
                  </a:rPr>
                  <a:t>nd</a:t>
                </a:r>
                <a:r>
                  <a:rPr lang="en-US" dirty="0" smtClean="0">
                    <a:solidFill>
                      <a:srgbClr val="008000"/>
                    </a:solidFill>
                    <a:latin typeface="Arial" pitchFamily="34" charset="0"/>
                    <a:cs typeface="Arial" pitchFamily="34" charset="0"/>
                  </a:rPr>
                  <a:t> largest </a:t>
                </a:r>
                <a:r>
                  <a:rPr lang="en-US" dirty="0" err="1" smtClean="0">
                    <a:solidFill>
                      <a:srgbClr val="008000"/>
                    </a:solidFill>
                    <a:latin typeface="Arial" pitchFamily="34" charset="0"/>
                    <a:cs typeface="Arial" pitchFamily="34" charset="0"/>
                  </a:rPr>
                  <a:t>eigval</a:t>
                </a:r>
                <a:r>
                  <a:rPr lang="en-US" dirty="0" smtClean="0">
                    <a:solidFill>
                      <a:srgbClr val="008000"/>
                    </a:solidFill>
                    <a:latin typeface="Arial" pitchFamily="34" charset="0"/>
                    <a:cs typeface="Arial" pitchFamily="34" charset="0"/>
                  </a:rPr>
                  <a:t>. </a:t>
                </a:r>
                <a14:m>
                  <m:oMath xmlns:m="http://schemas.openxmlformats.org/officeDocument/2006/math">
                    <m:sSub>
                      <m:sSubPr>
                        <m:ctrlPr>
                          <a:rPr lang="en-US" i="1">
                            <a:solidFill>
                              <a:srgbClr val="008000"/>
                            </a:solidFill>
                            <a:latin typeface="Cambria Math" charset="0"/>
                            <a:cs typeface="Arial" pitchFamily="34" charset="0"/>
                          </a:rPr>
                        </m:ctrlPr>
                      </m:sSubPr>
                      <m:e>
                        <m:r>
                          <a:rPr lang="en-US" i="1">
                            <a:solidFill>
                              <a:srgbClr val="008000"/>
                            </a:solidFill>
                            <a:latin typeface="Cambria Math"/>
                            <a:cs typeface="Arial" pitchFamily="34" charset="0"/>
                          </a:rPr>
                          <m:t>𝜆</m:t>
                        </m:r>
                      </m:e>
                      <m:sub>
                        <m:r>
                          <a:rPr lang="en-US" i="1">
                            <a:solidFill>
                              <a:srgbClr val="008000"/>
                            </a:solidFill>
                            <a:latin typeface="Cambria Math"/>
                            <a:cs typeface="Arial" pitchFamily="34" charset="0"/>
                          </a:rPr>
                          <m:t>𝑛</m:t>
                        </m:r>
                        <m:r>
                          <a:rPr lang="en-US" b="0" i="1" smtClean="0">
                            <a:solidFill>
                              <a:srgbClr val="008000"/>
                            </a:solidFill>
                            <a:latin typeface="Cambria Math"/>
                            <a:cs typeface="Arial" pitchFamily="34" charset="0"/>
                          </a:rPr>
                          <m:t>−1</m:t>
                        </m:r>
                      </m:sub>
                    </m:sSub>
                    <m:r>
                      <a:rPr lang="en-US" i="1">
                        <a:solidFill>
                          <a:srgbClr val="008000"/>
                        </a:solidFill>
                        <a:latin typeface="Cambria Math"/>
                        <a:cs typeface="Arial" pitchFamily="34" charset="0"/>
                      </a:rPr>
                      <m:t> </m:t>
                    </m:r>
                  </m:oMath>
                </a14:m>
                <a:r>
                  <a:rPr lang="en-US" dirty="0" smtClean="0">
                    <a:solidFill>
                      <a:srgbClr val="008000"/>
                    </a:solidFill>
                    <a:latin typeface="Arial" pitchFamily="34" charset="0"/>
                    <a:cs typeface="Arial" pitchFamily="34" charset="0"/>
                  </a:rPr>
                  <a:t>now has</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value very close</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to </a:t>
                </a:r>
                <a14:m>
                  <m:oMath xmlns:m="http://schemas.openxmlformats.org/officeDocument/2006/math">
                    <m:sSub>
                      <m:sSubPr>
                        <m:ctrlPr>
                          <a:rPr lang="en-US" b="0" i="1" smtClean="0">
                            <a:solidFill>
                              <a:srgbClr val="008000"/>
                            </a:solidFill>
                            <a:latin typeface="Cambria Math" charset="0"/>
                            <a:cs typeface="Arial" pitchFamily="34" charset="0"/>
                          </a:rPr>
                        </m:ctrlPr>
                      </m:sSubPr>
                      <m:e>
                        <m:r>
                          <a:rPr lang="en-US" b="0" i="1" smtClean="0">
                            <a:solidFill>
                              <a:srgbClr val="008000"/>
                            </a:solidFill>
                            <a:latin typeface="Cambria Math"/>
                            <a:cs typeface="Arial" pitchFamily="34" charset="0"/>
                          </a:rPr>
                          <m:t>𝜆</m:t>
                        </m:r>
                      </m:e>
                      <m:sub>
                        <m:r>
                          <a:rPr lang="en-US" b="0" i="1" smtClean="0">
                            <a:solidFill>
                              <a:srgbClr val="008000"/>
                            </a:solidFill>
                            <a:latin typeface="Cambria Math"/>
                            <a:cs typeface="Arial" pitchFamily="34" charset="0"/>
                          </a:rPr>
                          <m:t>𝑛</m:t>
                        </m:r>
                      </m:sub>
                    </m:sSub>
                  </m:oMath>
                </a14:m>
                <a:endParaRPr lang="en-US" dirty="0" smtClean="0">
                  <a:solidFill>
                    <a:srgbClr val="008000"/>
                  </a:solidFill>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374027" y="1676400"/>
                <a:ext cx="2019501" cy="1200329"/>
              </a:xfrm>
              <a:prstGeom prst="rect">
                <a:avLst/>
              </a:prstGeom>
              <a:blipFill rotWithShape="1">
                <a:blip r:embed="rId5"/>
                <a:stretch>
                  <a:fillRect l="-2719" t="-2538" r="-2417" b="-7107"/>
                </a:stretch>
              </a:blipFill>
            </p:spPr>
            <p:txBody>
              <a:bodyPr/>
              <a:lstStyle/>
              <a:p>
                <a:r>
                  <a:rPr lang="en-US">
                    <a:noFill/>
                  </a:rPr>
                  <a:t> </a:t>
                </a:r>
              </a:p>
            </p:txBody>
          </p:sp>
        </mc:Fallback>
      </mc:AlternateContent>
    </p:spTree>
    <p:extLst>
      <p:ext uri="{BB962C8B-B14F-4D97-AF65-F5344CB8AC3E}">
        <p14:creationId xmlns:p14="http://schemas.microsoft.com/office/powerpoint/2010/main" val="209647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2" grpId="0" animBg="1"/>
      <p:bldP spid="13" grpId="0" animBg="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pPr eaLnBrk="1" hangingPunct="1">
              <a:defRPr/>
            </a:pPr>
            <a:r>
              <a:rPr lang="en-IE" dirty="0" smtClean="0"/>
              <a:t>Matrix Representations</a:t>
            </a:r>
          </a:p>
        </p:txBody>
      </p:sp>
      <p:sp>
        <p:nvSpPr>
          <p:cNvPr id="74755" name="Rectangle 3"/>
          <p:cNvSpPr>
            <a:spLocks noGrp="1" noChangeArrowheads="1"/>
          </p:cNvSpPr>
          <p:nvPr>
            <p:ph idx="1"/>
          </p:nvPr>
        </p:nvSpPr>
        <p:spPr/>
        <p:txBody>
          <a:bodyPr>
            <a:normAutofit/>
          </a:bodyPr>
          <a:lstStyle/>
          <a:p>
            <a:pPr eaLnBrk="1" hangingPunct="1">
              <a:defRPr/>
            </a:pPr>
            <a:r>
              <a:rPr lang="en-IE" b="1" dirty="0" smtClean="0">
                <a:solidFill>
                  <a:srgbClr val="0000FF"/>
                </a:solidFill>
              </a:rPr>
              <a:t>Adjacency matrix (</a:t>
            </a:r>
            <a:r>
              <a:rPr lang="en-IE" b="1" i="1" dirty="0" smtClean="0">
                <a:solidFill>
                  <a:srgbClr val="0000FF"/>
                </a:solidFill>
                <a:latin typeface="Times New Roman" pitchFamily="18" charset="0"/>
                <a:cs typeface="Times New Roman" pitchFamily="18" charset="0"/>
              </a:rPr>
              <a:t>A</a:t>
            </a:r>
            <a:r>
              <a:rPr lang="en-IE" b="1" dirty="0" smtClean="0">
                <a:solidFill>
                  <a:srgbClr val="0000FF"/>
                </a:solidFill>
              </a:rPr>
              <a:t>):</a:t>
            </a:r>
          </a:p>
          <a:p>
            <a:pPr lvl="1">
              <a:spcBef>
                <a:spcPct val="5000"/>
              </a:spcBef>
              <a:defRPr/>
            </a:pPr>
            <a:r>
              <a:rPr lang="en-IE" b="1" i="1" dirty="0" smtClean="0">
                <a:latin typeface="Times New Roman" pitchFamily="18" charset="0"/>
                <a:cs typeface="Times New Roman" pitchFamily="18" charset="0"/>
              </a:rPr>
              <a:t>n</a:t>
            </a:r>
            <a:r>
              <a:rPr lang="en-IE" b="1" i="1" dirty="0" smtClean="0">
                <a:latin typeface="Times New Roman" pitchFamily="18" charset="0"/>
                <a:cs typeface="Times New Roman" pitchFamily="18" charset="0"/>
                <a:sym typeface="Symbol"/>
              </a:rPr>
              <a:t> </a:t>
            </a:r>
            <a:r>
              <a:rPr lang="en-IE" b="1" i="1" dirty="0" smtClean="0">
                <a:latin typeface="Times New Roman" pitchFamily="18" charset="0"/>
                <a:cs typeface="Times New Roman" pitchFamily="18" charset="0"/>
              </a:rPr>
              <a:t>n</a:t>
            </a:r>
            <a:r>
              <a:rPr lang="en-IE" i="1" dirty="0" smtClean="0">
                <a:latin typeface="Times New Roman" pitchFamily="18" charset="0"/>
                <a:cs typeface="Times New Roman" pitchFamily="18" charset="0"/>
              </a:rPr>
              <a:t> </a:t>
            </a:r>
            <a:r>
              <a:rPr lang="en-IE" dirty="0" smtClean="0"/>
              <a:t>matrix</a:t>
            </a:r>
          </a:p>
          <a:p>
            <a:pPr lvl="1">
              <a:spcBef>
                <a:spcPct val="5000"/>
              </a:spcBef>
              <a:defRPr/>
            </a:pPr>
            <a:r>
              <a:rPr lang="en-IE" b="1" i="1" dirty="0" smtClean="0">
                <a:latin typeface="Times New Roman" pitchFamily="18" charset="0"/>
                <a:cs typeface="Times New Roman" pitchFamily="18" charset="0"/>
              </a:rPr>
              <a:t>A=[</a:t>
            </a:r>
            <a:r>
              <a:rPr lang="en-IE" b="1" i="1" dirty="0" err="1" smtClean="0">
                <a:latin typeface="Times New Roman" pitchFamily="18" charset="0"/>
                <a:cs typeface="Times New Roman" pitchFamily="18" charset="0"/>
              </a:rPr>
              <a:t>a</a:t>
            </a:r>
            <a:r>
              <a:rPr lang="en-IE" b="1" i="1" baseline="-25000" dirty="0" err="1" smtClean="0">
                <a:latin typeface="Times New Roman" pitchFamily="18" charset="0"/>
                <a:cs typeface="Times New Roman" pitchFamily="18" charset="0"/>
              </a:rPr>
              <a:t>ij</a:t>
            </a:r>
            <a:r>
              <a:rPr lang="en-IE" b="1" i="1" dirty="0" smtClean="0">
                <a:latin typeface="Times New Roman" pitchFamily="18" charset="0"/>
                <a:cs typeface="Times New Roman" pitchFamily="18" charset="0"/>
              </a:rPr>
              <a:t>], </a:t>
            </a:r>
            <a:r>
              <a:rPr lang="en-IE" b="1" i="1" dirty="0" err="1" smtClean="0">
                <a:latin typeface="Times New Roman" pitchFamily="18" charset="0"/>
                <a:cs typeface="Times New Roman" pitchFamily="18" charset="0"/>
              </a:rPr>
              <a:t>a</a:t>
            </a:r>
            <a:r>
              <a:rPr lang="en-IE" b="1" i="1" baseline="-25000" dirty="0" err="1" smtClean="0">
                <a:latin typeface="Times New Roman" pitchFamily="18" charset="0"/>
                <a:cs typeface="Times New Roman" pitchFamily="18" charset="0"/>
              </a:rPr>
              <a:t>ij</a:t>
            </a:r>
            <a:r>
              <a:rPr lang="en-IE" b="1" i="1" dirty="0" smtClean="0">
                <a:latin typeface="Times New Roman" pitchFamily="18" charset="0"/>
                <a:cs typeface="Times New Roman" pitchFamily="18" charset="0"/>
              </a:rPr>
              <a:t>=1</a:t>
            </a:r>
            <a:r>
              <a:rPr lang="en-IE" i="1" dirty="0" smtClean="0">
                <a:latin typeface="Times New Roman" pitchFamily="18" charset="0"/>
                <a:cs typeface="Times New Roman" pitchFamily="18" charset="0"/>
              </a:rPr>
              <a:t> </a:t>
            </a:r>
            <a:r>
              <a:rPr lang="en-IE" dirty="0" smtClean="0"/>
              <a:t>if edge between node </a:t>
            </a:r>
            <a:r>
              <a:rPr lang="en-IE" b="1" i="1" dirty="0" err="1" smtClean="0">
                <a:latin typeface="Times New Roman" pitchFamily="18" charset="0"/>
                <a:cs typeface="Times New Roman" pitchFamily="18" charset="0"/>
              </a:rPr>
              <a:t>i</a:t>
            </a:r>
            <a:r>
              <a:rPr lang="en-IE" dirty="0" smtClean="0"/>
              <a:t> and </a:t>
            </a:r>
            <a:r>
              <a:rPr lang="en-IE" b="1" i="1" dirty="0" smtClean="0">
                <a:latin typeface="Times New Roman" pitchFamily="18" charset="0"/>
                <a:cs typeface="Times New Roman" pitchFamily="18" charset="0"/>
              </a:rPr>
              <a:t>j</a:t>
            </a:r>
            <a:endParaRPr lang="en-IE" b="1"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a:spcBef>
                <a:spcPct val="5000"/>
              </a:spcBef>
              <a:defRPr/>
            </a:pPr>
            <a:r>
              <a:rPr lang="en-US" b="1" dirty="0" smtClean="0">
                <a:solidFill>
                  <a:srgbClr val="D60093"/>
                </a:solidFill>
              </a:rPr>
              <a:t>Important properties: </a:t>
            </a:r>
          </a:p>
          <a:p>
            <a:pPr lvl="1">
              <a:spcBef>
                <a:spcPct val="5000"/>
              </a:spcBef>
              <a:defRPr/>
            </a:pPr>
            <a:r>
              <a:rPr lang="en-US" dirty="0" smtClean="0"/>
              <a:t>Symmetric matrix</a:t>
            </a:r>
          </a:p>
          <a:p>
            <a:pPr lvl="1">
              <a:spcBef>
                <a:spcPct val="5000"/>
              </a:spcBef>
              <a:defRPr/>
            </a:pPr>
            <a:r>
              <a:rPr lang="en-US" dirty="0" smtClean="0"/>
              <a:t> Eigenvectors are real and orthogonal</a:t>
            </a:r>
          </a:p>
          <a:p>
            <a:pPr>
              <a:spcBef>
                <a:spcPct val="5000"/>
              </a:spcBef>
              <a:defRPr/>
            </a:pPr>
            <a:endParaRPr lang="en-IE" dirty="0" smtClean="0"/>
          </a:p>
        </p:txBody>
      </p:sp>
      <p:sp>
        <p:nvSpPr>
          <p:cNvPr id="36" name="Footer Placeholder 35"/>
          <p:cNvSpPr>
            <a:spLocks noGrp="1"/>
          </p:cNvSpPr>
          <p:nvPr>
            <p:ph type="ftr" sz="quarter" idx="11"/>
          </p:nvPr>
        </p:nvSpPr>
        <p:spPr/>
        <p:txBody>
          <a:bodyPr/>
          <a:lstStyle/>
          <a:p>
            <a:pPr>
              <a:defRPr/>
            </a:pPr>
            <a:r>
              <a:rPr lang="en-IE" smtClean="0"/>
              <a:t>J. Leskovec, A. Rajaraman, J. Ullman: Mining of Massive Datasets, http://www.mmds.org</a:t>
            </a:r>
            <a:endParaRPr lang="en-IE"/>
          </a:p>
        </p:txBody>
      </p:sp>
      <p:sp>
        <p:nvSpPr>
          <p:cNvPr id="35" name="Slide Number Placeholder 34"/>
          <p:cNvSpPr>
            <a:spLocks noGrp="1"/>
          </p:cNvSpPr>
          <p:nvPr>
            <p:ph type="sldNum" sz="quarter" idx="12"/>
          </p:nvPr>
        </p:nvSpPr>
        <p:spPr/>
        <p:txBody>
          <a:bodyPr/>
          <a:lstStyle/>
          <a:p>
            <a:pPr>
              <a:defRPr/>
            </a:pPr>
            <a:fld id="{A73FEC7F-91ED-4963-9679-B59929A1CB23}" type="slidenum">
              <a:rPr lang="en-IE" smtClean="0"/>
              <a:pPr>
                <a:defRPr/>
              </a:pPr>
              <a:t>36</a:t>
            </a:fld>
            <a:endParaRPr lang="en-IE"/>
          </a:p>
        </p:txBody>
      </p:sp>
      <p:sp>
        <p:nvSpPr>
          <p:cNvPr id="75125" name="AutoShape 373"/>
          <p:cNvSpPr>
            <a:spLocks noChangeArrowheads="1"/>
          </p:cNvSpPr>
          <p:nvPr/>
        </p:nvSpPr>
        <p:spPr bwMode="auto">
          <a:xfrm>
            <a:off x="4572000" y="3700463"/>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42" name="Group 41"/>
          <p:cNvGrpSpPr/>
          <p:nvPr/>
        </p:nvGrpSpPr>
        <p:grpSpPr>
          <a:xfrm>
            <a:off x="838200" y="3200400"/>
            <a:ext cx="3276600" cy="1447800"/>
            <a:chOff x="838200" y="3505200"/>
            <a:chExt cx="3276600" cy="1447800"/>
          </a:xfrm>
        </p:grpSpPr>
        <p:cxnSp>
          <p:nvCxnSpPr>
            <p:cNvPr id="25" name="Straight Connector 24"/>
            <p:cNvCxnSpPr>
              <a:stCxn id="33" idx="3"/>
              <a:endCxn id="38"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8" idx="5"/>
              <a:endCxn id="37"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3" idx="4"/>
              <a:endCxn id="37"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3" idx="6"/>
              <a:endCxn id="39"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5"/>
              <a:endCxn id="41"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1"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3"/>
              <a:endCxn id="40"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7" name="Oval 36"/>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8" name="Oval 37"/>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9" name="Oval 38"/>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a:t>
              </a:r>
              <a:endParaRPr lang="en-US" dirty="0"/>
            </a:p>
          </p:txBody>
        </p:sp>
        <p:sp>
          <p:nvSpPr>
            <p:cNvPr id="40" name="Oval 39"/>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a:t>
              </a:r>
              <a:endParaRPr lang="en-US" dirty="0"/>
            </a:p>
          </p:txBody>
        </p:sp>
        <p:sp>
          <p:nvSpPr>
            <p:cNvPr id="41" name="Oval 40"/>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a:t>
              </a:r>
              <a:endParaRPr lang="en-US" dirty="0"/>
            </a:p>
          </p:txBody>
        </p:sp>
      </p:grpSp>
      <p:graphicFrame>
        <p:nvGraphicFramePr>
          <p:cNvPr id="43" name="Group 372"/>
          <p:cNvGraphicFramePr>
            <a:graphicFrameLocks/>
          </p:cNvGraphicFramePr>
          <p:nvPr>
            <p:extLst>
              <p:ext uri="{D42A27DB-BD31-4B8C-83A1-F6EECF244321}">
                <p14:modId xmlns:p14="http://schemas.microsoft.com/office/powerpoint/2010/main" val="1461668266"/>
              </p:ext>
            </p:extLst>
          </p:nvPr>
        </p:nvGraphicFramePr>
        <p:xfrm>
          <a:off x="5570538" y="2895600"/>
          <a:ext cx="3116262" cy="2561533"/>
        </p:xfrm>
        <a:graphic>
          <a:graphicData uri="http://schemas.openxmlformats.org/drawingml/2006/table">
            <a:tbl>
              <a:tblPr/>
              <a:tblGrid>
                <a:gridCol w="446087"/>
                <a:gridCol w="442913"/>
                <a:gridCol w="447675"/>
                <a:gridCol w="444500"/>
                <a:gridCol w="444500"/>
                <a:gridCol w="446087"/>
                <a:gridCol w="444500"/>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smtClean="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r>
            </a:tbl>
          </a:graphicData>
        </a:graphic>
      </p:graphicFrame>
    </p:spTree>
    <p:extLst>
      <p:ext uri="{BB962C8B-B14F-4D97-AF65-F5344CB8AC3E}">
        <p14:creationId xmlns:p14="http://schemas.microsoft.com/office/powerpoint/2010/main" val="17574742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a:lstStyle/>
          <a:p>
            <a:pPr eaLnBrk="1" hangingPunct="1">
              <a:defRPr/>
            </a:pPr>
            <a:r>
              <a:rPr lang="en-IE" dirty="0" smtClean="0"/>
              <a:t>Matrix Representations</a:t>
            </a:r>
            <a:endParaRPr lang="en-IE" sz="2400" dirty="0" smtClean="0"/>
          </a:p>
        </p:txBody>
      </p:sp>
      <p:sp>
        <p:nvSpPr>
          <p:cNvPr id="104454" name="Rectangle 6"/>
          <p:cNvSpPr>
            <a:spLocks noGrp="1" noChangeArrowheads="1"/>
          </p:cNvSpPr>
          <p:nvPr>
            <p:ph idx="1"/>
          </p:nvPr>
        </p:nvSpPr>
        <p:spPr/>
        <p:txBody>
          <a:bodyPr>
            <a:normAutofit/>
          </a:bodyPr>
          <a:lstStyle/>
          <a:p>
            <a:pPr eaLnBrk="1" hangingPunct="1">
              <a:defRPr/>
            </a:pPr>
            <a:r>
              <a:rPr lang="en-IE" b="1" dirty="0" smtClean="0">
                <a:solidFill>
                  <a:srgbClr val="D60093"/>
                </a:solidFill>
              </a:rPr>
              <a:t>Degree matrix (D):</a:t>
            </a:r>
          </a:p>
          <a:p>
            <a:pPr lvl="1">
              <a:spcBef>
                <a:spcPct val="10000"/>
              </a:spcBef>
              <a:defRPr/>
            </a:pPr>
            <a:r>
              <a:rPr lang="en-IE" b="1" i="1" dirty="0" smtClean="0">
                <a:latin typeface="Times New Roman" pitchFamily="18" charset="0"/>
                <a:cs typeface="Times New Roman" pitchFamily="18" charset="0"/>
              </a:rPr>
              <a:t>n</a:t>
            </a:r>
            <a:r>
              <a:rPr lang="en-IE" b="1" i="1" dirty="0" smtClean="0">
                <a:latin typeface="Times New Roman" pitchFamily="18" charset="0"/>
                <a:cs typeface="Times New Roman" pitchFamily="18" charset="0"/>
                <a:sym typeface="Symbol"/>
              </a:rPr>
              <a:t> </a:t>
            </a:r>
            <a:r>
              <a:rPr lang="en-IE" b="1" i="1" dirty="0" smtClean="0">
                <a:latin typeface="Times New Roman" pitchFamily="18" charset="0"/>
                <a:cs typeface="Times New Roman" pitchFamily="18" charset="0"/>
              </a:rPr>
              <a:t>n</a:t>
            </a:r>
            <a:r>
              <a:rPr lang="en-IE" dirty="0" smtClean="0"/>
              <a:t>  diagonal matrix</a:t>
            </a:r>
          </a:p>
          <a:p>
            <a:pPr lvl="1">
              <a:spcBef>
                <a:spcPct val="30000"/>
              </a:spcBef>
              <a:defRPr/>
            </a:pPr>
            <a:r>
              <a:rPr lang="en-IE" b="1" i="1" dirty="0" smtClean="0">
                <a:latin typeface="Times New Roman" pitchFamily="18" charset="0"/>
                <a:cs typeface="Times New Roman" pitchFamily="18" charset="0"/>
              </a:rPr>
              <a:t>D=[</a:t>
            </a:r>
            <a:r>
              <a:rPr lang="en-IE" b="1" i="1" dirty="0" err="1" smtClean="0">
                <a:latin typeface="Times New Roman" pitchFamily="18" charset="0"/>
                <a:cs typeface="Times New Roman" pitchFamily="18" charset="0"/>
              </a:rPr>
              <a:t>d</a:t>
            </a:r>
            <a:r>
              <a:rPr lang="en-IE" b="1" i="1" baseline="-25000" dirty="0" err="1" smtClean="0">
                <a:latin typeface="Times New Roman" pitchFamily="18" charset="0"/>
                <a:cs typeface="Times New Roman" pitchFamily="18" charset="0"/>
              </a:rPr>
              <a:t>ii</a:t>
            </a:r>
            <a:r>
              <a:rPr lang="en-IE" b="1" i="1" dirty="0" smtClean="0">
                <a:latin typeface="Times New Roman" pitchFamily="18" charset="0"/>
                <a:cs typeface="Times New Roman" pitchFamily="18" charset="0"/>
              </a:rPr>
              <a:t>], </a:t>
            </a:r>
            <a:r>
              <a:rPr lang="en-IE" b="1" i="1" dirty="0" err="1" smtClean="0">
                <a:latin typeface="Times New Roman" pitchFamily="18" charset="0"/>
                <a:cs typeface="Times New Roman" pitchFamily="18" charset="0"/>
              </a:rPr>
              <a:t>d</a:t>
            </a:r>
            <a:r>
              <a:rPr lang="en-IE" b="1" i="1" baseline="-25000" dirty="0" err="1" smtClean="0">
                <a:latin typeface="Times New Roman" pitchFamily="18" charset="0"/>
                <a:cs typeface="Times New Roman" pitchFamily="18" charset="0"/>
              </a:rPr>
              <a:t>ii</a:t>
            </a:r>
            <a:r>
              <a:rPr lang="en-IE" b="1" i="1" baseline="-25000" dirty="0" smtClean="0">
                <a:latin typeface="Times New Roman" pitchFamily="18" charset="0"/>
                <a:cs typeface="Times New Roman" pitchFamily="18" charset="0"/>
              </a:rPr>
              <a:t> </a:t>
            </a:r>
            <a:r>
              <a:rPr lang="en-IE" b="1" i="1" dirty="0" smtClean="0">
                <a:latin typeface="Times New Roman" pitchFamily="18" charset="0"/>
                <a:cs typeface="Times New Roman" pitchFamily="18" charset="0"/>
              </a:rPr>
              <a:t>=</a:t>
            </a:r>
            <a:r>
              <a:rPr lang="en-IE" i="1" dirty="0" smtClean="0">
                <a:latin typeface="Times New Roman" pitchFamily="18" charset="0"/>
                <a:cs typeface="Times New Roman" pitchFamily="18" charset="0"/>
              </a:rPr>
              <a:t> </a:t>
            </a:r>
            <a:r>
              <a:rPr lang="en-IE" dirty="0" smtClean="0"/>
              <a:t>degree of node </a:t>
            </a:r>
            <a:r>
              <a:rPr lang="en-IE" b="1" i="1" dirty="0" err="1" smtClean="0">
                <a:latin typeface="Times New Roman" pitchFamily="18" charset="0"/>
                <a:cs typeface="Times New Roman" pitchFamily="18" charset="0"/>
              </a:rPr>
              <a:t>i</a:t>
            </a:r>
            <a:endParaRPr lang="en-IE" b="1" dirty="0" smtClean="0"/>
          </a:p>
        </p:txBody>
      </p:sp>
      <p:sp>
        <p:nvSpPr>
          <p:cNvPr id="34" name="Footer Placeholder 3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3" name="Slide Number Placeholder 32"/>
          <p:cNvSpPr>
            <a:spLocks noGrp="1"/>
          </p:cNvSpPr>
          <p:nvPr>
            <p:ph type="sldNum" sz="quarter" idx="12"/>
          </p:nvPr>
        </p:nvSpPr>
        <p:spPr/>
        <p:txBody>
          <a:bodyPr/>
          <a:lstStyle/>
          <a:p>
            <a:fld id="{19B12225-5612-419B-A8D5-4B8EEE4C217E}" type="slidenum">
              <a:rPr lang="en-US" smtClean="0"/>
              <a:pPr/>
              <a:t>37</a:t>
            </a:fld>
            <a:endParaRPr lang="en-US"/>
          </a:p>
        </p:txBody>
      </p:sp>
      <p:sp>
        <p:nvSpPr>
          <p:cNvPr id="104812" name="AutoShape 364"/>
          <p:cNvSpPr>
            <a:spLocks noChangeArrowheads="1"/>
          </p:cNvSpPr>
          <p:nvPr/>
        </p:nvSpPr>
        <p:spPr bwMode="auto">
          <a:xfrm>
            <a:off x="4546600" y="4114800"/>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25" name="Group 24"/>
          <p:cNvGrpSpPr/>
          <p:nvPr/>
        </p:nvGrpSpPr>
        <p:grpSpPr>
          <a:xfrm>
            <a:off x="838200" y="3581400"/>
            <a:ext cx="3276600" cy="1447800"/>
            <a:chOff x="838200" y="3505200"/>
            <a:chExt cx="3276600" cy="1447800"/>
          </a:xfrm>
        </p:grpSpPr>
        <p:cxnSp>
          <p:nvCxnSpPr>
            <p:cNvPr id="26" name="Straight Connector 25"/>
            <p:cNvCxnSpPr>
              <a:stCxn id="37" idx="3"/>
              <a:endCxn id="39"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9" idx="5"/>
              <a:endCxn id="38"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7" idx="4"/>
              <a:endCxn id="38"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8" idx="6"/>
              <a:endCxn id="41"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5"/>
              <a:endCxn id="42"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6"/>
              <a:endCxn id="42"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0" idx="3"/>
              <a:endCxn id="41"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8" name="Oval 37"/>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9" name="Oval 38"/>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40" name="Oval 39"/>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a:t>
              </a:r>
              <a:endParaRPr lang="en-US" dirty="0"/>
            </a:p>
          </p:txBody>
        </p:sp>
        <p:sp>
          <p:nvSpPr>
            <p:cNvPr id="41" name="Oval 40"/>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a:t>
              </a:r>
              <a:endParaRPr lang="en-US" dirty="0"/>
            </a:p>
          </p:txBody>
        </p:sp>
        <p:sp>
          <p:nvSpPr>
            <p:cNvPr id="42" name="Oval 41"/>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a:t>
              </a:r>
              <a:endParaRPr lang="en-US" dirty="0"/>
            </a:p>
          </p:txBody>
        </p:sp>
      </p:grpSp>
      <p:graphicFrame>
        <p:nvGraphicFramePr>
          <p:cNvPr id="24" name="Group 363"/>
          <p:cNvGraphicFramePr>
            <a:graphicFrameLocks noGrp="1"/>
          </p:cNvGraphicFramePr>
          <p:nvPr>
            <p:extLst>
              <p:ext uri="{D42A27DB-BD31-4B8C-83A1-F6EECF244321}">
                <p14:modId xmlns:p14="http://schemas.microsoft.com/office/powerpoint/2010/main" val="2961947965"/>
              </p:ext>
            </p:extLst>
          </p:nvPr>
        </p:nvGraphicFramePr>
        <p:xfrm>
          <a:off x="5572125" y="3124200"/>
          <a:ext cx="3116263" cy="2561533"/>
        </p:xfrm>
        <a:graphic>
          <a:graphicData uri="http://schemas.openxmlformats.org/drawingml/2006/table">
            <a:tbl>
              <a:tblPr/>
              <a:tblGrid>
                <a:gridCol w="446088"/>
                <a:gridCol w="442912"/>
                <a:gridCol w="447675"/>
                <a:gridCol w="444500"/>
                <a:gridCol w="444500"/>
                <a:gridCol w="446088"/>
                <a:gridCol w="444500"/>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smtClean="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r>
            </a:tbl>
          </a:graphicData>
        </a:graphic>
      </p:graphicFrame>
    </p:spTree>
    <p:extLst>
      <p:ext uri="{BB962C8B-B14F-4D97-AF65-F5344CB8AC3E}">
        <p14:creationId xmlns:p14="http://schemas.microsoft.com/office/powerpoint/2010/main" val="16345272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pPr eaLnBrk="1" hangingPunct="1">
              <a:defRPr/>
            </a:pPr>
            <a:r>
              <a:rPr lang="en-IE" dirty="0" smtClean="0"/>
              <a:t>Matrix Representations</a:t>
            </a:r>
            <a:endParaRPr lang="en-IE" sz="2400" dirty="0" smtClean="0"/>
          </a:p>
        </p:txBody>
      </p:sp>
      <mc:AlternateContent xmlns:mc="http://schemas.openxmlformats.org/markup-compatibility/2006" xmlns:a14="http://schemas.microsoft.com/office/drawing/2010/main">
        <mc:Choice Requires="a14">
          <p:sp>
            <p:nvSpPr>
              <p:cNvPr id="112644" name="Rectangle 4"/>
              <p:cNvSpPr>
                <a:spLocks noGrp="1" noChangeArrowheads="1"/>
              </p:cNvSpPr>
              <p:nvPr>
                <p:ph idx="1"/>
              </p:nvPr>
            </p:nvSpPr>
            <p:spPr/>
            <p:txBody>
              <a:bodyPr>
                <a:normAutofit/>
              </a:bodyPr>
              <a:lstStyle/>
              <a:p>
                <a:pPr eaLnBrk="1" hangingPunct="1">
                  <a:defRPr/>
                </a:pPr>
                <a:r>
                  <a:rPr lang="en-IE" b="1" dirty="0" smtClean="0">
                    <a:solidFill>
                      <a:srgbClr val="D60093"/>
                    </a:solidFill>
                  </a:rPr>
                  <a:t>Laplacian matrix (L):</a:t>
                </a:r>
              </a:p>
              <a:p>
                <a:pPr lvl="1">
                  <a:defRPr/>
                </a:pPr>
                <a:r>
                  <a:rPr lang="en-IE" b="1" i="1" dirty="0" smtClean="0">
                    <a:latin typeface="Times New Roman" pitchFamily="18" charset="0"/>
                    <a:cs typeface="Times New Roman" pitchFamily="18" charset="0"/>
                  </a:rPr>
                  <a:t>n</a:t>
                </a:r>
                <a:r>
                  <a:rPr lang="en-IE" b="1" i="1" dirty="0" smtClean="0">
                    <a:latin typeface="Times New Roman" pitchFamily="18" charset="0"/>
                    <a:cs typeface="Times New Roman" pitchFamily="18" charset="0"/>
                    <a:sym typeface="Symbol"/>
                  </a:rPr>
                  <a:t> </a:t>
                </a:r>
                <a:r>
                  <a:rPr lang="en-IE" b="1" i="1" dirty="0" smtClean="0">
                    <a:latin typeface="Times New Roman" pitchFamily="18" charset="0"/>
                    <a:cs typeface="Times New Roman" pitchFamily="18" charset="0"/>
                  </a:rPr>
                  <a:t>n</a:t>
                </a:r>
                <a:r>
                  <a:rPr lang="en-IE" dirty="0" smtClean="0"/>
                  <a:t> symmetric matrix</a:t>
                </a:r>
              </a:p>
              <a:p>
                <a:pPr lvl="1">
                  <a:defRPr/>
                </a:pPr>
                <a:endParaRPr lang="en-IE" dirty="0" smtClean="0"/>
              </a:p>
              <a:p>
                <a:pPr lvl="1">
                  <a:defRPr/>
                </a:pPr>
                <a:endParaRPr lang="en-IE" dirty="0" smtClean="0"/>
              </a:p>
              <a:p>
                <a:pPr lvl="1">
                  <a:defRPr/>
                </a:pPr>
                <a:endParaRPr lang="en-US" dirty="0" smtClean="0">
                  <a:solidFill>
                    <a:schemeClr val="accent3"/>
                  </a:solidFill>
                </a:endParaRPr>
              </a:p>
              <a:p>
                <a:pPr>
                  <a:defRPr/>
                </a:pPr>
                <a:r>
                  <a:rPr lang="en-US" b="1" dirty="0" smtClean="0">
                    <a:solidFill>
                      <a:srgbClr val="0000FF"/>
                    </a:solidFill>
                  </a:rPr>
                  <a:t>What is trivial </a:t>
                </a:r>
                <a:r>
                  <a:rPr lang="en-US" b="1" dirty="0" err="1" smtClean="0">
                    <a:solidFill>
                      <a:srgbClr val="0000FF"/>
                    </a:solidFill>
                  </a:rPr>
                  <a:t>eigenpair</a:t>
                </a:r>
                <a:r>
                  <a:rPr lang="en-US" b="1" dirty="0" smtClean="0">
                    <a:solidFill>
                      <a:srgbClr val="0000FF"/>
                    </a:solidFill>
                  </a:rPr>
                  <a:t>?</a:t>
                </a:r>
              </a:p>
              <a:p>
                <a:pPr lvl="1">
                  <a:defRPr/>
                </a:pPr>
                <a14:m>
                  <m:oMath xmlns:m="http://schemas.openxmlformats.org/officeDocument/2006/math">
                    <m:r>
                      <a:rPr lang="en-US" b="1" i="1" dirty="0" smtClean="0">
                        <a:latin typeface="Cambria Math"/>
                      </a:rPr>
                      <m:t>𝒙</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smtClean="0"/>
                  <a:t> then </a:t>
                </a:r>
                <a14:m>
                  <m:oMath xmlns:m="http://schemas.openxmlformats.org/officeDocument/2006/math">
                    <m:r>
                      <a:rPr lang="en-US" b="1" i="1" dirty="0" smtClean="0">
                        <a:latin typeface="Cambria Math"/>
                      </a:rPr>
                      <m:t>𝑳</m:t>
                    </m:r>
                    <m:r>
                      <a:rPr lang="en-US" b="1" i="1" dirty="0" smtClean="0">
                        <a:latin typeface="Cambria Math"/>
                      </a:rPr>
                      <m:t>⋅</m:t>
                    </m:r>
                    <m:r>
                      <a:rPr lang="en-US" b="1" i="1" dirty="0" smtClean="0">
                        <a:latin typeface="Cambria Math"/>
                      </a:rPr>
                      <m:t>𝒙</m:t>
                    </m:r>
                    <m:r>
                      <a:rPr lang="en-US" b="1" i="1" dirty="0" smtClean="0">
                        <a:latin typeface="Cambria Math"/>
                      </a:rPr>
                      <m:t>=</m:t>
                    </m:r>
                    <m:r>
                      <a:rPr lang="en-US" b="1" i="1" dirty="0" smtClean="0">
                        <a:latin typeface="Cambria Math"/>
                      </a:rPr>
                      <m:t>𝟎</m:t>
                    </m:r>
                  </m:oMath>
                </a14:m>
                <a:r>
                  <a:rPr lang="en-US" dirty="0" smtClean="0"/>
                  <a:t> and so </a:t>
                </a:r>
                <a14:m>
                  <m:oMath xmlns:m="http://schemas.openxmlformats.org/officeDocument/2006/math">
                    <m:sSub>
                      <m:sSubPr>
                        <m:ctrlPr>
                          <a:rPr lang="en-US" b="1" i="1" smtClean="0">
                            <a:latin typeface="Cambria Math" charset="0"/>
                          </a:rPr>
                        </m:ctrlPr>
                      </m:sSubPr>
                      <m:e>
                        <m:r>
                          <a:rPr lang="en-US" b="1" i="1" smtClean="0">
                            <a:latin typeface="Cambria Math"/>
                          </a:rPr>
                          <m:t>𝝀</m:t>
                        </m:r>
                        <m:r>
                          <a:rPr lang="en-US" b="1" i="1" smtClean="0">
                            <a:latin typeface="Cambria Math"/>
                          </a:rPr>
                          <m:t>=</m:t>
                        </m:r>
                        <m:r>
                          <a:rPr lang="en-US" b="1" i="1" smtClean="0">
                            <a:latin typeface="Cambria Math"/>
                          </a:rPr>
                          <m:t>𝝀</m:t>
                        </m:r>
                      </m:e>
                      <m:sub>
                        <m:r>
                          <a:rPr lang="en-US" b="1" i="1" smtClean="0">
                            <a:latin typeface="Cambria Math"/>
                          </a:rPr>
                          <m:t>𝟏</m:t>
                        </m:r>
                      </m:sub>
                    </m:sSub>
                    <m:r>
                      <a:rPr lang="en-US" b="1" i="1" smtClean="0">
                        <a:latin typeface="Cambria Math"/>
                      </a:rPr>
                      <m:t>=</m:t>
                    </m:r>
                    <m:r>
                      <a:rPr lang="en-US" b="1" i="1" smtClean="0">
                        <a:latin typeface="Cambria Math"/>
                      </a:rPr>
                      <m:t>𝟎</m:t>
                    </m:r>
                  </m:oMath>
                </a14:m>
                <a:endParaRPr lang="en-US" b="1" dirty="0" smtClean="0"/>
              </a:p>
              <a:p>
                <a:pPr>
                  <a:defRPr/>
                </a:pPr>
                <a:r>
                  <a:rPr lang="en-US" b="1" dirty="0" smtClean="0">
                    <a:solidFill>
                      <a:srgbClr val="008000"/>
                    </a:solidFill>
                  </a:rPr>
                  <a:t>Important properties:</a:t>
                </a:r>
              </a:p>
              <a:p>
                <a:pPr lvl="1">
                  <a:defRPr/>
                </a:pPr>
                <a:r>
                  <a:rPr lang="en-US" b="1" dirty="0" err="1" smtClean="0"/>
                  <a:t>Eigenvalues</a:t>
                </a:r>
                <a:r>
                  <a:rPr lang="en-US" dirty="0" smtClean="0"/>
                  <a:t> are non-negative real numbers</a:t>
                </a:r>
              </a:p>
              <a:p>
                <a:pPr lvl="1">
                  <a:defRPr/>
                </a:pPr>
                <a:r>
                  <a:rPr lang="en-US" b="1" dirty="0" smtClean="0"/>
                  <a:t>Eigenvectors</a:t>
                </a:r>
                <a:r>
                  <a:rPr lang="en-US" dirty="0" smtClean="0"/>
                  <a:t> are real and orthogonal</a:t>
                </a:r>
                <a:endParaRPr lang="en-IE" dirty="0" smtClean="0"/>
              </a:p>
            </p:txBody>
          </p:sp>
        </mc:Choice>
        <mc:Fallback xmlns="">
          <p:sp>
            <p:nvSpPr>
              <p:cNvPr id="112644" name="Rectangle 4"/>
              <p:cNvSpPr>
                <a:spLocks noGrp="1" noRot="1" noChangeAspect="1" noMove="1" noResize="1" noEditPoints="1" noAdjustHandles="1" noChangeArrowheads="1" noChangeShapeType="1" noTextEdit="1"/>
              </p:cNvSpPr>
              <p:nvPr>
                <p:ph idx="1"/>
              </p:nvPr>
            </p:nvSpPr>
            <p:spPr>
              <a:blipFill rotWithShape="1">
                <a:blip r:embed="rId2"/>
                <a:stretch>
                  <a:fillRect t="-696" b="-1972"/>
                </a:stretch>
              </a:blipFill>
            </p:spPr>
            <p:txBody>
              <a:bodyPr/>
              <a:lstStyle/>
              <a:p>
                <a:r>
                  <a:rPr lang="en-US">
                    <a:noFill/>
                  </a:rPr>
                  <a:t> </a:t>
                </a:r>
              </a:p>
            </p:txBody>
          </p:sp>
        </mc:Fallback>
      </mc:AlternateContent>
      <p:sp>
        <p:nvSpPr>
          <p:cNvPr id="36" name="Footer Placeholder 35"/>
          <p:cNvSpPr>
            <a:spLocks noGrp="1"/>
          </p:cNvSpPr>
          <p:nvPr>
            <p:ph type="ftr" sz="quarter" idx="11"/>
          </p:nvPr>
        </p:nvSpPr>
        <p:spPr/>
        <p:txBody>
          <a:bodyPr/>
          <a:lstStyle/>
          <a:p>
            <a:pPr>
              <a:defRPr/>
            </a:pPr>
            <a:r>
              <a:rPr lang="en-IE" smtClean="0"/>
              <a:t>J. Leskovec, A. Rajaraman, J. Ullman: Mining of Massive Datasets, http://www.mmds.org</a:t>
            </a:r>
            <a:endParaRPr lang="en-IE"/>
          </a:p>
        </p:txBody>
      </p:sp>
      <p:sp>
        <p:nvSpPr>
          <p:cNvPr id="35" name="Slide Number Placeholder 34"/>
          <p:cNvSpPr>
            <a:spLocks noGrp="1"/>
          </p:cNvSpPr>
          <p:nvPr>
            <p:ph type="sldNum" sz="quarter" idx="12"/>
          </p:nvPr>
        </p:nvSpPr>
        <p:spPr/>
        <p:txBody>
          <a:bodyPr/>
          <a:lstStyle/>
          <a:p>
            <a:pPr>
              <a:defRPr/>
            </a:pPr>
            <a:fld id="{2FB82157-1A3D-4543-BB36-318E47FF2E9F}" type="slidenum">
              <a:rPr lang="en-IE" smtClean="0"/>
              <a:pPr>
                <a:defRPr/>
              </a:pPr>
              <a:t>38</a:t>
            </a:fld>
            <a:endParaRPr lang="en-IE"/>
          </a:p>
        </p:txBody>
      </p:sp>
      <p:sp>
        <p:nvSpPr>
          <p:cNvPr id="112735" name="AutoShape 95"/>
          <p:cNvSpPr>
            <a:spLocks noChangeArrowheads="1"/>
          </p:cNvSpPr>
          <p:nvPr/>
        </p:nvSpPr>
        <p:spPr bwMode="auto">
          <a:xfrm>
            <a:off x="4508500" y="2782956"/>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0510" name="Text Box 97"/>
              <p:cNvSpPr txBox="1">
                <a:spLocks noChangeArrowheads="1"/>
              </p:cNvSpPr>
              <p:nvPr/>
            </p:nvSpPr>
            <p:spPr bwMode="auto">
              <a:xfrm>
                <a:off x="5715000" y="3810000"/>
                <a:ext cx="3240087" cy="579437"/>
              </a:xfrm>
              <a:prstGeom prst="rect">
                <a:avLst/>
              </a:prstGeom>
              <a:noFill/>
              <a:ln w="9525">
                <a:noFill/>
                <a:miter lim="800000"/>
                <a:headEnd/>
                <a:tailEnd/>
              </a:ln>
            </p:spPr>
            <p:txBody>
              <a:bodyPr>
                <a:spAutoFit/>
              </a:bodyPr>
              <a:lstStyle/>
              <a:p>
                <a:pPr algn="ctr" eaLnBrk="0" hangingPunct="0"/>
                <a14:m>
                  <m:oMathPara xmlns:m="http://schemas.openxmlformats.org/officeDocument/2006/math">
                    <m:oMathParaPr>
                      <m:jc m:val="centerGroup"/>
                    </m:oMathParaPr>
                    <m:oMath xmlns:m="http://schemas.openxmlformats.org/officeDocument/2006/math">
                      <m:r>
                        <a:rPr lang="en-IE" sz="3200" b="1" i="1" dirty="0" smtClean="0">
                          <a:solidFill>
                            <a:srgbClr val="008000"/>
                          </a:solidFill>
                          <a:latin typeface="Cambria Math"/>
                        </a:rPr>
                        <m:t>𝑳</m:t>
                      </m:r>
                      <m:r>
                        <a:rPr lang="en-IE" sz="3200" b="1" i="1" dirty="0" smtClean="0">
                          <a:solidFill>
                            <a:srgbClr val="008000"/>
                          </a:solidFill>
                          <a:latin typeface="Cambria Math"/>
                        </a:rPr>
                        <m:t> = </m:t>
                      </m:r>
                      <m:r>
                        <a:rPr lang="en-IE" sz="3200" b="1" i="1" dirty="0" smtClean="0">
                          <a:solidFill>
                            <a:srgbClr val="008000"/>
                          </a:solidFill>
                          <a:latin typeface="Cambria Math"/>
                        </a:rPr>
                        <m:t>𝑫</m:t>
                      </m:r>
                      <m:r>
                        <a:rPr lang="en-IE" sz="3200" b="1" i="1" dirty="0" smtClean="0">
                          <a:solidFill>
                            <a:srgbClr val="008000"/>
                          </a:solidFill>
                          <a:latin typeface="Cambria Math"/>
                        </a:rPr>
                        <m:t> − </m:t>
                      </m:r>
                      <m:r>
                        <a:rPr lang="en-IE" sz="3200" b="1" i="1" dirty="0" smtClean="0">
                          <a:solidFill>
                            <a:srgbClr val="008000"/>
                          </a:solidFill>
                          <a:latin typeface="Cambria Math"/>
                        </a:rPr>
                        <m:t>𝑨</m:t>
                      </m:r>
                    </m:oMath>
                  </m:oMathPara>
                </a14:m>
                <a:endParaRPr lang="en-IE" sz="3200" b="1" i="1" dirty="0">
                  <a:solidFill>
                    <a:srgbClr val="008000"/>
                  </a:solidFill>
                  <a:latin typeface="Times New Roman" pitchFamily="18" charset="0"/>
                </a:endParaRPr>
              </a:p>
            </p:txBody>
          </p:sp>
        </mc:Choice>
        <mc:Fallback xmlns="">
          <p:sp>
            <p:nvSpPr>
              <p:cNvPr id="20510" name="Text Box 97"/>
              <p:cNvSpPr txBox="1">
                <a:spLocks noRot="1" noChangeAspect="1" noMove="1" noResize="1" noEditPoints="1" noAdjustHandles="1" noChangeArrowheads="1" noChangeShapeType="1" noTextEdit="1"/>
              </p:cNvSpPr>
              <p:nvPr/>
            </p:nvSpPr>
            <p:spPr bwMode="auto">
              <a:xfrm>
                <a:off x="5715000" y="3810000"/>
                <a:ext cx="3240087" cy="579437"/>
              </a:xfrm>
              <a:prstGeom prst="rect">
                <a:avLst/>
              </a:prstGeom>
              <a:blipFill rotWithShape="1">
                <a:blip r:embed="rId3"/>
                <a:stretch>
                  <a:fillRect/>
                </a:stretch>
              </a:blipFill>
              <a:ln w="9525">
                <a:noFill/>
                <a:miter lim="800000"/>
                <a:headEnd/>
                <a:tailEnd/>
              </a:ln>
            </p:spPr>
            <p:txBody>
              <a:bodyPr/>
              <a:lstStyle/>
              <a:p>
                <a:r>
                  <a:rPr lang="en-US">
                    <a:noFill/>
                  </a:rPr>
                  <a:t> </a:t>
                </a:r>
              </a:p>
            </p:txBody>
          </p:sp>
        </mc:Fallback>
      </mc:AlternateContent>
      <p:grpSp>
        <p:nvGrpSpPr>
          <p:cNvPr id="26" name="Group 25"/>
          <p:cNvGrpSpPr/>
          <p:nvPr/>
        </p:nvGrpSpPr>
        <p:grpSpPr>
          <a:xfrm>
            <a:off x="1143000" y="2438400"/>
            <a:ext cx="2971800" cy="1219200"/>
            <a:chOff x="838200" y="3505200"/>
            <a:chExt cx="3276600" cy="1447800"/>
          </a:xfrm>
        </p:grpSpPr>
        <p:cxnSp>
          <p:nvCxnSpPr>
            <p:cNvPr id="27" name="Straight Connector 26"/>
            <p:cNvCxnSpPr>
              <a:stCxn id="39" idx="3"/>
              <a:endCxn id="41"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1" idx="5"/>
              <a:endCxn id="40"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9" idx="4"/>
              <a:endCxn id="40"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6"/>
              <a:endCxn id="42"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3"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42" idx="5"/>
              <a:endCxn id="44"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6"/>
              <a:endCxn id="44"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2" idx="3"/>
              <a:endCxn id="43"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40" name="Oval 39"/>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41" name="Oval 40"/>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42" name="Oval 41"/>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a:t>
              </a:r>
              <a:endParaRPr lang="en-US" dirty="0"/>
            </a:p>
          </p:txBody>
        </p:sp>
        <p:sp>
          <p:nvSpPr>
            <p:cNvPr id="43" name="Oval 42"/>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a:t>
              </a:r>
              <a:endParaRPr lang="en-US" dirty="0"/>
            </a:p>
          </p:txBody>
        </p:sp>
        <p:sp>
          <p:nvSpPr>
            <p:cNvPr id="44" name="Oval 43"/>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a:t>
              </a:r>
              <a:endParaRPr lang="en-US" dirty="0"/>
            </a:p>
          </p:txBody>
        </p:sp>
      </p:grpSp>
      <p:graphicFrame>
        <p:nvGraphicFramePr>
          <p:cNvPr id="45" name="Group 416"/>
          <p:cNvGraphicFramePr>
            <a:graphicFrameLocks/>
          </p:cNvGraphicFramePr>
          <p:nvPr>
            <p:extLst>
              <p:ext uri="{D42A27DB-BD31-4B8C-83A1-F6EECF244321}">
                <p14:modId xmlns:p14="http://schemas.microsoft.com/office/powerpoint/2010/main" val="1252219133"/>
              </p:ext>
            </p:extLst>
          </p:nvPr>
        </p:nvGraphicFramePr>
        <p:xfrm>
          <a:off x="5715000" y="1182378"/>
          <a:ext cx="3071379" cy="2627622"/>
        </p:xfrm>
        <a:graphic>
          <a:graphicData uri="http://schemas.openxmlformats.org/drawingml/2006/table">
            <a:tbl>
              <a:tblPr/>
              <a:tblGrid>
                <a:gridCol w="435764"/>
                <a:gridCol w="437266"/>
                <a:gridCol w="440271"/>
                <a:gridCol w="441773"/>
                <a:gridCol w="437266"/>
                <a:gridCol w="441773"/>
                <a:gridCol w="437266"/>
              </a:tblGrid>
              <a:tr h="3006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smtClean="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r>
            </a:tbl>
          </a:graphicData>
        </a:graphic>
      </p:graphicFrame>
    </p:spTree>
    <p:extLst>
      <p:ext uri="{BB962C8B-B14F-4D97-AF65-F5344CB8AC3E}">
        <p14:creationId xmlns:p14="http://schemas.microsoft.com/office/powerpoint/2010/main" val="898463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Facts about the </a:t>
            </a:r>
            <a:r>
              <a:rPr lang="en-US" dirty="0" err="1" smtClean="0"/>
              <a:t>Laplacian</a:t>
            </a:r>
            <a:r>
              <a:rPr lang="en-US" dirty="0" smtClean="0"/>
              <a:t> 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118872" indent="0">
                  <a:buNone/>
                </a:pPr>
                <a:r>
                  <a:rPr lang="en-US" b="1" dirty="0" smtClean="0"/>
                  <a:t>(a)</a:t>
                </a:r>
                <a:r>
                  <a:rPr lang="en-US" dirty="0" smtClean="0"/>
                  <a:t> All eigenvalues are </a:t>
                </a:r>
                <a14:m>
                  <m:oMath xmlns:m="http://schemas.openxmlformats.org/officeDocument/2006/math">
                    <m:r>
                      <a:rPr lang="en-US" b="0" i="1" smtClean="0">
                        <a:latin typeface="Cambria Math"/>
                      </a:rPr>
                      <m:t>≥0</m:t>
                    </m:r>
                  </m:oMath>
                </a14:m>
                <a:endParaRPr lang="en-US" dirty="0" smtClean="0"/>
              </a:p>
              <a:p>
                <a:pPr marL="118872" indent="0">
                  <a:buNone/>
                </a:pPr>
                <a:r>
                  <a:rPr lang="en-US" b="1" dirty="0" smtClean="0"/>
                  <a:t>(b)</a:t>
                </a:r>
                <a:r>
                  <a:rPr lang="en-US" dirty="0" smtClean="0"/>
                  <a:t> </a:t>
                </a:r>
                <a14:m>
                  <m:oMath xmlns:m="http://schemas.openxmlformats.org/officeDocument/2006/math">
                    <m:sSup>
                      <m:sSupPr>
                        <m:ctrlPr>
                          <a:rPr lang="en-US" b="0" i="1" smtClean="0">
                            <a:latin typeface="Cambria Math"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0" smtClean="0">
                        <a:latin typeface="Cambria Math"/>
                      </a:rPr>
                      <m:t>=</m:t>
                    </m:r>
                    <m:nary>
                      <m:naryPr>
                        <m:chr m:val="∑"/>
                        <m:supHide m:val="on"/>
                        <m:ctrlPr>
                          <a:rPr lang="en-US" b="0" i="1" smtClean="0">
                            <a:latin typeface="Cambria Math" charset="0"/>
                          </a:rPr>
                        </m:ctrlPr>
                      </m:naryPr>
                      <m:sub>
                        <m:r>
                          <a:rPr lang="en-US" b="0" i="1" smtClean="0">
                            <a:latin typeface="Cambria Math"/>
                          </a:rPr>
                          <m:t>𝑖𝑗</m:t>
                        </m:r>
                      </m:sub>
                      <m:sup/>
                      <m:e>
                        <m:sSub>
                          <m:sSubPr>
                            <m:ctrlPr>
                              <a:rPr lang="en-US" b="0" i="1" smtClean="0">
                                <a:latin typeface="Cambria Math" charset="0"/>
                              </a:rPr>
                            </m:ctrlPr>
                          </m:sSubPr>
                          <m:e>
                            <m:r>
                              <a:rPr lang="en-US" b="0" i="1" smtClean="0">
                                <a:latin typeface="Cambria Math"/>
                              </a:rPr>
                              <m:t>𝐿</m:t>
                            </m:r>
                          </m:e>
                          <m:sub>
                            <m:r>
                              <a:rPr lang="en-US" b="0" i="1" smtClean="0">
                                <a:latin typeface="Cambria Math"/>
                              </a:rPr>
                              <m:t>𝑖𝑗</m:t>
                            </m:r>
                          </m:sub>
                        </m:sSub>
                        <m:sSub>
                          <m:sSubPr>
                            <m:ctrlPr>
                              <a:rPr lang="en-US" b="0" i="1" smtClean="0">
                                <a:latin typeface="Cambria Math"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𝑥</m:t>
                            </m:r>
                          </m:e>
                          <m:sub>
                            <m:r>
                              <a:rPr lang="en-US" b="0" i="1" smtClean="0">
                                <a:latin typeface="Cambria Math"/>
                              </a:rPr>
                              <m:t>𝑗</m:t>
                            </m:r>
                          </m:sub>
                        </m:sSub>
                      </m:e>
                    </m:nary>
                    <m:r>
                      <a:rPr lang="en-US" b="0" i="1" smtClean="0">
                        <a:latin typeface="Cambria Math"/>
                      </a:rPr>
                      <m:t>≥0</m:t>
                    </m:r>
                  </m:oMath>
                </a14:m>
                <a:r>
                  <a:rPr lang="en-US" dirty="0" smtClean="0"/>
                  <a:t>  for every </a:t>
                </a:r>
                <a14:m>
                  <m:oMath xmlns:m="http://schemas.openxmlformats.org/officeDocument/2006/math">
                    <m:r>
                      <a:rPr lang="en-US" i="1" dirty="0" smtClean="0">
                        <a:latin typeface="Cambria Math"/>
                      </a:rPr>
                      <m:t>𝑥</m:t>
                    </m:r>
                  </m:oMath>
                </a14:m>
                <a:endParaRPr lang="en-US" dirty="0" smtClean="0"/>
              </a:p>
              <a:p>
                <a:pPr marL="118872" indent="0">
                  <a:buNone/>
                </a:pPr>
                <a:r>
                  <a:rPr lang="en-US" b="1" dirty="0"/>
                  <a:t>(</a:t>
                </a:r>
                <a:r>
                  <a:rPr lang="en-US" b="1" dirty="0" smtClean="0"/>
                  <a:t>c)</a:t>
                </a:r>
                <a:r>
                  <a:rPr lang="en-US" dirty="0" smtClean="0"/>
                  <a:t> </a:t>
                </a:r>
                <a14:m>
                  <m:oMath xmlns:m="http://schemas.openxmlformats.org/officeDocument/2006/math">
                    <m:r>
                      <a:rPr lang="en-US" b="0" i="1" dirty="0" smtClean="0">
                        <a:latin typeface="Cambria Math"/>
                      </a:rPr>
                      <m:t>𝐿</m:t>
                    </m:r>
                    <m:r>
                      <a:rPr lang="en-US" i="1" dirty="0" smtClean="0">
                        <a:latin typeface="Cambria Math"/>
                      </a:rPr>
                      <m:t> = </m:t>
                    </m:r>
                    <m:sSup>
                      <m:sSupPr>
                        <m:ctrlPr>
                          <a:rPr lang="en-US" b="0" i="1" dirty="0" smtClean="0">
                            <a:latin typeface="Cambria Math" charset="0"/>
                          </a:rPr>
                        </m:ctrlPr>
                      </m:sSupPr>
                      <m:e>
                        <m:r>
                          <a:rPr lang="en-US" i="1" dirty="0" smtClean="0">
                            <a:latin typeface="Cambria Math"/>
                          </a:rPr>
                          <m:t>𝑁</m:t>
                        </m:r>
                      </m:e>
                      <m:sup>
                        <m:r>
                          <a:rPr lang="en-US" b="0" i="1" dirty="0" smtClean="0">
                            <a:latin typeface="Cambria Math"/>
                          </a:rPr>
                          <m:t>𝑇</m:t>
                        </m:r>
                      </m:sup>
                    </m:sSup>
                    <m:r>
                      <a:rPr lang="en-US" b="0" i="1" dirty="0" smtClean="0">
                        <a:latin typeface="Cambria Math"/>
                      </a:rPr>
                      <m:t>⋅</m:t>
                    </m:r>
                    <m:r>
                      <a:rPr lang="en-US" b="0" i="1" dirty="0" smtClean="0">
                        <a:latin typeface="Cambria Math"/>
                      </a:rPr>
                      <m:t>𝑁</m:t>
                    </m:r>
                  </m:oMath>
                </a14:m>
                <a:endParaRPr lang="en-US" dirty="0" smtClean="0"/>
              </a:p>
              <a:p>
                <a:pPr lvl="1"/>
                <a:r>
                  <a:rPr lang="en-US" dirty="0" smtClean="0"/>
                  <a:t>That is, </a:t>
                </a:r>
                <a14:m>
                  <m:oMath xmlns:m="http://schemas.openxmlformats.org/officeDocument/2006/math">
                    <m:r>
                      <a:rPr lang="en-US" i="1" dirty="0" smtClean="0">
                        <a:latin typeface="Cambria Math"/>
                      </a:rPr>
                      <m:t>𝐿</m:t>
                    </m:r>
                  </m:oMath>
                </a14:m>
                <a:r>
                  <a:rPr lang="en-US" dirty="0" smtClean="0"/>
                  <a:t> is positive semi-definite</a:t>
                </a:r>
              </a:p>
              <a:p>
                <a:r>
                  <a:rPr lang="en-US" b="1" dirty="0" smtClean="0">
                    <a:solidFill>
                      <a:srgbClr val="008000"/>
                    </a:solidFill>
                  </a:rPr>
                  <a:t>Proof:</a:t>
                </a:r>
              </a:p>
              <a:p>
                <a:pPr lvl="1"/>
                <a:r>
                  <a:rPr lang="en-US" b="1" dirty="0" smtClean="0"/>
                  <a:t>(c)</a:t>
                </a:r>
                <a:r>
                  <a:rPr lang="en-US" b="1" dirty="0" smtClean="0">
                    <a:sym typeface="Symbol"/>
                  </a:rPr>
                  <a:t></a:t>
                </a:r>
                <a:r>
                  <a:rPr lang="en-US" b="1" dirty="0" smtClean="0">
                    <a:sym typeface="Wingdings" pitchFamily="2" charset="2"/>
                  </a:rPr>
                  <a:t>(b): </a:t>
                </a:r>
                <a14:m>
                  <m:oMath xmlns:m="http://schemas.openxmlformats.org/officeDocument/2006/math">
                    <m:sSup>
                      <m:sSupPr>
                        <m:ctrlPr>
                          <a:rPr lang="en-US" i="1" smtClean="0">
                            <a:latin typeface="Cambria Math" charset="0"/>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r>
                      <a:rPr lang="en-US" b="0" i="1" smtClean="0">
                        <a:latin typeface="Cambria Math"/>
                        <a:sym typeface="Wingdings" pitchFamily="2" charset="2"/>
                      </a:rPr>
                      <m:t>𝐿𝑥</m:t>
                    </m:r>
                    <m:r>
                      <a:rPr lang="en-US" b="0" i="1" smtClean="0">
                        <a:latin typeface="Cambria Math"/>
                        <a:sym typeface="Wingdings" pitchFamily="2" charset="2"/>
                      </a:rPr>
                      <m:t>=</m:t>
                    </m:r>
                    <m:sSup>
                      <m:sSupPr>
                        <m:ctrlPr>
                          <a:rPr lang="en-US" b="0" i="1" smtClean="0">
                            <a:latin typeface="Cambria Math" charset="0"/>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sSup>
                      <m:sSupPr>
                        <m:ctrlPr>
                          <a:rPr lang="en-US" b="0" i="1" smtClean="0">
                            <a:latin typeface="Cambria Math" charset="0"/>
                            <a:sym typeface="Wingdings" pitchFamily="2" charset="2"/>
                          </a:rPr>
                        </m:ctrlPr>
                      </m:sSupPr>
                      <m:e>
                        <m:r>
                          <a:rPr lang="en-US" b="0" i="1" smtClean="0">
                            <a:latin typeface="Cambria Math"/>
                            <a:sym typeface="Wingdings" pitchFamily="2" charset="2"/>
                          </a:rPr>
                          <m:t>𝑁</m:t>
                        </m:r>
                      </m:e>
                      <m:sup>
                        <m:r>
                          <a:rPr lang="en-US" b="0" i="1" smtClean="0">
                            <a:latin typeface="Cambria Math"/>
                            <a:sym typeface="Wingdings" pitchFamily="2" charset="2"/>
                          </a:rPr>
                          <m:t>𝑇</m:t>
                        </m:r>
                      </m:sup>
                    </m:sSup>
                    <m:r>
                      <a:rPr lang="en-US" b="0" i="1" smtClean="0">
                        <a:latin typeface="Cambria Math"/>
                        <a:sym typeface="Wingdings" pitchFamily="2" charset="2"/>
                      </a:rPr>
                      <m:t>𝑁𝑥</m:t>
                    </m:r>
                    <m:r>
                      <a:rPr lang="en-US" b="0" i="1" smtClean="0">
                        <a:latin typeface="Cambria Math"/>
                        <a:sym typeface="Wingdings" pitchFamily="2" charset="2"/>
                      </a:rPr>
                      <m:t>=</m:t>
                    </m:r>
                    <m:sSup>
                      <m:sSupPr>
                        <m:ctrlPr>
                          <a:rPr lang="en-US" b="0" i="1" smtClean="0">
                            <a:latin typeface="Cambria Math" charset="0"/>
                            <a:sym typeface="Wingdings" pitchFamily="2" charset="2"/>
                          </a:rPr>
                        </m:ctrlPr>
                      </m:sSupPr>
                      <m:e>
                        <m:d>
                          <m:dPr>
                            <m:ctrlPr>
                              <a:rPr lang="en-US" b="0" i="1" smtClean="0">
                                <a:latin typeface="Cambria Math" charset="0"/>
                                <a:sym typeface="Wingdings" pitchFamily="2" charset="2"/>
                              </a:rPr>
                            </m:ctrlPr>
                          </m:dPr>
                          <m:e>
                            <m:r>
                              <a:rPr lang="en-US" b="0" i="1" smtClean="0">
                                <a:latin typeface="Cambria Math"/>
                                <a:sym typeface="Wingdings" pitchFamily="2" charset="2"/>
                              </a:rPr>
                              <m:t>𝑥𝑁</m:t>
                            </m:r>
                          </m:e>
                        </m:d>
                      </m:e>
                      <m:sup>
                        <m:r>
                          <a:rPr lang="en-US" b="0" i="1" smtClean="0">
                            <a:latin typeface="Cambria Math"/>
                            <a:sym typeface="Wingdings" pitchFamily="2" charset="2"/>
                          </a:rPr>
                          <m:t>𝑇</m:t>
                        </m:r>
                      </m:sup>
                    </m:sSup>
                    <m:d>
                      <m:dPr>
                        <m:ctrlPr>
                          <a:rPr lang="en-US" b="0" i="1" smtClean="0">
                            <a:latin typeface="Cambria Math" charset="0"/>
                            <a:sym typeface="Wingdings" pitchFamily="2" charset="2"/>
                          </a:rPr>
                        </m:ctrlPr>
                      </m:dPr>
                      <m:e>
                        <m:r>
                          <a:rPr lang="en-US" b="0" i="1" smtClean="0">
                            <a:latin typeface="Cambria Math"/>
                            <a:sym typeface="Wingdings" pitchFamily="2" charset="2"/>
                          </a:rPr>
                          <m:t>𝑁𝑥</m:t>
                        </m:r>
                      </m:e>
                    </m:d>
                    <m:r>
                      <a:rPr lang="en-US" b="0" i="1" smtClean="0">
                        <a:latin typeface="Cambria Math"/>
                        <a:sym typeface="Wingdings" pitchFamily="2" charset="2"/>
                      </a:rPr>
                      <m:t>≥0</m:t>
                    </m:r>
                  </m:oMath>
                </a14:m>
                <a:endParaRPr lang="en-US" dirty="0" smtClean="0"/>
              </a:p>
              <a:p>
                <a:pPr lvl="2"/>
                <a:r>
                  <a:rPr lang="en-US" dirty="0" smtClean="0"/>
                  <a:t>As it is just the square of length of </a:t>
                </a:r>
                <a14:m>
                  <m:oMath xmlns:m="http://schemas.openxmlformats.org/officeDocument/2006/math">
                    <m:r>
                      <a:rPr lang="en-US" i="1" dirty="0" smtClean="0">
                        <a:latin typeface="Cambria Math"/>
                      </a:rPr>
                      <m:t>𝑁𝑥</m:t>
                    </m:r>
                  </m:oMath>
                </a14:m>
                <a:endParaRPr lang="en-US" dirty="0" smtClean="0"/>
              </a:p>
              <a:p>
                <a:pPr lvl="1"/>
                <a:r>
                  <a:rPr lang="en-US" b="1" dirty="0" smtClean="0"/>
                  <a:t>(b)</a:t>
                </a:r>
                <a:r>
                  <a:rPr lang="en-US" b="1" dirty="0">
                    <a:sym typeface="Symbol"/>
                  </a:rPr>
                  <a:t></a:t>
                </a:r>
                <a:r>
                  <a:rPr lang="en-US" b="1" dirty="0" smtClean="0">
                    <a:sym typeface="Wingdings" pitchFamily="2" charset="2"/>
                  </a:rPr>
                  <a:t>(a): </a:t>
                </a:r>
                <a:r>
                  <a:rPr lang="en-US" dirty="0" smtClean="0">
                    <a:sym typeface="Wingdings" pitchFamily="2" charset="2"/>
                  </a:rPr>
                  <a:t>Let </a:t>
                </a:r>
                <a14:m>
                  <m:oMath xmlns:m="http://schemas.openxmlformats.org/officeDocument/2006/math">
                    <m:r>
                      <a:rPr lang="en-US" b="1" i="1" smtClean="0">
                        <a:latin typeface="Cambria Math"/>
                        <a:sym typeface="Wingdings" pitchFamily="2" charset="2"/>
                      </a:rPr>
                      <m:t>𝝀</m:t>
                    </m:r>
                  </m:oMath>
                </a14:m>
                <a:r>
                  <a:rPr lang="en-US" dirty="0" smtClean="0"/>
                  <a:t> be an eigenvalue of </a:t>
                </a:r>
                <a14:m>
                  <m:oMath xmlns:m="http://schemas.openxmlformats.org/officeDocument/2006/math">
                    <m:r>
                      <a:rPr lang="en-US" b="1" i="1" dirty="0" smtClean="0">
                        <a:latin typeface="Cambria Math"/>
                      </a:rPr>
                      <m:t>𝑳</m:t>
                    </m:r>
                  </m:oMath>
                </a14:m>
                <a:r>
                  <a:rPr lang="en-US" dirty="0" smtClean="0"/>
                  <a:t>. Then by </a:t>
                </a:r>
                <a:r>
                  <a:rPr lang="en-US" b="1" dirty="0" smtClean="0"/>
                  <a:t>(b)</a:t>
                </a:r>
                <a:r>
                  <a:rPr lang="en-US" dirty="0" smtClean="0"/>
                  <a:t> </a:t>
                </a:r>
                <a14:m>
                  <m:oMath xmlns:m="http://schemas.openxmlformats.org/officeDocument/2006/math">
                    <m:sSup>
                      <m:sSupPr>
                        <m:ctrlPr>
                          <a:rPr lang="en-US" b="0" i="1" smtClean="0">
                            <a:latin typeface="Cambria Math"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≥0</m:t>
                    </m:r>
                  </m:oMath>
                </a14:m>
                <a:r>
                  <a:rPr lang="en-US" dirty="0" smtClean="0"/>
                  <a:t> so </a:t>
                </a:r>
                <a14:m>
                  <m:oMath xmlns:m="http://schemas.openxmlformats.org/officeDocument/2006/math">
                    <m:sSup>
                      <m:sSupPr>
                        <m:ctrlPr>
                          <a:rPr lang="en-US" b="0" i="1" smtClean="0">
                            <a:latin typeface="Cambria Math"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m:t>
                    </m:r>
                    <m:sSup>
                      <m:sSupPr>
                        <m:ctrlPr>
                          <a:rPr lang="en-US" b="0" i="1" smtClean="0">
                            <a:latin typeface="Cambria Math" charset="0"/>
                          </a:rPr>
                        </m:ctrlPr>
                      </m:sSupPr>
                      <m:e>
                        <m:r>
                          <a:rPr lang="en-US" b="0" i="1" smtClean="0">
                            <a:latin typeface="Cambria Math"/>
                          </a:rPr>
                          <m:t>𝑥</m:t>
                        </m:r>
                      </m:e>
                      <m:sup>
                        <m:r>
                          <a:rPr lang="en-US" b="0" i="1" smtClean="0">
                            <a:latin typeface="Cambria Math"/>
                          </a:rPr>
                          <m:t>𝑇</m:t>
                        </m:r>
                      </m:sup>
                    </m:sSup>
                    <m:r>
                      <a:rPr lang="en-US" b="0" i="1" smtClean="0">
                        <a:latin typeface="Cambria Math"/>
                      </a:rPr>
                      <m:t>𝜆</m:t>
                    </m:r>
                    <m:r>
                      <a:rPr lang="en-US" b="0" i="1" smtClean="0">
                        <a:latin typeface="Cambria Math"/>
                      </a:rPr>
                      <m:t>𝑥</m:t>
                    </m:r>
                    <m:r>
                      <a:rPr lang="en-US" b="0" i="1" smtClean="0">
                        <a:latin typeface="Cambria Math"/>
                      </a:rPr>
                      <m:t>=</m:t>
                    </m:r>
                    <m:r>
                      <a:rPr lang="en-US" b="0" i="1" smtClean="0">
                        <a:latin typeface="Cambria Math"/>
                      </a:rPr>
                      <m:t>𝜆</m:t>
                    </m:r>
                    <m:sSup>
                      <m:sSupPr>
                        <m:ctrlPr>
                          <a:rPr lang="en-US" b="0" i="1" smtClean="0">
                            <a:latin typeface="Cambria Math" charset="0"/>
                          </a:rPr>
                        </m:ctrlPr>
                      </m:sSupPr>
                      <m:e>
                        <m:r>
                          <a:rPr lang="en-US" b="0" i="1" smtClean="0">
                            <a:latin typeface="Cambria Math"/>
                          </a:rPr>
                          <m:t>𝑥</m:t>
                        </m:r>
                      </m:e>
                      <m:sup>
                        <m:r>
                          <a:rPr lang="en-US" b="0" i="1" smtClean="0">
                            <a:latin typeface="Cambria Math"/>
                          </a:rPr>
                          <m:t>𝑇</m:t>
                        </m:r>
                      </m:sup>
                    </m:sSup>
                    <m:r>
                      <a:rPr lang="en-US" b="0" i="1" smtClean="0">
                        <a:latin typeface="Cambria Math"/>
                      </a:rPr>
                      <m:t>𝑥</m:t>
                    </m:r>
                  </m:oMath>
                </a14:m>
                <a:r>
                  <a:rPr lang="en-US" dirty="0" smtClean="0"/>
                  <a:t> </a:t>
                </a:r>
                <a:r>
                  <a:rPr lang="en-US" b="1" dirty="0" smtClean="0">
                    <a:sym typeface="Symbol"/>
                  </a:rPr>
                  <a:t> </a:t>
                </a:r>
                <a14:m>
                  <m:oMath xmlns:m="http://schemas.openxmlformats.org/officeDocument/2006/math">
                    <m:r>
                      <a:rPr lang="en-US" b="1" i="1" smtClean="0">
                        <a:latin typeface="Cambria Math"/>
                        <a:sym typeface="Symbol"/>
                      </a:rPr>
                      <m:t>𝝀</m:t>
                    </m:r>
                    <m:r>
                      <a:rPr lang="en-US" b="1" i="1" smtClean="0">
                        <a:latin typeface="Cambria Math"/>
                        <a:sym typeface="Symbol"/>
                      </a:rPr>
                      <m:t>≥</m:t>
                    </m:r>
                    <m:r>
                      <a:rPr lang="en-US" b="1" i="1" smtClean="0">
                        <a:latin typeface="Cambria Math"/>
                        <a:sym typeface="Symbol"/>
                      </a:rPr>
                      <m:t>𝟎</m:t>
                    </m:r>
                  </m:oMath>
                </a14:m>
                <a:endParaRPr lang="en-US" dirty="0" smtClean="0"/>
              </a:p>
              <a:p>
                <a:pPr lvl="1"/>
                <a:r>
                  <a:rPr lang="en-US" b="1" dirty="0" smtClean="0"/>
                  <a:t>(a)</a:t>
                </a:r>
                <a:r>
                  <a:rPr lang="en-US" b="1" dirty="0">
                    <a:sym typeface="Symbol"/>
                  </a:rPr>
                  <a:t></a:t>
                </a:r>
                <a:r>
                  <a:rPr lang="en-US" b="1" dirty="0" smtClean="0">
                    <a:sym typeface="Wingdings" pitchFamily="2" charset="2"/>
                  </a:rPr>
                  <a:t>(c): </a:t>
                </a:r>
                <a:r>
                  <a:rPr lang="en-US" dirty="0" smtClean="0">
                    <a:sym typeface="Wingdings" pitchFamily="2" charset="2"/>
                  </a:rPr>
                  <a:t>is also easy! Do it yourself.</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89" t="-58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2902629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a:xfrm>
            <a:off x="76200" y="76200"/>
            <a:ext cx="9067800" cy="987552"/>
          </a:xfrm>
        </p:spPr>
        <p:txBody>
          <a:bodyPr>
            <a:normAutofit/>
          </a:bodyPr>
          <a:lstStyle/>
          <a:p>
            <a:r>
              <a:rPr lang="en-US" dirty="0" smtClean="0"/>
              <a:t>Micro-Markets in Sponsored Search</a:t>
            </a:r>
            <a:endParaRPr lang="en-US" dirty="0"/>
          </a:p>
        </p:txBody>
      </p:sp>
      <p:sp>
        <p:nvSpPr>
          <p:cNvPr id="2" name="Content Placeholder 1"/>
          <p:cNvSpPr>
            <a:spLocks noGrp="1"/>
          </p:cNvSpPr>
          <p:nvPr>
            <p:ph idx="1"/>
          </p:nvPr>
        </p:nvSpPr>
        <p:spPr/>
        <p:txBody>
          <a:bodyPr/>
          <a:lstStyle/>
          <a:p>
            <a:r>
              <a:rPr lang="en-US" b="1" dirty="0">
                <a:solidFill>
                  <a:srgbClr val="0000FF"/>
                </a:solidFill>
              </a:rPr>
              <a:t>Find micro-markets by partitioning the </a:t>
            </a:r>
            <a:r>
              <a:rPr lang="en-US" b="1" dirty="0" smtClean="0">
                <a:solidFill>
                  <a:srgbClr val="0000FF"/>
                </a:solidFill>
              </a:rPr>
              <a:t>query-to-advertiser </a:t>
            </a:r>
            <a:r>
              <a:rPr lang="en-US" b="1" dirty="0">
                <a:solidFill>
                  <a:srgbClr val="0000FF"/>
                </a:solidFill>
              </a:rPr>
              <a:t>graph:</a:t>
            </a:r>
          </a:p>
          <a:p>
            <a:endParaRPr lang="en-US" dirty="0"/>
          </a:p>
        </p:txBody>
      </p:sp>
      <p:pic>
        <p:nvPicPr>
          <p:cNvPr id="1166340" name="Picture 4" descr="betcord-ann2"/>
          <p:cNvPicPr>
            <a:picLocks noChangeAspect="1" noChangeArrowheads="1"/>
          </p:cNvPicPr>
          <p:nvPr/>
        </p:nvPicPr>
        <p:blipFill>
          <a:blip r:embed="rId3" cstate="print"/>
          <a:srcRect/>
          <a:stretch>
            <a:fillRect/>
          </a:stretch>
        </p:blipFill>
        <p:spPr bwMode="auto">
          <a:xfrm>
            <a:off x="2298700" y="2649537"/>
            <a:ext cx="4483100" cy="3325812"/>
          </a:xfrm>
          <a:prstGeom prst="rect">
            <a:avLst/>
          </a:prstGeom>
          <a:noFill/>
          <a:ln w="22225">
            <a:solidFill>
              <a:schemeClr val="tx1"/>
            </a:solidFill>
            <a:miter lim="800000"/>
            <a:headEnd/>
            <a:tailEnd/>
          </a:ln>
        </p:spPr>
      </p:pic>
      <p:sp>
        <p:nvSpPr>
          <p:cNvPr id="1166341" name="Text Box 5"/>
          <p:cNvSpPr txBox="1">
            <a:spLocks noChangeArrowheads="1"/>
          </p:cNvSpPr>
          <p:nvPr/>
        </p:nvSpPr>
        <p:spPr bwMode="auto">
          <a:xfrm>
            <a:off x="4187825" y="5943600"/>
            <a:ext cx="1323975" cy="304800"/>
          </a:xfrm>
          <a:prstGeom prst="rect">
            <a:avLst/>
          </a:prstGeom>
          <a:noFill/>
          <a:ln w="9525">
            <a:noFill/>
            <a:miter lim="800000"/>
            <a:headEnd/>
            <a:tailEnd/>
          </a:ln>
          <a:effectLst/>
        </p:spPr>
        <p:txBody>
          <a:bodyPr>
            <a:spAutoFit/>
          </a:bodyPr>
          <a:lstStyle/>
          <a:p>
            <a:r>
              <a:rPr lang="en-US" sz="1400" b="1">
                <a:latin typeface="Arial" charset="0"/>
                <a:cs typeface="Arial" charset="0"/>
              </a:rPr>
              <a:t>advertiser</a:t>
            </a:r>
          </a:p>
        </p:txBody>
      </p:sp>
      <p:sp>
        <p:nvSpPr>
          <p:cNvPr id="1166342" name="Text Box 6"/>
          <p:cNvSpPr txBox="1">
            <a:spLocks noChangeArrowheads="1"/>
          </p:cNvSpPr>
          <p:nvPr/>
        </p:nvSpPr>
        <p:spPr bwMode="auto">
          <a:xfrm rot="16200000">
            <a:off x="1786731" y="3845719"/>
            <a:ext cx="668337" cy="304800"/>
          </a:xfrm>
          <a:prstGeom prst="rect">
            <a:avLst/>
          </a:prstGeom>
          <a:noFill/>
          <a:ln w="9525">
            <a:noFill/>
            <a:miter lim="800000"/>
            <a:headEnd/>
            <a:tailEnd/>
          </a:ln>
          <a:effectLst/>
        </p:spPr>
        <p:txBody>
          <a:bodyPr wrap="none">
            <a:spAutoFit/>
          </a:bodyPr>
          <a:lstStyle/>
          <a:p>
            <a:r>
              <a:rPr lang="en-US" sz="1400" b="1">
                <a:latin typeface="Arial" charset="0"/>
                <a:cs typeface="Arial" charset="0"/>
              </a:rPr>
              <a:t>query</a:t>
            </a:r>
          </a:p>
        </p:txBody>
      </p:sp>
      <p:sp>
        <p:nvSpPr>
          <p:cNvPr id="11" name="TextBox 10"/>
          <p:cNvSpPr txBox="1"/>
          <p:nvPr/>
        </p:nvSpPr>
        <p:spPr>
          <a:xfrm>
            <a:off x="2133600" y="6367046"/>
            <a:ext cx="5035353"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a:t>
            </a:r>
            <a:r>
              <a:rPr lang="en-US" sz="1600" dirty="0" smtClean="0">
                <a:solidFill>
                  <a:schemeClr val="bg1">
                    <a:lumMod val="50000"/>
                  </a:schemeClr>
                </a:solidFill>
                <a:latin typeface="Arial" pitchFamily="34" charset="0"/>
                <a:cs typeface="Arial" pitchFamily="34" charset="0"/>
              </a:rPr>
              <a:t>from seed sets</a:t>
            </a:r>
            <a:r>
              <a:rPr lang="en-US" sz="1600" dirty="0">
                <a:solidFill>
                  <a:schemeClr val="bg1">
                    <a:lumMod val="50000"/>
                  </a:schemeClr>
                </a:solidFill>
                <a:latin typeface="Arial" pitchFamily="34" charset="0"/>
                <a:cs typeface="Arial" pitchFamily="34" charset="0"/>
              </a:rPr>
              <a:t>, 2006]</a:t>
            </a:r>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103847621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dirty="0" smtClean="0"/>
              <a:t>λ</a:t>
            </a:r>
            <a:r>
              <a:rPr lang="en-IE" baseline="-25000" dirty="0" smtClean="0"/>
              <a:t>2</a:t>
            </a:r>
            <a:r>
              <a:rPr lang="en-IE" dirty="0" smtClean="0"/>
              <a:t> as optimization problem</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457200" y="1295400"/>
                <a:ext cx="8610600" cy="5257801"/>
              </a:xfrm>
            </p:spPr>
            <p:txBody>
              <a:bodyPr/>
              <a:lstStyle/>
              <a:p>
                <a:r>
                  <a:rPr lang="en-US" b="1" dirty="0" smtClean="0"/>
                  <a:t>Fact:</a:t>
                </a:r>
                <a:r>
                  <a:rPr lang="en-US" b="1" dirty="0" smtClean="0">
                    <a:solidFill>
                      <a:srgbClr val="D60093"/>
                    </a:solidFill>
                  </a:rPr>
                  <a:t> For symmetric matrix </a:t>
                </a:r>
                <a:r>
                  <a:rPr lang="en-US" b="1" i="1" dirty="0" smtClean="0">
                    <a:solidFill>
                      <a:srgbClr val="D60093"/>
                    </a:solidFill>
                    <a:latin typeface="Times New Roman" pitchFamily="18" charset="0"/>
                    <a:cs typeface="Times New Roman" pitchFamily="18" charset="0"/>
                  </a:rPr>
                  <a:t>M</a:t>
                </a:r>
                <a:r>
                  <a:rPr lang="en-US" b="1" dirty="0" smtClean="0">
                    <a:solidFill>
                      <a:srgbClr val="D60093"/>
                    </a:solidFill>
                  </a:rPr>
                  <a:t>:</a:t>
                </a:r>
              </a:p>
              <a:p>
                <a:endParaRPr lang="en-US" dirty="0" smtClean="0"/>
              </a:p>
              <a:p>
                <a:endParaRPr lang="en-US" dirty="0" smtClean="0"/>
              </a:p>
              <a:p>
                <a:endParaRPr lang="en-US" dirty="0" smtClean="0"/>
              </a:p>
              <a:p>
                <a:r>
                  <a:rPr lang="en-US" b="1" dirty="0" smtClean="0">
                    <a:solidFill>
                      <a:srgbClr val="0000FF"/>
                    </a:solidFill>
                  </a:rPr>
                  <a:t>What is the meaning of min </a:t>
                </a:r>
                <a:r>
                  <a:rPr lang="en-US" b="1" i="1" dirty="0" err="1" smtClean="0">
                    <a:solidFill>
                      <a:srgbClr val="0000FF"/>
                    </a:solidFill>
                    <a:latin typeface="Times New Roman" pitchFamily="18" charset="0"/>
                    <a:cs typeface="Times New Roman" pitchFamily="18" charset="0"/>
                  </a:rPr>
                  <a:t>x</a:t>
                </a:r>
                <a:r>
                  <a:rPr lang="en-US" b="1" baseline="30000" dirty="0" err="1" smtClean="0">
                    <a:solidFill>
                      <a:srgbClr val="0000FF"/>
                    </a:solidFill>
                    <a:latin typeface="Times New Roman" pitchFamily="18" charset="0"/>
                    <a:cs typeface="Times New Roman" pitchFamily="18" charset="0"/>
                  </a:rPr>
                  <a:t>T</a:t>
                </a:r>
                <a:r>
                  <a:rPr lang="en-US" b="1" baseline="30000" dirty="0" smtClean="0">
                    <a:solidFill>
                      <a:srgbClr val="0000FF"/>
                    </a:solidFill>
                    <a:latin typeface="Times New Roman" pitchFamily="18" charset="0"/>
                    <a:cs typeface="Times New Roman" pitchFamily="18" charset="0"/>
                  </a:rPr>
                  <a:t> </a:t>
                </a:r>
                <a:r>
                  <a:rPr lang="en-US" b="1" i="1" dirty="0" smtClean="0">
                    <a:solidFill>
                      <a:srgbClr val="0000FF"/>
                    </a:solidFill>
                    <a:latin typeface="Times New Roman" pitchFamily="18" charset="0"/>
                    <a:cs typeface="Times New Roman" pitchFamily="18" charset="0"/>
                  </a:rPr>
                  <a:t>L x</a:t>
                </a:r>
                <a:r>
                  <a:rPr lang="en-US" b="1" dirty="0" smtClean="0">
                    <a:solidFill>
                      <a:srgbClr val="0000FF"/>
                    </a:solidFill>
                  </a:rPr>
                  <a:t>  on </a:t>
                </a:r>
                <a:r>
                  <a:rPr lang="en-US" b="1" i="1" dirty="0" smtClean="0">
                    <a:solidFill>
                      <a:srgbClr val="0000FF"/>
                    </a:solidFill>
                  </a:rPr>
                  <a:t>G</a:t>
                </a:r>
                <a:r>
                  <a:rPr lang="en-US" b="1" dirty="0" smtClean="0">
                    <a:solidFill>
                      <a:srgbClr val="0000FF"/>
                    </a:solidFill>
                  </a:rPr>
                  <a:t>?</a:t>
                </a:r>
              </a:p>
              <a:p>
                <a:pPr lvl="1"/>
                <a14:m>
                  <m:oMath xmlns:m="http://schemas.openxmlformats.org/officeDocument/2006/math">
                    <m:sSup>
                      <m:sSupPr>
                        <m:ctrlPr>
                          <a:rPr lang="en-US" b="0" i="1" smtClean="0">
                            <a:latin typeface="Cambria Math" charset="0"/>
                          </a:rPr>
                        </m:ctrlPr>
                      </m:sSupPr>
                      <m:e>
                        <m:r>
                          <m:rPr>
                            <m:sty m:val="p"/>
                          </m:rPr>
                          <a:rPr lang="en-US" b="0" i="0" smtClean="0">
                            <a:latin typeface="Cambria Math"/>
                          </a:rPr>
                          <m:t>x</m:t>
                        </m:r>
                      </m:e>
                      <m:sup>
                        <m:r>
                          <m:rPr>
                            <m:sty m:val="p"/>
                          </m:rPr>
                          <a:rPr lang="en-US" b="0" i="0" smtClean="0">
                            <a:latin typeface="Cambria Math"/>
                          </a:rPr>
                          <m:t>T</m:t>
                        </m:r>
                      </m:sup>
                    </m:sSup>
                    <m:r>
                      <m:rPr>
                        <m:sty m:val="p"/>
                      </m:rPr>
                      <a:rPr lang="en-US" b="0" i="0" smtClean="0">
                        <a:latin typeface="Cambria Math"/>
                      </a:rPr>
                      <m:t>L</m:t>
                    </m:r>
                    <m:r>
                      <a:rPr lang="en-US" b="0" i="0" smtClean="0">
                        <a:latin typeface="Cambria Math"/>
                      </a:rPr>
                      <m:t> </m:t>
                    </m:r>
                    <m:r>
                      <m:rPr>
                        <m:sty m:val="p"/>
                      </m:rPr>
                      <a:rPr lang="en-US" b="0" i="0" smtClean="0">
                        <a:latin typeface="Cambria Math"/>
                      </a:rPr>
                      <m:t>x</m:t>
                    </m:r>
                    <m:r>
                      <a:rPr lang="en-US" b="0" i="0" smtClean="0">
                        <a:latin typeface="Cambria Math"/>
                      </a:rPr>
                      <m:t>=</m:t>
                    </m:r>
                    <m:nary>
                      <m:naryPr>
                        <m:chr m:val="∑"/>
                        <m:ctrlPr>
                          <a:rPr lang="en-US" b="0" i="1" smtClean="0">
                            <a:latin typeface="Cambria Math" charset="0"/>
                          </a:rPr>
                        </m:ctrlPr>
                      </m:naryPr>
                      <m:sub>
                        <m:r>
                          <a:rPr lang="en-US" b="0" i="1" smtClean="0">
                            <a:latin typeface="Cambria Math"/>
                          </a:rPr>
                          <m:t>𝑖</m:t>
                        </m:r>
                        <m:r>
                          <a:rPr lang="en-US" b="0" i="1" smtClean="0">
                            <a:latin typeface="Cambria Math"/>
                          </a:rPr>
                          <m:t>,</m:t>
                        </m:r>
                        <m:r>
                          <a:rPr lang="en-US" b="0" i="1" smtClean="0">
                            <a:latin typeface="Cambria Math"/>
                          </a:rPr>
                          <m:t>𝑗</m:t>
                        </m:r>
                        <m:r>
                          <a:rPr lang="en-US" b="0" i="1" smtClean="0">
                            <a:latin typeface="Cambria Math"/>
                          </a:rPr>
                          <m:t>=1</m:t>
                        </m:r>
                      </m:sub>
                      <m:sup>
                        <m:r>
                          <a:rPr lang="en-US" b="0" i="1" smtClean="0">
                            <a:latin typeface="Cambria Math"/>
                          </a:rPr>
                          <m:t>𝑛</m:t>
                        </m:r>
                      </m:sup>
                      <m:e>
                        <m:sSub>
                          <m:sSubPr>
                            <m:ctrlPr>
                              <a:rPr lang="en-US" b="0" i="1" smtClean="0">
                                <a:latin typeface="Cambria Math" charset="0"/>
                              </a:rPr>
                            </m:ctrlPr>
                          </m:sSubPr>
                          <m:e>
                            <m:r>
                              <a:rPr lang="en-US" b="0" i="1" smtClean="0">
                                <a:latin typeface="Cambria Math"/>
                              </a:rPr>
                              <m:t>𝐿</m:t>
                            </m:r>
                          </m:e>
                          <m:sub>
                            <m:r>
                              <a:rPr lang="en-US" b="0" i="1" smtClean="0">
                                <a:latin typeface="Cambria Math"/>
                              </a:rPr>
                              <m:t>𝑖𝑗</m:t>
                            </m:r>
                          </m:sub>
                        </m:sSub>
                      </m:e>
                    </m:nary>
                    <m:sSub>
                      <m:sSubPr>
                        <m:ctrlPr>
                          <a:rPr lang="en-US" b="0" i="1" smtClean="0">
                            <a:latin typeface="Cambria Math"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𝑥</m:t>
                        </m:r>
                      </m:e>
                      <m:sub>
                        <m:r>
                          <a:rPr lang="en-US" b="0" i="1" smtClean="0">
                            <a:latin typeface="Cambria Math"/>
                          </a:rPr>
                          <m:t>𝑗</m:t>
                        </m:r>
                      </m:sub>
                    </m:sSub>
                    <m:r>
                      <a:rPr lang="en-US" b="0" i="1" smtClean="0">
                        <a:latin typeface="Cambria Math"/>
                      </a:rPr>
                      <m:t>=</m:t>
                    </m:r>
                    <m:nary>
                      <m:naryPr>
                        <m:chr m:val="∑"/>
                        <m:ctrlPr>
                          <a:rPr lang="en-US" i="1">
                            <a:latin typeface="Cambria Math" charset="0"/>
                          </a:rPr>
                        </m:ctrlPr>
                      </m:naryPr>
                      <m:sub>
                        <m:r>
                          <a:rPr lang="en-US" i="1">
                            <a:latin typeface="Cambria Math"/>
                          </a:rPr>
                          <m:t>𝑖</m:t>
                        </m:r>
                        <m:r>
                          <a:rPr lang="en-US" i="1">
                            <a:latin typeface="Cambria Math"/>
                          </a:rPr>
                          <m:t>,</m:t>
                        </m:r>
                        <m:r>
                          <a:rPr lang="en-US" i="1">
                            <a:latin typeface="Cambria Math"/>
                          </a:rPr>
                          <m:t>𝑗</m:t>
                        </m:r>
                        <m:r>
                          <a:rPr lang="en-US" i="1">
                            <a:latin typeface="Cambria Math"/>
                          </a:rPr>
                          <m:t>=1</m:t>
                        </m:r>
                      </m:sub>
                      <m:sup>
                        <m:r>
                          <a:rPr lang="en-US" i="1">
                            <a:latin typeface="Cambria Math"/>
                          </a:rPr>
                          <m:t>𝑛</m:t>
                        </m:r>
                      </m:sup>
                      <m:e>
                        <m:d>
                          <m:dPr>
                            <m:ctrlPr>
                              <a:rPr lang="en-US" i="1" smtClean="0">
                                <a:latin typeface="Cambria Math" charset="0"/>
                              </a:rPr>
                            </m:ctrlPr>
                          </m:dPr>
                          <m:e>
                            <m:sSub>
                              <m:sSubPr>
                                <m:ctrlPr>
                                  <a:rPr lang="en-US" b="0" i="1" smtClean="0">
                                    <a:latin typeface="Cambria Math" charset="0"/>
                                  </a:rPr>
                                </m:ctrlPr>
                              </m:sSubPr>
                              <m:e>
                                <m:r>
                                  <a:rPr lang="en-US" b="0" i="1" smtClean="0">
                                    <a:latin typeface="Cambria Math"/>
                                  </a:rPr>
                                  <m:t>𝐷</m:t>
                                </m:r>
                              </m:e>
                              <m:sub>
                                <m:r>
                                  <a:rPr lang="en-US" b="0" i="1" smtClean="0">
                                    <a:latin typeface="Cambria Math"/>
                                  </a:rPr>
                                  <m:t>𝑖𝑗</m:t>
                                </m:r>
                              </m:sub>
                            </m:sSub>
                            <m:r>
                              <a:rPr lang="en-US" b="0" i="1" smtClean="0">
                                <a:latin typeface="Cambria Math"/>
                              </a:rPr>
                              <m:t>−</m:t>
                            </m:r>
                            <m:sSub>
                              <m:sSubPr>
                                <m:ctrlPr>
                                  <a:rPr lang="en-US" b="0" i="1" smtClean="0">
                                    <a:latin typeface="Cambria Math" charset="0"/>
                                  </a:rPr>
                                </m:ctrlPr>
                              </m:sSubPr>
                              <m:e>
                                <m:r>
                                  <a:rPr lang="en-US" b="0" i="1" smtClean="0">
                                    <a:latin typeface="Cambria Math"/>
                                  </a:rPr>
                                  <m:t>𝐴</m:t>
                                </m:r>
                              </m:e>
                              <m:sub>
                                <m:r>
                                  <a:rPr lang="en-US" b="0" i="1" smtClean="0">
                                    <a:latin typeface="Cambria Math"/>
                                  </a:rPr>
                                  <m:t>𝑖𝑗</m:t>
                                </m:r>
                              </m:sub>
                            </m:sSub>
                          </m:e>
                        </m:d>
                      </m:e>
                    </m:nary>
                    <m:sSub>
                      <m:sSubPr>
                        <m:ctrlPr>
                          <a:rPr lang="en-US" i="1">
                            <a:latin typeface="Cambria Math" charset="0"/>
                          </a:rPr>
                        </m:ctrlPr>
                      </m:sSubPr>
                      <m:e>
                        <m:r>
                          <a:rPr lang="en-US" i="1">
                            <a:latin typeface="Cambria Math"/>
                          </a:rPr>
                          <m:t>𝑥</m:t>
                        </m:r>
                      </m:e>
                      <m:sub>
                        <m:r>
                          <a:rPr lang="en-US" i="1">
                            <a:latin typeface="Cambria Math"/>
                          </a:rPr>
                          <m:t>𝑖</m:t>
                        </m:r>
                      </m:sub>
                    </m:sSub>
                    <m:sSub>
                      <m:sSubPr>
                        <m:ctrlPr>
                          <a:rPr lang="en-US" i="1">
                            <a:latin typeface="Cambria Math" charset="0"/>
                          </a:rPr>
                        </m:ctrlPr>
                      </m:sSubPr>
                      <m:e>
                        <m:r>
                          <a:rPr lang="en-US" i="1">
                            <a:latin typeface="Cambria Math"/>
                          </a:rPr>
                          <m:t>𝑥</m:t>
                        </m:r>
                      </m:e>
                      <m:sub>
                        <m:r>
                          <a:rPr lang="en-US" i="1">
                            <a:latin typeface="Cambria Math"/>
                          </a:rPr>
                          <m:t>𝑗</m:t>
                        </m:r>
                      </m:sub>
                    </m:sSub>
                  </m:oMath>
                </a14:m>
                <a:endParaRPr lang="en-US" dirty="0" smtClean="0"/>
              </a:p>
              <a:p>
                <a:pPr lvl="1"/>
                <a14:m>
                  <m:oMath xmlns:m="http://schemas.openxmlformats.org/officeDocument/2006/math">
                    <m:r>
                      <a:rPr lang="en-US" i="1">
                        <a:latin typeface="Cambria Math"/>
                      </a:rPr>
                      <m:t>=</m:t>
                    </m:r>
                    <m:nary>
                      <m:naryPr>
                        <m:chr m:val="∑"/>
                        <m:supHide m:val="on"/>
                        <m:ctrlPr>
                          <a:rPr lang="en-US" b="0" i="1" smtClean="0">
                            <a:latin typeface="Cambria Math" charset="0"/>
                          </a:rPr>
                        </m:ctrlPr>
                      </m:naryPr>
                      <m:sub>
                        <m:r>
                          <a:rPr lang="en-US" b="0" i="1" smtClean="0">
                            <a:latin typeface="Cambria Math"/>
                          </a:rPr>
                          <m:t>𝑖</m:t>
                        </m:r>
                      </m:sub>
                      <m:sup/>
                      <m:e>
                        <m:sSub>
                          <m:sSubPr>
                            <m:ctrlPr>
                              <a:rPr lang="en-US" b="0" i="1" smtClean="0">
                                <a:latin typeface="Cambria Math" charset="0"/>
                              </a:rPr>
                            </m:ctrlPr>
                          </m:sSubPr>
                          <m:e>
                            <m:r>
                              <a:rPr lang="en-US" b="0" i="1" smtClean="0">
                                <a:latin typeface="Cambria Math"/>
                              </a:rPr>
                              <m:t>𝐷</m:t>
                            </m:r>
                          </m:e>
                          <m:sub>
                            <m:r>
                              <a:rPr lang="en-US" b="0" i="1" smtClean="0">
                                <a:latin typeface="Cambria Math"/>
                              </a:rPr>
                              <m:t>𝑖𝑖</m:t>
                            </m:r>
                          </m:sub>
                        </m:sSub>
                        <m:sSubSup>
                          <m:sSubSupPr>
                            <m:ctrlPr>
                              <a:rPr lang="en-US" b="0" i="1" smtClean="0">
                                <a:latin typeface="Cambria Math"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r>
                      <a:rPr lang="en-US" b="0" i="1" smtClean="0">
                        <a:latin typeface="Cambria Math"/>
                      </a:rPr>
                      <m:t>−</m:t>
                    </m:r>
                    <m:nary>
                      <m:naryPr>
                        <m:chr m:val="∑"/>
                        <m:supHide m:val="on"/>
                        <m:ctrlPr>
                          <a:rPr lang="en-US" i="1">
                            <a:latin typeface="Cambria Math" charset="0"/>
                          </a:rPr>
                        </m:ctrlPr>
                      </m:naryPr>
                      <m:sub>
                        <m:d>
                          <m:dPr>
                            <m:ctrlPr>
                              <a:rPr lang="en-US" i="1">
                                <a:latin typeface="Cambria Math" charset="0"/>
                              </a:rPr>
                            </m:ctrlPr>
                          </m:dPr>
                          <m:e>
                            <m:r>
                              <a:rPr lang="en-US" i="1">
                                <a:latin typeface="Cambria Math"/>
                              </a:rPr>
                              <m:t>𝑖</m:t>
                            </m:r>
                            <m:r>
                              <a:rPr lang="en-US" i="1">
                                <a:latin typeface="Cambria Math"/>
                              </a:rPr>
                              <m:t>,</m:t>
                            </m:r>
                            <m:r>
                              <a:rPr lang="en-US" i="1">
                                <a:latin typeface="Cambria Math"/>
                              </a:rPr>
                              <m:t>𝑗</m:t>
                            </m:r>
                          </m:e>
                        </m:d>
                        <m:r>
                          <a:rPr lang="en-US" i="1">
                            <a:latin typeface="Cambria Math"/>
                          </a:rPr>
                          <m:t>∈</m:t>
                        </m:r>
                        <m:r>
                          <a:rPr lang="en-US" i="1">
                            <a:latin typeface="Cambria Math"/>
                          </a:rPr>
                          <m:t>𝐸</m:t>
                        </m:r>
                      </m:sub>
                      <m:sup/>
                      <m:e>
                        <m:r>
                          <a:rPr lang="en-US" i="1">
                            <a:latin typeface="Cambria Math"/>
                          </a:rPr>
                          <m:t>2</m:t>
                        </m:r>
                        <m:sSub>
                          <m:sSubPr>
                            <m:ctrlPr>
                              <a:rPr lang="en-US" i="1">
                                <a:latin typeface="Cambria Math" charset="0"/>
                              </a:rPr>
                            </m:ctrlPr>
                          </m:sSubPr>
                          <m:e>
                            <m:r>
                              <a:rPr lang="en-US" i="1">
                                <a:latin typeface="Cambria Math"/>
                              </a:rPr>
                              <m:t>𝑥</m:t>
                            </m:r>
                          </m:e>
                          <m:sub>
                            <m:r>
                              <a:rPr lang="en-US" i="1">
                                <a:latin typeface="Cambria Math"/>
                              </a:rPr>
                              <m:t>𝑖</m:t>
                            </m:r>
                          </m:sub>
                        </m:sSub>
                        <m:sSub>
                          <m:sSubPr>
                            <m:ctrlPr>
                              <a:rPr lang="en-US" i="1">
                                <a:latin typeface="Cambria Math" charset="0"/>
                              </a:rPr>
                            </m:ctrlPr>
                          </m:sSubPr>
                          <m:e>
                            <m:r>
                              <a:rPr lang="en-US" i="1">
                                <a:latin typeface="Cambria Math"/>
                              </a:rPr>
                              <m:t>𝑥</m:t>
                            </m:r>
                          </m:e>
                          <m:sub>
                            <m:r>
                              <a:rPr lang="en-US" i="1">
                                <a:latin typeface="Cambria Math"/>
                              </a:rPr>
                              <m:t>𝑗</m:t>
                            </m:r>
                          </m:sub>
                        </m:sSub>
                      </m:e>
                    </m:nary>
                  </m:oMath>
                </a14:m>
                <a:endParaRPr lang="en-US" i="1" dirty="0" smtClean="0">
                  <a:latin typeface="Cambria Math"/>
                </a:endParaRPr>
              </a:p>
              <a:p>
                <a:pPr lvl="1"/>
                <a14:m>
                  <m:oMath xmlns:m="http://schemas.openxmlformats.org/officeDocument/2006/math">
                    <m:r>
                      <a:rPr lang="en-US" b="0" i="1" smtClean="0">
                        <a:latin typeface="Cambria Math"/>
                      </a:rPr>
                      <m:t>=</m:t>
                    </m:r>
                    <m:nary>
                      <m:naryPr>
                        <m:chr m:val="∑"/>
                        <m:supHide m:val="on"/>
                        <m:ctrlPr>
                          <a:rPr lang="en-US" b="0" i="1" smtClean="0">
                            <a:latin typeface="Cambria Math" charset="0"/>
                          </a:rPr>
                        </m:ctrlPr>
                      </m:naryPr>
                      <m:sub>
                        <m:d>
                          <m:dPr>
                            <m:ctrlPr>
                              <a:rPr lang="en-US" b="0" i="1" smtClean="0">
                                <a:latin typeface="Cambria Math" charset="0"/>
                              </a:rPr>
                            </m:ctrlPr>
                          </m:dPr>
                          <m:e>
                            <m:r>
                              <a:rPr lang="en-US" b="0" i="1" smtClean="0">
                                <a:latin typeface="Cambria Math"/>
                              </a:rPr>
                              <m:t>𝑖</m:t>
                            </m:r>
                            <m:r>
                              <a:rPr lang="en-US" b="0" i="1" smtClean="0">
                                <a:latin typeface="Cambria Math"/>
                              </a:rPr>
                              <m:t>,</m:t>
                            </m:r>
                            <m:r>
                              <a:rPr lang="en-US" b="0" i="1" smtClean="0">
                                <a:latin typeface="Cambria Math"/>
                              </a:rPr>
                              <m:t>𝑗</m:t>
                            </m:r>
                          </m:e>
                        </m:d>
                        <m:r>
                          <a:rPr lang="en-US" b="0" i="1" smtClean="0">
                            <a:latin typeface="Cambria Math"/>
                          </a:rPr>
                          <m:t>∈</m:t>
                        </m:r>
                        <m:r>
                          <a:rPr lang="en-US" b="0" i="1" smtClean="0">
                            <a:latin typeface="Cambria Math"/>
                          </a:rPr>
                          <m:t>𝐸</m:t>
                        </m:r>
                      </m:sub>
                      <m:sup/>
                      <m:e>
                        <m:r>
                          <a:rPr lang="en-US" b="0" i="1" smtClean="0">
                            <a:latin typeface="Cambria Math"/>
                          </a:rPr>
                          <m:t>(</m:t>
                        </m:r>
                        <m:sSubSup>
                          <m:sSubSupPr>
                            <m:ctrlPr>
                              <a:rPr lang="en-US" b="0" i="1" smtClean="0">
                                <a:latin typeface="Cambria Math"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r>
                          <a:rPr lang="en-US" b="0" i="1" smtClean="0">
                            <a:latin typeface="Cambria Math"/>
                          </a:rPr>
                          <m:t>+</m:t>
                        </m:r>
                        <m:sSubSup>
                          <m:sSubSupPr>
                            <m:ctrlPr>
                              <a:rPr lang="en-US" b="0" i="1" smtClean="0">
                                <a:latin typeface="Cambria Math" charset="0"/>
                              </a:rPr>
                            </m:ctrlPr>
                          </m:sSubSupPr>
                          <m:e>
                            <m:r>
                              <a:rPr lang="en-US" b="0" i="1" smtClean="0">
                                <a:latin typeface="Cambria Math"/>
                              </a:rPr>
                              <m:t>𝑥</m:t>
                            </m:r>
                          </m:e>
                          <m:sub>
                            <m:r>
                              <a:rPr lang="en-US" b="0" i="1" smtClean="0">
                                <a:latin typeface="Cambria Math"/>
                              </a:rPr>
                              <m:t>𝑗</m:t>
                            </m:r>
                          </m:sub>
                          <m:sup>
                            <m:r>
                              <a:rPr lang="en-US" b="0" i="1" smtClean="0">
                                <a:latin typeface="Cambria Math"/>
                              </a:rPr>
                              <m:t>2</m:t>
                            </m:r>
                          </m:sup>
                        </m:sSubSup>
                        <m:r>
                          <a:rPr lang="en-US" b="0" i="1" smtClean="0">
                            <a:latin typeface="Cambria Math"/>
                          </a:rPr>
                          <m:t>−2</m:t>
                        </m:r>
                        <m:sSub>
                          <m:sSubPr>
                            <m:ctrlPr>
                              <a:rPr lang="en-US" b="0" i="1" smtClean="0">
                                <a:latin typeface="Cambria Math"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𝑥</m:t>
                            </m:r>
                          </m:e>
                          <m:sub>
                            <m:r>
                              <a:rPr lang="en-US" b="0" i="1" smtClean="0">
                                <a:latin typeface="Cambria Math"/>
                              </a:rPr>
                              <m:t>𝑗</m:t>
                            </m:r>
                          </m:sub>
                        </m:sSub>
                        <m:r>
                          <a:rPr lang="en-US" b="0" i="1" smtClean="0">
                            <a:latin typeface="Cambria Math"/>
                          </a:rPr>
                          <m:t>)</m:t>
                        </m:r>
                      </m:e>
                    </m:nary>
                  </m:oMath>
                </a14:m>
                <a:r>
                  <a:rPr lang="en-US" dirty="0"/>
                  <a:t> </a:t>
                </a:r>
                <a14:m>
                  <m:oMath xmlns:m="http://schemas.openxmlformats.org/officeDocument/2006/math">
                    <m:r>
                      <a:rPr lang="en-US" i="1">
                        <a:latin typeface="Cambria Math"/>
                      </a:rPr>
                      <m:t>=</m:t>
                    </m:r>
                    <m:nary>
                      <m:naryPr>
                        <m:chr m:val="∑"/>
                        <m:supHide m:val="on"/>
                        <m:ctrlPr>
                          <a:rPr lang="en-US" b="1" i="1" smtClean="0">
                            <a:solidFill>
                              <a:srgbClr val="0000FF"/>
                            </a:solidFill>
                            <a:latin typeface="Cambria Math" charset="0"/>
                          </a:rPr>
                        </m:ctrlPr>
                      </m:naryPr>
                      <m:sub>
                        <m:d>
                          <m:dPr>
                            <m:ctrlPr>
                              <a:rPr lang="en-US" b="1" i="1">
                                <a:solidFill>
                                  <a:srgbClr val="0000FF"/>
                                </a:solidFill>
                                <a:latin typeface="Cambria Math" charset="0"/>
                              </a:rPr>
                            </m:ctrlPr>
                          </m:dPr>
                          <m:e>
                            <m:r>
                              <a:rPr lang="en-US" b="1" i="1">
                                <a:solidFill>
                                  <a:srgbClr val="0000FF"/>
                                </a:solidFill>
                                <a:latin typeface="Cambria Math"/>
                              </a:rPr>
                              <m:t>𝒊</m:t>
                            </m:r>
                            <m:r>
                              <a:rPr lang="en-US" b="1" i="1">
                                <a:solidFill>
                                  <a:srgbClr val="0000FF"/>
                                </a:solidFill>
                                <a:latin typeface="Cambria Math"/>
                              </a:rPr>
                              <m:t>,</m:t>
                            </m:r>
                            <m:r>
                              <a:rPr lang="en-US" b="1" i="1">
                                <a:solidFill>
                                  <a:srgbClr val="0000FF"/>
                                </a:solidFill>
                                <a:latin typeface="Cambria Math"/>
                              </a:rPr>
                              <m:t>𝒋</m:t>
                            </m:r>
                          </m:e>
                        </m:d>
                        <m:r>
                          <a:rPr lang="en-US" b="1" i="1">
                            <a:solidFill>
                              <a:srgbClr val="0000FF"/>
                            </a:solidFill>
                            <a:latin typeface="Cambria Math"/>
                          </a:rPr>
                          <m:t>∈</m:t>
                        </m:r>
                        <m:r>
                          <a:rPr lang="en-US" b="1" i="1">
                            <a:solidFill>
                              <a:srgbClr val="0000FF"/>
                            </a:solidFill>
                            <a:latin typeface="Cambria Math"/>
                          </a:rPr>
                          <m:t>𝑬</m:t>
                        </m:r>
                      </m:sub>
                      <m:sup/>
                      <m:e>
                        <m:sSup>
                          <m:sSupPr>
                            <m:ctrlPr>
                              <a:rPr lang="en-US" b="1" i="1" smtClean="0">
                                <a:solidFill>
                                  <a:srgbClr val="0000FF"/>
                                </a:solidFill>
                                <a:latin typeface="Cambria Math" charset="0"/>
                              </a:rPr>
                            </m:ctrlPr>
                          </m:sSupPr>
                          <m:e>
                            <m:d>
                              <m:dPr>
                                <m:ctrlPr>
                                  <a:rPr lang="en-US" b="1" i="1">
                                    <a:solidFill>
                                      <a:srgbClr val="0000FF"/>
                                    </a:solidFill>
                                    <a:latin typeface="Cambria Math" charset="0"/>
                                  </a:rPr>
                                </m:ctrlPr>
                              </m:dPr>
                              <m:e>
                                <m:sSubSup>
                                  <m:sSubSupPr>
                                    <m:ctrlPr>
                                      <a:rPr lang="en-US" b="1" i="1">
                                        <a:solidFill>
                                          <a:srgbClr val="0000FF"/>
                                        </a:solidFill>
                                        <a:latin typeface="Cambria Math" charset="0"/>
                                      </a:rPr>
                                    </m:ctrlPr>
                                  </m:sSubSupPr>
                                  <m:e>
                                    <m:r>
                                      <a:rPr lang="en-US" b="1" i="1">
                                        <a:solidFill>
                                          <a:srgbClr val="0000FF"/>
                                        </a:solidFill>
                                        <a:latin typeface="Cambria Math"/>
                                      </a:rPr>
                                      <m:t>𝒙</m:t>
                                    </m:r>
                                  </m:e>
                                  <m:sub>
                                    <m:r>
                                      <a:rPr lang="en-US" b="1" i="1">
                                        <a:solidFill>
                                          <a:srgbClr val="0000FF"/>
                                        </a:solidFill>
                                        <a:latin typeface="Cambria Math"/>
                                      </a:rPr>
                                      <m:t>𝒊</m:t>
                                    </m:r>
                                  </m:sub>
                                  <m:sup/>
                                </m:sSubSup>
                                <m:r>
                                  <a:rPr lang="en-US" b="1" i="1" smtClean="0">
                                    <a:solidFill>
                                      <a:srgbClr val="0000FF"/>
                                    </a:solidFill>
                                    <a:latin typeface="Cambria Math"/>
                                  </a:rPr>
                                  <m:t>−</m:t>
                                </m:r>
                                <m:sSubSup>
                                  <m:sSubSupPr>
                                    <m:ctrlPr>
                                      <a:rPr lang="en-US" b="1" i="1">
                                        <a:solidFill>
                                          <a:srgbClr val="0000FF"/>
                                        </a:solidFill>
                                        <a:latin typeface="Cambria Math" charset="0"/>
                                      </a:rPr>
                                    </m:ctrlPr>
                                  </m:sSubSupPr>
                                  <m:e>
                                    <m:r>
                                      <a:rPr lang="en-US" b="1" i="1">
                                        <a:solidFill>
                                          <a:srgbClr val="0000FF"/>
                                        </a:solidFill>
                                        <a:latin typeface="Cambria Math"/>
                                      </a:rPr>
                                      <m:t>𝒙</m:t>
                                    </m:r>
                                  </m:e>
                                  <m:sub>
                                    <m:r>
                                      <a:rPr lang="en-US" b="1" i="1">
                                        <a:solidFill>
                                          <a:srgbClr val="0000FF"/>
                                        </a:solidFill>
                                        <a:latin typeface="Cambria Math"/>
                                      </a:rPr>
                                      <m:t>𝒋</m:t>
                                    </m:r>
                                  </m:sub>
                                  <m:sup/>
                                </m:sSubSup>
                              </m:e>
                            </m:d>
                          </m:e>
                          <m:sup>
                            <m:r>
                              <a:rPr lang="en-US" b="1" i="1" smtClean="0">
                                <a:solidFill>
                                  <a:srgbClr val="0000FF"/>
                                </a:solidFill>
                                <a:latin typeface="Cambria Math"/>
                              </a:rPr>
                              <m:t>𝟐</m:t>
                            </m:r>
                          </m:sup>
                        </m:sSup>
                      </m:e>
                    </m:nary>
                  </m:oMath>
                </a14:m>
                <a:endParaRPr lang="en-US" b="1" dirty="0">
                  <a:solidFill>
                    <a:srgbClr val="0000FF"/>
                  </a:solidFill>
                </a:endParaRPr>
              </a:p>
              <a:p>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457200" y="1295400"/>
                <a:ext cx="8610600" cy="5257801"/>
              </a:xfrm>
              <a:blipFill rotWithShape="1">
                <a:blip r:embed="rId4"/>
                <a:stretch>
                  <a:fillRect t="-928"/>
                </a:stretch>
              </a:blipFill>
            </p:spPr>
            <p:txBody>
              <a:bodyPr/>
              <a:lstStyle/>
              <a:p>
                <a:r>
                  <a:rPr lang="en-US">
                    <a:noFill/>
                  </a:rPr>
                  <a:t> </a:t>
                </a:r>
              </a:p>
            </p:txBody>
          </p:sp>
        </mc:Fallback>
      </mc:AlternateContent>
      <p:sp>
        <p:nvSpPr>
          <p:cNvPr id="7" name="Footer Placeholder 6"/>
          <p:cNvSpPr>
            <a:spLocks noGrp="1"/>
          </p:cNvSpPr>
          <p:nvPr>
            <p:ph type="ftr" sz="quarter" idx="11"/>
          </p:nvPr>
        </p:nvSpPr>
        <p:spPr/>
        <p:txBody>
          <a:bodyPr/>
          <a:lstStyle/>
          <a:p>
            <a:pPr>
              <a:defRPr/>
            </a:pPr>
            <a:r>
              <a:rPr lang="en-IE" smtClean="0"/>
              <a:t>J. Leskovec, A. Rajaraman, J. Ullman: Mining of Massive Datasets, http://www.mmds.org</a:t>
            </a:r>
            <a:endParaRPr lang="en-IE" dirty="0"/>
          </a:p>
        </p:txBody>
      </p:sp>
      <p:sp>
        <p:nvSpPr>
          <p:cNvPr id="6" name="Slide Number Placeholder 5"/>
          <p:cNvSpPr>
            <a:spLocks noGrp="1"/>
          </p:cNvSpPr>
          <p:nvPr>
            <p:ph type="sldNum" sz="quarter" idx="12"/>
          </p:nvPr>
        </p:nvSpPr>
        <p:spPr/>
        <p:txBody>
          <a:bodyPr/>
          <a:lstStyle/>
          <a:p>
            <a:pPr>
              <a:defRPr/>
            </a:pPr>
            <a:fld id="{2FB82157-1A3D-4543-BB36-318E47FF2E9F}" type="slidenum">
              <a:rPr lang="en-IE" smtClean="0"/>
              <a:pPr>
                <a:defRPr/>
              </a:pPr>
              <a:t>40</a:t>
            </a:fld>
            <a:endParaRPr lang="en-IE"/>
          </a:p>
        </p:txBody>
      </p:sp>
      <p:graphicFrame>
        <p:nvGraphicFramePr>
          <p:cNvPr id="10" name="Object 9"/>
          <p:cNvGraphicFramePr>
            <a:graphicFrameLocks noChangeAspect="1"/>
          </p:cNvGraphicFramePr>
          <p:nvPr>
            <p:extLst>
              <p:ext uri="{D42A27DB-BD31-4B8C-83A1-F6EECF244321}">
                <p14:modId xmlns:p14="http://schemas.microsoft.com/office/powerpoint/2010/main" val="637904672"/>
              </p:ext>
            </p:extLst>
          </p:nvPr>
        </p:nvGraphicFramePr>
        <p:xfrm>
          <a:off x="2419350" y="1905000"/>
          <a:ext cx="3219450" cy="1295400"/>
        </p:xfrm>
        <a:graphic>
          <a:graphicData uri="http://schemas.openxmlformats.org/presentationml/2006/ole">
            <mc:AlternateContent xmlns:mc="http://schemas.openxmlformats.org/markup-compatibility/2006">
              <mc:Choice xmlns:v="urn:schemas-microsoft-com:vml" Requires="v">
                <p:oleObj spid="_x0000_s71687" name="Equation" r:id="rId5" imgW="1041120" imgH="419040" progId="Equation.3">
                  <p:embed/>
                </p:oleObj>
              </mc:Choice>
              <mc:Fallback>
                <p:oleObj name="Equation" r:id="rId5" imgW="1041120" imgH="419040" progId="Equation.3">
                  <p:embed/>
                  <p:pic>
                    <p:nvPicPr>
                      <p:cNvPr id="0" name=""/>
                      <p:cNvPicPr>
                        <a:picLocks noChangeAspect="1" noChangeArrowheads="1"/>
                      </p:cNvPicPr>
                      <p:nvPr/>
                    </p:nvPicPr>
                    <p:blipFill>
                      <a:blip r:embed="rId6"/>
                      <a:srcRect/>
                      <a:stretch>
                        <a:fillRect/>
                      </a:stretch>
                    </p:blipFill>
                    <p:spPr bwMode="auto">
                      <a:xfrm>
                        <a:off x="2419350" y="1905000"/>
                        <a:ext cx="321945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909433" y="5990058"/>
                <a:ext cx="6510052" cy="651910"/>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Node </a:t>
                </a:r>
                <a14:m>
                  <m:oMath xmlns:m="http://schemas.openxmlformats.org/officeDocument/2006/math">
                    <m:r>
                      <a:rPr lang="en-US" sz="1600" b="1" i="1" dirty="0" smtClean="0">
                        <a:solidFill>
                          <a:srgbClr val="008000"/>
                        </a:solidFill>
                        <a:latin typeface="Cambria Math"/>
                        <a:cs typeface="Arial" pitchFamily="34" charset="0"/>
                      </a:rPr>
                      <m:t>𝒊</m:t>
                    </m:r>
                  </m:oMath>
                </a14:m>
                <a:r>
                  <a:rPr lang="en-US" sz="1600" dirty="0" smtClean="0">
                    <a:solidFill>
                      <a:srgbClr val="008000"/>
                    </a:solidFill>
                    <a:latin typeface="Arial" pitchFamily="34" charset="0"/>
                    <a:cs typeface="Arial" pitchFamily="34" charset="0"/>
                  </a:rPr>
                  <a:t> has degree </a:t>
                </a:r>
                <a14:m>
                  <m:oMath xmlns:m="http://schemas.openxmlformats.org/officeDocument/2006/math">
                    <m:sSub>
                      <m:sSubPr>
                        <m:ctrlPr>
                          <a:rPr lang="en-US" sz="1600" b="1" i="1" dirty="0" smtClean="0">
                            <a:solidFill>
                              <a:srgbClr val="008000"/>
                            </a:solidFill>
                            <a:latin typeface="Cambria Math" charset="0"/>
                            <a:cs typeface="Arial" pitchFamily="34" charset="0"/>
                          </a:rPr>
                        </m:ctrlPr>
                      </m:sSubPr>
                      <m:e>
                        <m:r>
                          <a:rPr lang="en-US" sz="1600" b="1" i="1" dirty="0" smtClean="0">
                            <a:solidFill>
                              <a:srgbClr val="008000"/>
                            </a:solidFill>
                            <a:latin typeface="Cambria Math"/>
                            <a:cs typeface="Arial" pitchFamily="34" charset="0"/>
                          </a:rPr>
                          <m:t>𝒅</m:t>
                        </m:r>
                      </m:e>
                      <m:sub>
                        <m:r>
                          <a:rPr lang="en-US" sz="1600" b="1" i="1" dirty="0" smtClean="0">
                            <a:solidFill>
                              <a:srgbClr val="008000"/>
                            </a:solidFill>
                            <a:latin typeface="Cambria Math"/>
                            <a:cs typeface="Arial" pitchFamily="34" charset="0"/>
                          </a:rPr>
                          <m:t>𝒊</m:t>
                        </m:r>
                      </m:sub>
                    </m:sSub>
                  </m:oMath>
                </a14:m>
                <a:r>
                  <a:rPr lang="en-US" sz="1600" dirty="0" smtClean="0">
                    <a:solidFill>
                      <a:srgbClr val="008000"/>
                    </a:solidFill>
                    <a:latin typeface="Arial" pitchFamily="34" charset="0"/>
                    <a:cs typeface="Arial" pitchFamily="34" charset="0"/>
                  </a:rPr>
                  <a:t>. So, value </a:t>
                </a:r>
                <a14:m>
                  <m:oMath xmlns:m="http://schemas.openxmlformats.org/officeDocument/2006/math">
                    <m:sSubSup>
                      <m:sSubSupPr>
                        <m:ctrlPr>
                          <a:rPr lang="en-US" sz="1600" b="1" i="1" dirty="0" smtClean="0">
                            <a:solidFill>
                              <a:srgbClr val="008000"/>
                            </a:solidFill>
                            <a:latin typeface="Cambria Math" charset="0"/>
                            <a:cs typeface="Arial" pitchFamily="34" charset="0"/>
                          </a:rPr>
                        </m:ctrlPr>
                      </m:sSubSupPr>
                      <m:e>
                        <m:r>
                          <a:rPr lang="en-US" sz="1600" b="1" i="1" dirty="0" smtClean="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𝒊</m:t>
                        </m:r>
                      </m:sub>
                      <m:sup>
                        <m:r>
                          <a:rPr lang="en-US" sz="1600" b="1" i="1" dirty="0" smtClean="0">
                            <a:solidFill>
                              <a:srgbClr val="008000"/>
                            </a:solidFill>
                            <a:latin typeface="Cambria Math"/>
                            <a:cs typeface="Arial" pitchFamily="34" charset="0"/>
                          </a:rPr>
                          <m:t>𝟐</m:t>
                        </m:r>
                      </m:sup>
                    </m:sSubSup>
                  </m:oMath>
                </a14:m>
                <a:r>
                  <a:rPr lang="en-US" sz="1600" dirty="0" smtClean="0">
                    <a:solidFill>
                      <a:srgbClr val="008000"/>
                    </a:solidFill>
                    <a:latin typeface="Arial" pitchFamily="34" charset="0"/>
                    <a:cs typeface="Arial" pitchFamily="34" charset="0"/>
                  </a:rPr>
                  <a:t> needs to be summed up </a:t>
                </a:r>
                <a14:m>
                  <m:oMath xmlns:m="http://schemas.openxmlformats.org/officeDocument/2006/math">
                    <m:sSub>
                      <m:sSubPr>
                        <m:ctrlPr>
                          <a:rPr lang="en-US" sz="1600" b="1" i="1" dirty="0" smtClean="0">
                            <a:solidFill>
                              <a:srgbClr val="008000"/>
                            </a:solidFill>
                            <a:latin typeface="Cambria Math" charset="0"/>
                            <a:cs typeface="Arial" pitchFamily="34" charset="0"/>
                          </a:rPr>
                        </m:ctrlPr>
                      </m:sSubPr>
                      <m:e>
                        <m:r>
                          <a:rPr lang="en-US" sz="1600" b="1" i="1" dirty="0" smtClean="0">
                            <a:solidFill>
                              <a:srgbClr val="008000"/>
                            </a:solidFill>
                            <a:latin typeface="Cambria Math"/>
                            <a:cs typeface="Arial" pitchFamily="34" charset="0"/>
                          </a:rPr>
                          <m:t>𝒅</m:t>
                        </m:r>
                      </m:e>
                      <m:sub>
                        <m:r>
                          <a:rPr lang="en-US" sz="1600" b="1" i="1" dirty="0" smtClean="0">
                            <a:solidFill>
                              <a:srgbClr val="008000"/>
                            </a:solidFill>
                            <a:latin typeface="Cambria Math"/>
                            <a:cs typeface="Arial" pitchFamily="34" charset="0"/>
                          </a:rPr>
                          <m:t>𝒊</m:t>
                        </m:r>
                      </m:sub>
                    </m:sSub>
                  </m:oMath>
                </a14:m>
                <a:r>
                  <a:rPr lang="en-US" sz="1600" dirty="0" smtClean="0">
                    <a:solidFill>
                      <a:srgbClr val="008000"/>
                    </a:solidFill>
                    <a:latin typeface="Arial" pitchFamily="34" charset="0"/>
                    <a:cs typeface="Arial" pitchFamily="34" charset="0"/>
                  </a:rPr>
                  <a:t> times.</a:t>
                </a:r>
              </a:p>
              <a:p>
                <a:r>
                  <a:rPr lang="en-US" sz="1600" dirty="0" smtClean="0">
                    <a:solidFill>
                      <a:srgbClr val="008000"/>
                    </a:solidFill>
                    <a:latin typeface="Arial" pitchFamily="34" charset="0"/>
                    <a:cs typeface="Arial" pitchFamily="34" charset="0"/>
                  </a:rPr>
                  <a:t>But each edge </a:t>
                </a:r>
                <a14:m>
                  <m:oMath xmlns:m="http://schemas.openxmlformats.org/officeDocument/2006/math">
                    <m:r>
                      <a:rPr lang="en-US" sz="1600" b="1" i="1" dirty="0" smtClean="0">
                        <a:solidFill>
                          <a:srgbClr val="008000"/>
                        </a:solidFill>
                        <a:latin typeface="Cambria Math"/>
                        <a:cs typeface="Arial" pitchFamily="34" charset="0"/>
                      </a:rPr>
                      <m:t>(</m:t>
                    </m:r>
                    <m:r>
                      <a:rPr lang="en-US" sz="1600" b="1" i="1" dirty="0" err="1">
                        <a:solidFill>
                          <a:srgbClr val="008000"/>
                        </a:solidFill>
                        <a:latin typeface="Cambria Math"/>
                        <a:cs typeface="Arial" pitchFamily="34" charset="0"/>
                      </a:rPr>
                      <m:t>𝒊</m:t>
                    </m:r>
                    <m:r>
                      <a:rPr lang="en-US" sz="1600" b="1" i="1" dirty="0" err="1" smtClean="0">
                        <a:solidFill>
                          <a:srgbClr val="008000"/>
                        </a:solidFill>
                        <a:latin typeface="Cambria Math"/>
                        <a:cs typeface="Arial" pitchFamily="34" charset="0"/>
                      </a:rPr>
                      <m:t>,</m:t>
                    </m:r>
                    <m:r>
                      <a:rPr lang="en-US" sz="1600" b="1" i="1" dirty="0" err="1" smtClean="0">
                        <a:solidFill>
                          <a:srgbClr val="008000"/>
                        </a:solidFill>
                        <a:latin typeface="Cambria Math"/>
                        <a:cs typeface="Arial" pitchFamily="34" charset="0"/>
                      </a:rPr>
                      <m:t>𝒋</m:t>
                    </m:r>
                    <m:r>
                      <a:rPr lang="en-US" sz="1600" b="1" i="1" dirty="0" smtClean="0">
                        <a:solidFill>
                          <a:srgbClr val="008000"/>
                        </a:solidFill>
                        <a:latin typeface="Cambria Math"/>
                        <a:cs typeface="Arial" pitchFamily="34" charset="0"/>
                      </a:rPr>
                      <m:t>)</m:t>
                    </m:r>
                  </m:oMath>
                </a14:m>
                <a:r>
                  <a:rPr lang="en-US" sz="1600" dirty="0" smtClean="0">
                    <a:solidFill>
                      <a:srgbClr val="008000"/>
                    </a:solidFill>
                    <a:latin typeface="Arial" pitchFamily="34" charset="0"/>
                    <a:cs typeface="Arial" pitchFamily="34" charset="0"/>
                  </a:rPr>
                  <a:t> has two endpoints so we need </a:t>
                </a:r>
                <a14:m>
                  <m:oMath xmlns:m="http://schemas.openxmlformats.org/officeDocument/2006/math">
                    <m:sSubSup>
                      <m:sSubSupPr>
                        <m:ctrlPr>
                          <a:rPr lang="en-US" sz="1600" b="1" i="1" dirty="0">
                            <a:solidFill>
                              <a:srgbClr val="008000"/>
                            </a:solidFill>
                            <a:latin typeface="Cambria Math" charset="0"/>
                            <a:cs typeface="Arial" pitchFamily="34" charset="0"/>
                          </a:rPr>
                        </m:ctrlPr>
                      </m:sSubSupPr>
                      <m:e>
                        <m:r>
                          <a:rPr lang="en-US" sz="1600" b="1" i="1" dirty="0">
                            <a:solidFill>
                              <a:srgbClr val="008000"/>
                            </a:solidFill>
                            <a:latin typeface="Cambria Math"/>
                            <a:cs typeface="Arial" pitchFamily="34" charset="0"/>
                          </a:rPr>
                          <m:t>𝒙</m:t>
                        </m:r>
                      </m:e>
                      <m:sub>
                        <m:r>
                          <a:rPr lang="en-US" sz="1600" b="1" i="1" dirty="0">
                            <a:solidFill>
                              <a:srgbClr val="008000"/>
                            </a:solidFill>
                            <a:latin typeface="Cambria Math"/>
                            <a:cs typeface="Arial" pitchFamily="34" charset="0"/>
                          </a:rPr>
                          <m:t>𝒊</m:t>
                        </m:r>
                      </m:sub>
                      <m:sup>
                        <m:r>
                          <a:rPr lang="en-US" sz="1600" b="1" i="1" dirty="0">
                            <a:solidFill>
                              <a:srgbClr val="008000"/>
                            </a:solidFill>
                            <a:latin typeface="Cambria Math"/>
                            <a:cs typeface="Arial" pitchFamily="34" charset="0"/>
                          </a:rPr>
                          <m:t>𝟐</m:t>
                        </m:r>
                      </m:sup>
                    </m:sSubSup>
                    <m:sSubSup>
                      <m:sSubSupPr>
                        <m:ctrlPr>
                          <a:rPr lang="en-US" sz="1600" b="1" i="1" dirty="0">
                            <a:solidFill>
                              <a:srgbClr val="008000"/>
                            </a:solidFill>
                            <a:latin typeface="Cambria Math" charset="0"/>
                            <a:cs typeface="Arial" pitchFamily="34" charset="0"/>
                          </a:rPr>
                        </m:ctrlPr>
                      </m:sSubSupPr>
                      <m:e>
                        <m:r>
                          <a:rPr lang="en-US" sz="1600" b="1" i="1" dirty="0" smtClean="0">
                            <a:solidFill>
                              <a:srgbClr val="008000"/>
                            </a:solidFill>
                            <a:latin typeface="Cambria Math"/>
                            <a:cs typeface="Arial" pitchFamily="34" charset="0"/>
                          </a:rPr>
                          <m:t>+</m:t>
                        </m:r>
                        <m:r>
                          <a:rPr lang="en-US" sz="1600" b="1" i="1" dirty="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𝒋</m:t>
                        </m:r>
                      </m:sub>
                      <m:sup>
                        <m:r>
                          <a:rPr lang="en-US" sz="1600" b="1" i="1" dirty="0">
                            <a:solidFill>
                              <a:srgbClr val="008000"/>
                            </a:solidFill>
                            <a:latin typeface="Cambria Math"/>
                            <a:cs typeface="Arial" pitchFamily="34" charset="0"/>
                          </a:rPr>
                          <m:t>𝟐</m:t>
                        </m:r>
                      </m:sup>
                    </m:sSubSup>
                  </m:oMath>
                </a14:m>
                <a:endParaRPr lang="en-US" sz="1600" b="1" dirty="0" smtClean="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09433" y="5990058"/>
                <a:ext cx="6510052" cy="651910"/>
              </a:xfrm>
              <a:prstGeom prst="rect">
                <a:avLst/>
              </a:prstGeom>
              <a:blipFill rotWithShape="1">
                <a:blip r:embed="rId7"/>
                <a:stretch>
                  <a:fillRect l="-468" b="-6542"/>
                </a:stretch>
              </a:blipFill>
            </p:spPr>
            <p:txBody>
              <a:bodyPr/>
              <a:lstStyle/>
              <a:p>
                <a:r>
                  <a:rPr lang="en-US">
                    <a:noFill/>
                  </a:rPr>
                  <a:t> </a:t>
                </a:r>
              </a:p>
            </p:txBody>
          </p:sp>
        </mc:Fallback>
      </mc:AlternateContent>
      <p:sp>
        <p:nvSpPr>
          <p:cNvPr id="3" name="Right Brace 2"/>
          <p:cNvSpPr/>
          <p:nvPr/>
        </p:nvSpPr>
        <p:spPr>
          <a:xfrm rot="5400000">
            <a:off x="3257550" y="5138003"/>
            <a:ext cx="266700" cy="1295400"/>
          </a:xfrm>
          <a:prstGeom prst="rightBrace">
            <a:avLst>
              <a:gd name="adj1" fmla="val 47294"/>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5013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a:bodyPr>
              <a:lstStyle/>
              <a:p>
                <a:r>
                  <a:rPr lang="en-US" dirty="0" smtClean="0"/>
                  <a:t>Write </a:t>
                </a:r>
                <a14:m>
                  <m:oMath xmlns:m="http://schemas.openxmlformats.org/officeDocument/2006/math">
                    <m:r>
                      <a:rPr lang="en-US" i="1" dirty="0" smtClean="0">
                        <a:latin typeface="Cambria Math"/>
                      </a:rPr>
                      <m:t>𝑥</m:t>
                    </m:r>
                  </m:oMath>
                </a14:m>
                <a:r>
                  <a:rPr lang="en-US" dirty="0" smtClean="0"/>
                  <a:t> in axes of eigenvecotrs </a:t>
                </a:r>
                <a14:m>
                  <m:oMath xmlns:m="http://schemas.openxmlformats.org/officeDocument/2006/math">
                    <m:sSub>
                      <m:sSubPr>
                        <m:ctrlPr>
                          <a:rPr lang="en-US" b="0" i="1" smtClean="0">
                            <a:latin typeface="Cambria Math" charset="0"/>
                          </a:rPr>
                        </m:ctrlPr>
                      </m:sSubPr>
                      <m:e>
                        <m:r>
                          <a:rPr lang="en-US" b="0" i="1" smtClean="0">
                            <a:latin typeface="Cambria Math"/>
                          </a:rPr>
                          <m:t>𝑤</m:t>
                        </m:r>
                      </m:e>
                      <m:sub>
                        <m:r>
                          <a:rPr lang="en-US" b="0" i="1" smtClean="0">
                            <a:latin typeface="Cambria Math"/>
                          </a:rPr>
                          <m:t>1</m:t>
                        </m:r>
                      </m:sub>
                    </m:sSub>
                    <m:r>
                      <a:rPr lang="en-US" b="0" i="1" smtClean="0">
                        <a:latin typeface="Cambria Math"/>
                      </a:rPr>
                      <m:t>,</m:t>
                    </m:r>
                    <m:sSub>
                      <m:sSubPr>
                        <m:ctrlPr>
                          <a:rPr lang="en-US" b="0" i="1" smtClean="0">
                            <a:latin typeface="Cambria Math" charset="0"/>
                          </a:rPr>
                        </m:ctrlPr>
                      </m:sSubPr>
                      <m:e>
                        <m:r>
                          <a:rPr lang="en-US" b="0" i="1" smtClean="0">
                            <a:latin typeface="Cambria Math"/>
                          </a:rPr>
                          <m:t>𝑤</m:t>
                        </m:r>
                      </m:e>
                      <m:sub>
                        <m:r>
                          <a:rPr lang="en-US" b="0" i="1" smtClean="0">
                            <a:latin typeface="Cambria Math"/>
                          </a:rPr>
                          <m:t>2</m:t>
                        </m:r>
                      </m:sub>
                    </m:sSub>
                    <m:r>
                      <a:rPr lang="en-US" b="0" i="1" smtClean="0">
                        <a:latin typeface="Cambria Math"/>
                      </a:rPr>
                      <m:t>, …, </m:t>
                    </m:r>
                    <m:sSub>
                      <m:sSubPr>
                        <m:ctrlPr>
                          <a:rPr lang="en-US" b="0" i="1" smtClean="0">
                            <a:latin typeface="Cambria Math" charset="0"/>
                          </a:rPr>
                        </m:ctrlPr>
                      </m:sSubPr>
                      <m:e>
                        <m:r>
                          <a:rPr lang="en-US" b="0" i="1" smtClean="0">
                            <a:latin typeface="Cambria Math"/>
                          </a:rPr>
                          <m:t>𝑤</m:t>
                        </m:r>
                      </m:e>
                      <m:sub>
                        <m:r>
                          <a:rPr lang="en-US" b="0" i="1" smtClean="0">
                            <a:latin typeface="Cambria Math"/>
                          </a:rPr>
                          <m:t>𝑛</m:t>
                        </m:r>
                      </m:sub>
                    </m:sSub>
                  </m:oMath>
                </a14:m>
                <a:r>
                  <a:rPr lang="en-US" dirty="0" smtClean="0"/>
                  <a:t> of </a:t>
                </a:r>
                <a14:m>
                  <m:oMath xmlns:m="http://schemas.openxmlformats.org/officeDocument/2006/math">
                    <m:r>
                      <a:rPr lang="en-US" b="1" i="1" dirty="0" smtClean="0">
                        <a:latin typeface="Cambria Math"/>
                      </a:rPr>
                      <m:t>𝑴</m:t>
                    </m:r>
                  </m:oMath>
                </a14:m>
                <a:r>
                  <a:rPr lang="en-US" dirty="0" smtClean="0"/>
                  <a:t>. So, </a:t>
                </a:r>
                <a14:m>
                  <m:oMath xmlns:m="http://schemas.openxmlformats.org/officeDocument/2006/math">
                    <m:r>
                      <a:rPr lang="en-US" b="0" i="1" smtClean="0">
                        <a:latin typeface="Cambria Math"/>
                      </a:rPr>
                      <m:t>𝑥</m:t>
                    </m:r>
                    <m:r>
                      <a:rPr lang="en-US" b="0" i="1" smtClean="0">
                        <a:latin typeface="Cambria Math"/>
                      </a:rPr>
                      <m:t>=</m:t>
                    </m:r>
                    <m:nary>
                      <m:naryPr>
                        <m:chr m:val="∑"/>
                        <m:ctrlPr>
                          <a:rPr lang="en-US" b="0" i="1" smtClean="0">
                            <a:latin typeface="Cambria Math" charset="0"/>
                          </a:rPr>
                        </m:ctrlPr>
                      </m:naryPr>
                      <m:sub>
                        <m:r>
                          <a:rPr lang="en-US" b="0" i="1" smtClean="0">
                            <a:latin typeface="Cambria Math"/>
                          </a:rPr>
                          <m:t>𝑖</m:t>
                        </m:r>
                      </m:sub>
                      <m:sup>
                        <m:r>
                          <a:rPr lang="en-US" b="0" i="1" smtClean="0">
                            <a:latin typeface="Cambria Math"/>
                          </a:rPr>
                          <m:t>𝑛</m:t>
                        </m:r>
                      </m:sup>
                      <m:e>
                        <m:sSub>
                          <m:sSubPr>
                            <m:ctrlPr>
                              <a:rPr lang="en-US" b="0" i="1" smtClean="0">
                                <a:latin typeface="Cambria Math"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𝑤</m:t>
                            </m:r>
                          </m:e>
                          <m:sub>
                            <m:r>
                              <a:rPr lang="en-US" b="0" i="1" smtClean="0">
                                <a:latin typeface="Cambria Math"/>
                              </a:rPr>
                              <m:t>𝑖</m:t>
                            </m:r>
                          </m:sub>
                        </m:sSub>
                      </m:e>
                    </m:nary>
                  </m:oMath>
                </a14:m>
                <a:r>
                  <a:rPr lang="en-US" dirty="0" smtClean="0"/>
                  <a:t> </a:t>
                </a:r>
              </a:p>
              <a:p>
                <a:r>
                  <a:rPr lang="en-US" dirty="0" smtClean="0"/>
                  <a:t>Then we get: </a:t>
                </a:r>
                <a14:m>
                  <m:oMath xmlns:m="http://schemas.openxmlformats.org/officeDocument/2006/math">
                    <m:r>
                      <a:rPr lang="en-US" b="0" i="1" smtClean="0">
                        <a:latin typeface="Cambria Math"/>
                      </a:rPr>
                      <m:t>𝑀𝑥</m:t>
                    </m:r>
                    <m:r>
                      <a:rPr lang="en-US" b="0" i="1" smtClean="0">
                        <a:latin typeface="Cambria Math"/>
                      </a:rPr>
                      <m:t>=</m:t>
                    </m:r>
                    <m:nary>
                      <m:naryPr>
                        <m:chr m:val="∑"/>
                        <m:supHide m:val="on"/>
                        <m:ctrlPr>
                          <a:rPr lang="en-US" b="0" i="1" smtClean="0">
                            <a:latin typeface="Cambria Math" charset="0"/>
                          </a:rPr>
                        </m:ctrlPr>
                      </m:naryPr>
                      <m:sub>
                        <m:r>
                          <a:rPr lang="en-US" b="0" i="1" smtClean="0">
                            <a:latin typeface="Cambria Math"/>
                          </a:rPr>
                          <m:t>𝑖</m:t>
                        </m:r>
                      </m:sub>
                      <m:sup/>
                      <m:e>
                        <m:sSub>
                          <m:sSubPr>
                            <m:ctrlPr>
                              <a:rPr lang="en-US" b="0" i="1" smtClean="0">
                                <a:latin typeface="Cambria Math" charset="0"/>
                              </a:rPr>
                            </m:ctrlPr>
                          </m:sSubPr>
                          <m:e>
                            <m:r>
                              <a:rPr lang="en-US" b="0" i="1" smtClean="0">
                                <a:latin typeface="Cambria Math"/>
                              </a:rPr>
                              <m:t>𝛼</m:t>
                            </m:r>
                          </m:e>
                          <m:sub>
                            <m:r>
                              <a:rPr lang="en-US" b="0" i="1" smtClean="0">
                                <a:latin typeface="Cambria Math"/>
                              </a:rPr>
                              <m:t>𝑖</m:t>
                            </m:r>
                          </m:sub>
                        </m:sSub>
                        <m:r>
                          <a:rPr lang="en-US" b="0" i="1" smtClean="0">
                            <a:latin typeface="Cambria Math"/>
                          </a:rPr>
                          <m:t>𝑀</m:t>
                        </m:r>
                        <m:sSub>
                          <m:sSubPr>
                            <m:ctrlPr>
                              <a:rPr lang="en-US" b="0" i="1" smtClean="0">
                                <a:latin typeface="Cambria Math" charset="0"/>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0" i="1" smtClean="0">
                            <a:latin typeface="Cambria Math" charset="0"/>
                          </a:rPr>
                        </m:ctrlPr>
                      </m:naryPr>
                      <m:sub>
                        <m:r>
                          <a:rPr lang="en-US" b="0" i="1" smtClean="0">
                            <a:latin typeface="Cambria Math"/>
                          </a:rPr>
                          <m:t>𝑖</m:t>
                        </m:r>
                      </m:sub>
                      <m:sup/>
                      <m:e>
                        <m:sSub>
                          <m:sSubPr>
                            <m:ctrlPr>
                              <a:rPr lang="en-US" b="0" i="1" smtClean="0">
                                <a:latin typeface="Cambria Math"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𝑤</m:t>
                            </m:r>
                          </m:e>
                          <m:sub>
                            <m:r>
                              <a:rPr lang="en-US" b="0" i="1" smtClean="0">
                                <a:latin typeface="Cambria Math"/>
                              </a:rPr>
                              <m:t>𝑖</m:t>
                            </m:r>
                          </m:sub>
                        </m:sSub>
                      </m:e>
                    </m:nary>
                  </m:oMath>
                </a14:m>
                <a:endParaRPr lang="en-US" dirty="0" smtClean="0"/>
              </a:p>
              <a:p>
                <a:r>
                  <a:rPr lang="en-US" dirty="0" smtClean="0"/>
                  <a:t>So, what is </a:t>
                </a:r>
                <a14:m>
                  <m:oMath xmlns:m="http://schemas.openxmlformats.org/officeDocument/2006/math">
                    <m:sSup>
                      <m:sSupPr>
                        <m:ctrlPr>
                          <a:rPr lang="en-US" b="1" i="1" smtClean="0">
                            <a:latin typeface="Cambria Math" charset="0"/>
                          </a:rPr>
                        </m:ctrlPr>
                      </m:sSupPr>
                      <m:e>
                        <m:r>
                          <a:rPr lang="en-US" b="1" i="1" smtClean="0">
                            <a:latin typeface="Cambria Math"/>
                          </a:rPr>
                          <m:t>𝒙</m:t>
                        </m:r>
                      </m:e>
                      <m:sup>
                        <m:r>
                          <a:rPr lang="en-US" b="1" i="1" smtClean="0">
                            <a:latin typeface="Cambria Math"/>
                          </a:rPr>
                          <m:t>𝑻</m:t>
                        </m:r>
                      </m:sup>
                    </m:sSup>
                    <m:r>
                      <a:rPr lang="en-US" b="1" i="1" smtClean="0">
                        <a:latin typeface="Cambria Math"/>
                      </a:rPr>
                      <m:t>𝑴𝒙</m:t>
                    </m:r>
                  </m:oMath>
                </a14:m>
                <a:r>
                  <a:rPr lang="en-US" dirty="0" smtClean="0"/>
                  <a:t>?</a:t>
                </a:r>
              </a:p>
              <a:p>
                <a:pPr lvl="1"/>
                <a14:m>
                  <m:oMath xmlns:m="http://schemas.openxmlformats.org/officeDocument/2006/math">
                    <m:sSup>
                      <m:sSupPr>
                        <m:ctrlPr>
                          <a:rPr lang="en-US" i="1">
                            <a:latin typeface="Cambria Math" charset="0"/>
                          </a:rPr>
                        </m:ctrlPr>
                      </m:sSupPr>
                      <m:e>
                        <m:r>
                          <a:rPr lang="en-US" b="0" i="1">
                            <a:latin typeface="Cambria Math"/>
                          </a:rPr>
                          <m:t>𝑥</m:t>
                        </m:r>
                      </m:e>
                      <m:sup>
                        <m:r>
                          <a:rPr lang="en-US" b="0" i="1">
                            <a:latin typeface="Cambria Math"/>
                          </a:rPr>
                          <m:t>𝑇</m:t>
                        </m:r>
                      </m:sup>
                    </m:sSup>
                    <m:r>
                      <a:rPr lang="en-US" b="0" i="1">
                        <a:latin typeface="Cambria Math"/>
                      </a:rPr>
                      <m:t>𝑀𝑥</m:t>
                    </m:r>
                    <m:r>
                      <a:rPr lang="en-US" b="0" i="1" smtClean="0">
                        <a:latin typeface="Cambria Math"/>
                      </a:rPr>
                      <m:t>=</m:t>
                    </m:r>
                    <m:d>
                      <m:dPr>
                        <m:ctrlPr>
                          <a:rPr lang="en-US" b="0" i="1" smtClean="0">
                            <a:latin typeface="Cambria Math" charset="0"/>
                          </a:rPr>
                        </m:ctrlPr>
                      </m:dPr>
                      <m:e>
                        <m:nary>
                          <m:naryPr>
                            <m:chr m:val="∑"/>
                            <m:supHide m:val="on"/>
                            <m:ctrlPr>
                              <a:rPr lang="en-US" i="1">
                                <a:latin typeface="Cambria Math" charset="0"/>
                              </a:rPr>
                            </m:ctrlPr>
                          </m:naryPr>
                          <m:sub>
                            <m:r>
                              <a:rPr lang="en-US" i="1">
                                <a:latin typeface="Cambria Math"/>
                              </a:rPr>
                              <m:t>𝑖</m:t>
                            </m:r>
                          </m:sub>
                          <m:sup/>
                          <m:e>
                            <m:sSub>
                              <m:sSubPr>
                                <m:ctrlPr>
                                  <a:rPr lang="en-US" i="1">
                                    <a:latin typeface="Cambria Math" charset="0"/>
                                  </a:rPr>
                                </m:ctrlPr>
                              </m:sSubPr>
                              <m:e>
                                <m:r>
                                  <a:rPr lang="en-US" i="1">
                                    <a:latin typeface="Cambria Math"/>
                                  </a:rPr>
                                  <m:t>𝛼</m:t>
                                </m:r>
                              </m:e>
                              <m:sub>
                                <m:r>
                                  <a:rPr lang="en-US" i="1">
                                    <a:latin typeface="Cambria Math"/>
                                  </a:rPr>
                                  <m:t>𝑖</m:t>
                                </m:r>
                              </m:sub>
                            </m:sSub>
                            <m:sSub>
                              <m:sSubPr>
                                <m:ctrlPr>
                                  <a:rPr lang="en-US" i="1">
                                    <a:latin typeface="Cambria Math" charset="0"/>
                                  </a:rPr>
                                </m:ctrlPr>
                              </m:sSubPr>
                              <m:e>
                                <m:r>
                                  <a:rPr lang="en-US" i="1">
                                    <a:latin typeface="Cambria Math"/>
                                  </a:rPr>
                                  <m:t>𝑤</m:t>
                                </m:r>
                              </m:e>
                              <m:sub>
                                <m:r>
                                  <a:rPr lang="en-US" i="1">
                                    <a:latin typeface="Cambria Math"/>
                                  </a:rPr>
                                  <m:t>𝑖</m:t>
                                </m:r>
                              </m:sub>
                            </m:sSub>
                          </m:e>
                        </m:nary>
                      </m:e>
                    </m:d>
                    <m:d>
                      <m:dPr>
                        <m:ctrlPr>
                          <a:rPr lang="en-US" b="0" i="1" smtClean="0">
                            <a:latin typeface="Cambria Math" charset="0"/>
                          </a:rPr>
                        </m:ctrlPr>
                      </m:dPr>
                      <m:e>
                        <m:nary>
                          <m:naryPr>
                            <m:chr m:val="∑"/>
                            <m:supHide m:val="on"/>
                            <m:ctrlPr>
                              <a:rPr lang="en-US" i="1">
                                <a:latin typeface="Cambria Math" charset="0"/>
                              </a:rPr>
                            </m:ctrlPr>
                          </m:naryPr>
                          <m:sub>
                            <m:r>
                              <a:rPr lang="en-US" i="1">
                                <a:latin typeface="Cambria Math"/>
                              </a:rPr>
                              <m:t>𝑖</m:t>
                            </m:r>
                          </m:sub>
                          <m:sup/>
                          <m:e>
                            <m:sSub>
                              <m:sSubPr>
                                <m:ctrlPr>
                                  <a:rPr lang="en-US" i="1">
                                    <a:latin typeface="Cambria Math" charset="0"/>
                                  </a:rPr>
                                </m:ctrlPr>
                              </m:sSubPr>
                              <m:e>
                                <m:r>
                                  <a:rPr lang="en-US" i="1">
                                    <a:latin typeface="Cambria Math"/>
                                  </a:rPr>
                                  <m:t>𝛼</m:t>
                                </m:r>
                              </m:e>
                              <m:sub>
                                <m:r>
                                  <a:rPr lang="en-US" i="1">
                                    <a:latin typeface="Cambria Math"/>
                                  </a:rPr>
                                  <m:t>𝑖</m:t>
                                </m:r>
                              </m:sub>
                            </m:sSub>
                            <m:sSub>
                              <m:sSubPr>
                                <m:ctrlPr>
                                  <a:rPr lang="en-US" i="1">
                                    <a:latin typeface="Cambria Math" charset="0"/>
                                  </a:rPr>
                                </m:ctrlPr>
                              </m:sSubPr>
                              <m:e>
                                <m:r>
                                  <a:rPr lang="en-US" i="1">
                                    <a:latin typeface="Cambria Math"/>
                                  </a:rPr>
                                  <m:t>𝜆</m:t>
                                </m:r>
                              </m:e>
                              <m:sub>
                                <m:r>
                                  <a:rPr lang="en-US" i="1">
                                    <a:latin typeface="Cambria Math"/>
                                  </a:rPr>
                                  <m:t>𝑖</m:t>
                                </m:r>
                              </m:sub>
                            </m:sSub>
                            <m:sSub>
                              <m:sSubPr>
                                <m:ctrlPr>
                                  <a:rPr lang="en-US" i="1">
                                    <a:latin typeface="Cambria Math" charset="0"/>
                                  </a:rPr>
                                </m:ctrlPr>
                              </m:sSubPr>
                              <m:e>
                                <m:r>
                                  <a:rPr lang="en-US" i="1">
                                    <a:latin typeface="Cambria Math"/>
                                  </a:rPr>
                                  <m:t>𝑤</m:t>
                                </m:r>
                              </m:e>
                              <m:sub>
                                <m:r>
                                  <a:rPr lang="en-US" i="1">
                                    <a:latin typeface="Cambria Math"/>
                                  </a:rPr>
                                  <m:t>𝑖</m:t>
                                </m:r>
                              </m:sub>
                            </m:sSub>
                          </m:e>
                        </m:nary>
                      </m:e>
                    </m:d>
                    <m:r>
                      <a:rPr lang="en-US" b="0" i="1" smtClean="0">
                        <a:latin typeface="Cambria Math"/>
                      </a:rPr>
                      <m:t>=</m:t>
                    </m:r>
                    <m:nary>
                      <m:naryPr>
                        <m:chr m:val="∑"/>
                        <m:supHide m:val="on"/>
                        <m:ctrlPr>
                          <a:rPr lang="en-US" b="0" i="1" smtClean="0">
                            <a:latin typeface="Cambria Math" charset="0"/>
                          </a:rPr>
                        </m:ctrlPr>
                      </m:naryPr>
                      <m:sub>
                        <m:r>
                          <a:rPr lang="en-US" b="0" i="1" smtClean="0">
                            <a:latin typeface="Cambria Math"/>
                          </a:rPr>
                          <m:t>𝑖𝑗</m:t>
                        </m:r>
                      </m:sub>
                      <m:sup/>
                      <m:e>
                        <m:sSub>
                          <m:sSubPr>
                            <m:ctrlPr>
                              <a:rPr lang="en-US" b="0" i="1" smtClean="0">
                                <a:latin typeface="Cambria Math"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𝜆</m:t>
                            </m:r>
                          </m:e>
                          <m:sub>
                            <m:r>
                              <a:rPr lang="en-US" b="0" i="1" smtClean="0">
                                <a:latin typeface="Cambria Math"/>
                              </a:rPr>
                              <m:t>𝑗</m:t>
                            </m:r>
                          </m:sub>
                        </m:sSub>
                        <m:sSub>
                          <m:sSubPr>
                            <m:ctrlPr>
                              <a:rPr lang="en-US" b="0" i="1" smtClean="0">
                                <a:latin typeface="Cambria Math" charset="0"/>
                              </a:rPr>
                            </m:ctrlPr>
                          </m:sSubPr>
                          <m:e>
                            <m:r>
                              <a:rPr lang="en-US" b="0" i="1" smtClean="0">
                                <a:latin typeface="Cambria Math"/>
                              </a:rPr>
                              <m:t>𝛼</m:t>
                            </m:r>
                          </m:e>
                          <m:sub>
                            <m:r>
                              <a:rPr lang="en-US" b="0" i="1" smtClean="0">
                                <a:latin typeface="Cambria Math"/>
                              </a:rPr>
                              <m:t>𝑗</m:t>
                            </m:r>
                          </m:sub>
                        </m:sSub>
                        <m:sSub>
                          <m:sSubPr>
                            <m:ctrlPr>
                              <a:rPr lang="en-US" b="0" i="1" smtClean="0">
                                <a:latin typeface="Cambria Math" charset="0"/>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𝑤</m:t>
                            </m:r>
                          </m:e>
                          <m:sub>
                            <m:r>
                              <a:rPr lang="en-US" b="0" i="1" smtClean="0">
                                <a:latin typeface="Cambria Math"/>
                              </a:rPr>
                              <m:t>𝑗</m:t>
                            </m:r>
                          </m:sub>
                        </m:sSub>
                      </m:e>
                    </m:nary>
                  </m:oMath>
                </a14:m>
                <a:endParaRPr lang="en-US" dirty="0" smtClean="0"/>
              </a:p>
              <a:p>
                <a:pPr marL="457200" lvl="1" indent="0">
                  <a:buNone/>
                </a:pPr>
                <a:r>
                  <a:rPr lang="en-US" dirty="0" smtClean="0"/>
                  <a:t>   </a:t>
                </a:r>
                <a14:m>
                  <m:oMath xmlns:m="http://schemas.openxmlformats.org/officeDocument/2006/math">
                    <m:r>
                      <a:rPr lang="en-US" b="0" i="1" smtClean="0">
                        <a:latin typeface="Cambria Math"/>
                      </a:rPr>
                      <m:t>=</m:t>
                    </m:r>
                    <m:nary>
                      <m:naryPr>
                        <m:chr m:val="∑"/>
                        <m:supHide m:val="on"/>
                        <m:ctrlPr>
                          <a:rPr lang="en-US" b="0" i="1" smtClean="0">
                            <a:latin typeface="Cambria Math" charset="0"/>
                          </a:rPr>
                        </m:ctrlPr>
                      </m:naryPr>
                      <m:sub>
                        <m:r>
                          <a:rPr lang="en-US" b="0" i="1" smtClean="0">
                            <a:latin typeface="Cambria Math"/>
                          </a:rPr>
                          <m:t>𝑖</m:t>
                        </m:r>
                      </m:sub>
                      <m:sup/>
                      <m:e>
                        <m:sSub>
                          <m:sSubPr>
                            <m:ctrlPr>
                              <a:rPr lang="en-US" b="0" i="1" smtClean="0">
                                <a:latin typeface="Cambria Math"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charset="0"/>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1" i="1" smtClean="0">
                            <a:latin typeface="Cambria Math" charset="0"/>
                          </a:rPr>
                        </m:ctrlPr>
                      </m:naryPr>
                      <m:sub>
                        <m:r>
                          <a:rPr lang="en-US" b="1" i="1" smtClean="0">
                            <a:latin typeface="Cambria Math"/>
                          </a:rPr>
                          <m:t>𝒊</m:t>
                        </m:r>
                      </m:sub>
                      <m:sup/>
                      <m:e>
                        <m:sSub>
                          <m:sSubPr>
                            <m:ctrlPr>
                              <a:rPr lang="en-US" b="1" i="1" smtClean="0">
                                <a:latin typeface="Cambria Math" charset="0"/>
                              </a:rPr>
                            </m:ctrlPr>
                          </m:sSubPr>
                          <m:e>
                            <m:r>
                              <a:rPr lang="en-US" b="1" i="1" smtClean="0">
                                <a:latin typeface="Cambria Math"/>
                              </a:rPr>
                              <m:t>𝝀</m:t>
                            </m:r>
                          </m:e>
                          <m:sub>
                            <m:r>
                              <a:rPr lang="en-US" b="1" i="1" smtClean="0">
                                <a:latin typeface="Cambria Math"/>
                              </a:rPr>
                              <m:t>𝒊</m:t>
                            </m:r>
                          </m:sub>
                        </m:sSub>
                        <m:sSubSup>
                          <m:sSubSupPr>
                            <m:ctrlPr>
                              <a:rPr lang="en-US" b="1" i="1" smtClean="0">
                                <a:latin typeface="Cambria Math" charset="0"/>
                              </a:rPr>
                            </m:ctrlPr>
                          </m:sSubSupPr>
                          <m:e>
                            <m:r>
                              <a:rPr lang="en-US" b="1" i="1" smtClean="0">
                                <a:latin typeface="Cambria Math"/>
                              </a:rPr>
                              <m:t>𝜶</m:t>
                            </m:r>
                          </m:e>
                          <m:sub>
                            <m:r>
                              <a:rPr lang="en-US" b="1" i="1" smtClean="0">
                                <a:latin typeface="Cambria Math"/>
                              </a:rPr>
                              <m:t>𝒊</m:t>
                            </m:r>
                          </m:sub>
                          <m:sup>
                            <m:r>
                              <a:rPr lang="en-US" b="1" i="1" smtClean="0">
                                <a:latin typeface="Cambria Math"/>
                              </a:rPr>
                              <m:t>𝟐</m:t>
                            </m:r>
                          </m:sup>
                        </m:sSubSup>
                      </m:e>
                    </m:nary>
                  </m:oMath>
                </a14:m>
                <a:endParaRPr lang="en-US" b="1" dirty="0" smtClean="0"/>
              </a:p>
              <a:p>
                <a:pPr lvl="1"/>
                <a:r>
                  <a:rPr lang="en-US" dirty="0" smtClean="0">
                    <a:solidFill>
                      <a:srgbClr val="0000FF"/>
                    </a:solidFill>
                  </a:rPr>
                  <a:t>To minimize this over all unit vectors x orthogonal to: </a:t>
                </a:r>
                <a:r>
                  <a:rPr lang="en-US" dirty="0" smtClean="0"/>
                  <a:t>w = min over choices of </a:t>
                </a:r>
                <a14:m>
                  <m:oMath xmlns:m="http://schemas.openxmlformats.org/officeDocument/2006/math">
                    <m:r>
                      <a:rPr lang="en-US" b="0" i="1" smtClean="0">
                        <a:latin typeface="Cambria Math"/>
                      </a:rPr>
                      <m:t>(</m:t>
                    </m:r>
                    <m:sSub>
                      <m:sSubPr>
                        <m:ctrlPr>
                          <a:rPr lang="en-US" i="1" smtClean="0">
                            <a:latin typeface="Cambria Math" charset="0"/>
                          </a:rPr>
                        </m:ctrlPr>
                      </m:sSubPr>
                      <m:e>
                        <m:r>
                          <a:rPr lang="en-US" b="0" i="1" smtClean="0">
                            <a:latin typeface="Cambria Math"/>
                          </a:rPr>
                          <m:t>𝛼</m:t>
                        </m:r>
                      </m:e>
                      <m:sub>
                        <m:r>
                          <a:rPr lang="en-US" b="0" i="1" smtClean="0">
                            <a:latin typeface="Cambria Math"/>
                          </a:rPr>
                          <m:t>1</m:t>
                        </m:r>
                      </m:sub>
                    </m:sSub>
                    <m:r>
                      <a:rPr lang="en-US" b="0" i="1" smtClean="0">
                        <a:latin typeface="Cambria Math"/>
                      </a:rPr>
                      <m:t>, …</m:t>
                    </m:r>
                    <m:sSub>
                      <m:sSubPr>
                        <m:ctrlPr>
                          <a:rPr lang="en-US" i="1" smtClean="0">
                            <a:latin typeface="Cambria Math" charset="0"/>
                          </a:rPr>
                        </m:ctrlPr>
                      </m:sSubPr>
                      <m:e>
                        <m:r>
                          <a:rPr lang="en-US" b="0" i="1" smtClean="0">
                            <a:latin typeface="Cambria Math"/>
                          </a:rPr>
                          <m:t>𝛼</m:t>
                        </m:r>
                      </m:e>
                      <m:sub>
                        <m:r>
                          <a:rPr lang="en-US" b="0" i="1" smtClean="0">
                            <a:latin typeface="Cambria Math"/>
                          </a:rPr>
                          <m:t>𝑛</m:t>
                        </m:r>
                      </m:sub>
                    </m:sSub>
                    <m:r>
                      <a:rPr lang="en-US" b="0" i="1" smtClean="0">
                        <a:latin typeface="Cambria Math"/>
                      </a:rPr>
                      <m:t>)</m:t>
                    </m:r>
                  </m:oMath>
                </a14:m>
                <a:r>
                  <a:rPr lang="en-US" dirty="0" smtClean="0"/>
                  <a:t> so that:</a:t>
                </a:r>
                <a:br>
                  <a:rPr lang="en-US" dirty="0" smtClean="0"/>
                </a:br>
                <a14:m>
                  <m:oMath xmlns:m="http://schemas.openxmlformats.org/officeDocument/2006/math">
                    <m:r>
                      <a:rPr lang="en-US" b="0" i="1" smtClean="0">
                        <a:latin typeface="Cambria Math"/>
                      </a:rPr>
                      <m:t>∑</m:t>
                    </m:r>
                    <m:sSubSup>
                      <m:sSubSupPr>
                        <m:ctrlPr>
                          <a:rPr lang="en-US" i="1" smtClean="0">
                            <a:latin typeface="Cambria Math" charset="0"/>
                          </a:rPr>
                        </m:ctrlPr>
                      </m:sSubSupPr>
                      <m:e>
                        <m:r>
                          <a:rPr lang="en-US" b="0" i="1" smtClean="0">
                            <a:latin typeface="Cambria Math"/>
                          </a:rPr>
                          <m:t>𝛼</m:t>
                        </m:r>
                      </m:e>
                      <m:sub>
                        <m:r>
                          <a:rPr lang="en-US" b="0" i="1" smtClean="0">
                            <a:latin typeface="Cambria Math"/>
                          </a:rPr>
                          <m:t>𝑖</m:t>
                        </m:r>
                      </m:sub>
                      <m:sup>
                        <m:r>
                          <a:rPr lang="en-US" b="0" i="1" smtClean="0">
                            <a:latin typeface="Cambria Math"/>
                          </a:rPr>
                          <m:t>2</m:t>
                        </m:r>
                      </m:sup>
                    </m:sSubSup>
                    <m:r>
                      <a:rPr lang="en-US" b="0" i="1" smtClean="0">
                        <a:latin typeface="Cambria Math"/>
                      </a:rPr>
                      <m:t>=1</m:t>
                    </m:r>
                  </m:oMath>
                </a14:m>
                <a:r>
                  <a:rPr lang="en-US" dirty="0" smtClean="0"/>
                  <a:t>  (unit length) </a:t>
                </a:r>
                <a14:m>
                  <m:oMath xmlns:m="http://schemas.openxmlformats.org/officeDocument/2006/math">
                    <m:r>
                      <a:rPr lang="en-US" b="0" i="1" smtClean="0">
                        <a:latin typeface="Cambria Math"/>
                      </a:rPr>
                      <m:t>∑</m:t>
                    </m:r>
                    <m:sSub>
                      <m:sSubPr>
                        <m:ctrlPr>
                          <a:rPr lang="en-US" i="1" smtClean="0">
                            <a:latin typeface="Cambria Math" charset="0"/>
                          </a:rPr>
                        </m:ctrlPr>
                      </m:sSubPr>
                      <m:e>
                        <m:r>
                          <a:rPr lang="en-US" b="0" i="1" smtClean="0">
                            <a:latin typeface="Cambria Math"/>
                          </a:rPr>
                          <m:t>𝛼</m:t>
                        </m:r>
                      </m:e>
                      <m:sub>
                        <m:r>
                          <a:rPr lang="en-US" b="0" i="1" smtClean="0">
                            <a:latin typeface="Cambria Math"/>
                          </a:rPr>
                          <m:t>𝑖</m:t>
                        </m:r>
                      </m:sub>
                    </m:sSub>
                    <m:r>
                      <a:rPr lang="en-US" b="0" i="1" smtClean="0">
                        <a:latin typeface="Cambria Math"/>
                      </a:rPr>
                      <m:t>=0</m:t>
                    </m:r>
                  </m:oMath>
                </a14:m>
                <a:r>
                  <a:rPr lang="en-US" dirty="0" smtClean="0"/>
                  <a:t> (orthogonal to </a:t>
                </a:r>
                <a14:m>
                  <m:oMath xmlns:m="http://schemas.openxmlformats.org/officeDocument/2006/math">
                    <m:sSub>
                      <m:sSubPr>
                        <m:ctrlPr>
                          <a:rPr lang="en-US" i="1" smtClean="0">
                            <a:latin typeface="Cambria Math" charset="0"/>
                          </a:rPr>
                        </m:ctrlPr>
                      </m:sSubPr>
                      <m:e>
                        <m:r>
                          <a:rPr lang="en-US" b="0" i="1" smtClean="0">
                            <a:latin typeface="Cambria Math"/>
                          </a:rPr>
                          <m:t>𝑤</m:t>
                        </m:r>
                      </m:e>
                      <m:sub>
                        <m:r>
                          <a:rPr lang="en-US" b="0" i="1" smtClean="0">
                            <a:latin typeface="Cambria Math"/>
                          </a:rPr>
                          <m:t>1</m:t>
                        </m:r>
                      </m:sub>
                    </m:sSub>
                  </m:oMath>
                </a14:m>
                <a:r>
                  <a:rPr lang="en-US" dirty="0" smtClean="0"/>
                  <a:t>)</a:t>
                </a:r>
              </a:p>
              <a:p>
                <a:pPr lvl="1"/>
                <a:r>
                  <a:rPr lang="en-US" dirty="0" smtClean="0"/>
                  <a:t>To minimize this, set </a:t>
                </a:r>
                <a14:m>
                  <m:oMath xmlns:m="http://schemas.openxmlformats.org/officeDocument/2006/math">
                    <m:sSub>
                      <m:sSubPr>
                        <m:ctrlPr>
                          <a:rPr lang="en-US" b="1" i="1" smtClean="0">
                            <a:solidFill>
                              <a:srgbClr val="0000FF"/>
                            </a:solidFill>
                            <a:latin typeface="Cambria Math" charset="0"/>
                          </a:rPr>
                        </m:ctrlPr>
                      </m:sSubPr>
                      <m:e>
                        <m:r>
                          <a:rPr lang="en-US" b="1" i="1" smtClean="0">
                            <a:solidFill>
                              <a:srgbClr val="0000FF"/>
                            </a:solidFill>
                            <a:latin typeface="Cambria Math"/>
                          </a:rPr>
                          <m:t>𝜶</m:t>
                        </m:r>
                      </m:e>
                      <m:sub>
                        <m:r>
                          <a:rPr lang="en-US" b="1" i="1" smtClean="0">
                            <a:solidFill>
                              <a:srgbClr val="0000FF"/>
                            </a:solidFill>
                            <a:latin typeface="Cambria Math"/>
                          </a:rPr>
                          <m:t>𝟐</m:t>
                        </m:r>
                      </m:sub>
                    </m:sSub>
                    <m:r>
                      <a:rPr lang="en-US" b="1" i="1" smtClean="0">
                        <a:solidFill>
                          <a:srgbClr val="0000FF"/>
                        </a:solidFill>
                        <a:latin typeface="Cambria Math"/>
                      </a:rPr>
                      <m:t>=</m:t>
                    </m:r>
                    <m:r>
                      <a:rPr lang="en-US" b="1" i="1" smtClean="0">
                        <a:solidFill>
                          <a:srgbClr val="0000FF"/>
                        </a:solidFill>
                        <a:latin typeface="Cambria Math"/>
                      </a:rPr>
                      <m:t>𝟏</m:t>
                    </m:r>
                  </m:oMath>
                </a14:m>
                <a:r>
                  <a:rPr lang="en-US" b="1" dirty="0" smtClean="0">
                    <a:solidFill>
                      <a:srgbClr val="0000FF"/>
                    </a:solidFill>
                  </a:rPr>
                  <a:t> </a:t>
                </a:r>
                <a:r>
                  <a:rPr lang="en-US" dirty="0" smtClean="0"/>
                  <a:t>and so </a:t>
                </a:r>
                <a14:m>
                  <m:oMath xmlns:m="http://schemas.openxmlformats.org/officeDocument/2006/math">
                    <m:nary>
                      <m:naryPr>
                        <m:chr m:val="∑"/>
                        <m:supHide m:val="on"/>
                        <m:ctrlPr>
                          <a:rPr lang="en-US" b="1" i="1" smtClean="0">
                            <a:solidFill>
                              <a:srgbClr val="0000FF"/>
                            </a:solidFill>
                            <a:latin typeface="Cambria Math" charset="0"/>
                          </a:rPr>
                        </m:ctrlPr>
                      </m:naryPr>
                      <m:sub>
                        <m:r>
                          <a:rPr lang="en-US" b="1" i="1">
                            <a:solidFill>
                              <a:srgbClr val="0000FF"/>
                            </a:solidFill>
                            <a:latin typeface="Cambria Math"/>
                          </a:rPr>
                          <m:t>𝒊</m:t>
                        </m:r>
                      </m:sub>
                      <m:sup/>
                      <m:e>
                        <m:sSub>
                          <m:sSubPr>
                            <m:ctrlPr>
                              <a:rPr lang="en-US" b="1" i="1">
                                <a:solidFill>
                                  <a:srgbClr val="0000FF"/>
                                </a:solidFill>
                                <a:latin typeface="Cambria Math" charset="0"/>
                              </a:rPr>
                            </m:ctrlPr>
                          </m:sSubPr>
                          <m:e>
                            <m:r>
                              <a:rPr lang="en-US" b="1" i="1">
                                <a:solidFill>
                                  <a:srgbClr val="0000FF"/>
                                </a:solidFill>
                                <a:latin typeface="Cambria Math"/>
                              </a:rPr>
                              <m:t>𝝀</m:t>
                            </m:r>
                          </m:e>
                          <m:sub>
                            <m:r>
                              <a:rPr lang="en-US" b="1" i="1">
                                <a:solidFill>
                                  <a:srgbClr val="0000FF"/>
                                </a:solidFill>
                                <a:latin typeface="Cambria Math"/>
                              </a:rPr>
                              <m:t>𝒊</m:t>
                            </m:r>
                          </m:sub>
                        </m:sSub>
                        <m:sSubSup>
                          <m:sSubSupPr>
                            <m:ctrlPr>
                              <a:rPr lang="en-US" b="1" i="1">
                                <a:solidFill>
                                  <a:srgbClr val="0000FF"/>
                                </a:solidFill>
                                <a:latin typeface="Cambria Math" charset="0"/>
                              </a:rPr>
                            </m:ctrlPr>
                          </m:sSubSupPr>
                          <m:e>
                            <m:r>
                              <a:rPr lang="en-US" b="1" i="1">
                                <a:solidFill>
                                  <a:srgbClr val="0000FF"/>
                                </a:solidFill>
                                <a:latin typeface="Cambria Math"/>
                              </a:rPr>
                              <m:t>𝜶</m:t>
                            </m:r>
                          </m:e>
                          <m:sub>
                            <m:r>
                              <a:rPr lang="en-US" b="1" i="1">
                                <a:solidFill>
                                  <a:srgbClr val="0000FF"/>
                                </a:solidFill>
                                <a:latin typeface="Cambria Math"/>
                              </a:rPr>
                              <m:t>𝒊</m:t>
                            </m:r>
                          </m:sub>
                          <m:sup>
                            <m:r>
                              <a:rPr lang="en-US" b="1" i="1">
                                <a:solidFill>
                                  <a:srgbClr val="0000FF"/>
                                </a:solidFill>
                                <a:latin typeface="Cambria Math"/>
                              </a:rPr>
                              <m:t>𝟐</m:t>
                            </m:r>
                          </m:sup>
                        </m:sSubSup>
                        <m:r>
                          <a:rPr lang="en-US" b="1" i="1" smtClean="0">
                            <a:solidFill>
                              <a:srgbClr val="0000FF"/>
                            </a:solidFill>
                            <a:latin typeface="Cambria Math"/>
                          </a:rPr>
                          <m:t>=</m:t>
                        </m:r>
                        <m:sSub>
                          <m:sSubPr>
                            <m:ctrlPr>
                              <a:rPr lang="en-US" b="1" i="1" smtClean="0">
                                <a:solidFill>
                                  <a:srgbClr val="0000FF"/>
                                </a:solidFill>
                                <a:latin typeface="Cambria Math" charset="0"/>
                              </a:rPr>
                            </m:ctrlPr>
                          </m:sSubPr>
                          <m:e>
                            <m:r>
                              <a:rPr lang="en-US" b="1" i="1" smtClean="0">
                                <a:solidFill>
                                  <a:srgbClr val="0000FF"/>
                                </a:solidFill>
                                <a:latin typeface="Cambria Math"/>
                              </a:rPr>
                              <m:t>𝝀</m:t>
                            </m:r>
                          </m:e>
                          <m:sub>
                            <m:r>
                              <a:rPr lang="en-US" b="1" i="1" smtClean="0">
                                <a:solidFill>
                                  <a:srgbClr val="0000FF"/>
                                </a:solidFill>
                                <a:latin typeface="Cambria Math"/>
                              </a:rPr>
                              <m:t>𝟐</m:t>
                            </m:r>
                          </m:sub>
                        </m:sSub>
                      </m:e>
                    </m:nary>
                  </m:oMath>
                </a14:m>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3"/>
                <a:stretch>
                  <a:fillRect t="-580" r="-2071" b="-162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41</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133260579"/>
              </p:ext>
            </p:extLst>
          </p:nvPr>
        </p:nvGraphicFramePr>
        <p:xfrm>
          <a:off x="2343150" y="-13978"/>
          <a:ext cx="2686050" cy="1080778"/>
        </p:xfrm>
        <a:graphic>
          <a:graphicData uri="http://schemas.openxmlformats.org/presentationml/2006/ole">
            <mc:AlternateContent xmlns:mc="http://schemas.openxmlformats.org/markup-compatibility/2006">
              <mc:Choice xmlns:v="urn:schemas-microsoft-com:vml" Requires="v">
                <p:oleObj spid="_x0000_s72711" name="Equation" r:id="rId4" imgW="1041120" imgH="419040" progId="Equation.3">
                  <p:embed/>
                </p:oleObj>
              </mc:Choice>
              <mc:Fallback>
                <p:oleObj name="Equation" r:id="rId4" imgW="104112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150" y="-13978"/>
                        <a:ext cx="2686050" cy="1080778"/>
                      </a:xfrm>
                      <a:prstGeom prst="rect">
                        <a:avLst/>
                      </a:prstGeom>
                      <a:solidFill>
                        <a:schemeClr val="bg1"/>
                      </a:solidFill>
                      <a:ln>
                        <a:noFill/>
                      </a:ln>
                    </p:spPr>
                  </p:pic>
                </p:oleObj>
              </mc:Fallback>
            </mc:AlternateContent>
          </a:graphicData>
        </a:graphic>
      </p:graphicFrame>
      <p:sp>
        <p:nvSpPr>
          <p:cNvPr id="8" name="Left Brace 7"/>
          <p:cNvSpPr/>
          <p:nvPr/>
        </p:nvSpPr>
        <p:spPr>
          <a:xfrm rot="16200000">
            <a:off x="5429252" y="2456544"/>
            <a:ext cx="190499" cy="838204"/>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172545" y="2907268"/>
                <a:ext cx="7039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𝒊</m:t>
                          </m:r>
                        </m:sub>
                      </m:sSub>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𝒘</m:t>
                          </m:r>
                        </m:e>
                        <m:sub>
                          <m:r>
                            <a:rPr lang="en-US" b="1" i="1" smtClean="0">
                              <a:solidFill>
                                <a:srgbClr val="008000"/>
                              </a:solidFill>
                              <a:latin typeface="Cambria Math"/>
                              <a:cs typeface="Arial" pitchFamily="34" charset="0"/>
                            </a:rPr>
                            <m:t>𝒊</m:t>
                          </m:r>
                        </m:sub>
                      </m:sSub>
                    </m:oMath>
                  </m:oMathPara>
                </a14:m>
                <a:endParaRPr lang="en-US" b="1" dirty="0" smtClean="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172545" y="2907268"/>
                <a:ext cx="703911" cy="369332"/>
              </a:xfrm>
              <a:prstGeom prst="rect">
                <a:avLst/>
              </a:prstGeom>
              <a:blipFill rotWithShape="1">
                <a:blip r:embed="rId6"/>
                <a:stretch>
                  <a:fillRect/>
                </a:stretch>
              </a:blipFill>
            </p:spPr>
            <p:txBody>
              <a:bodyPr/>
              <a:lstStyle/>
              <a:p>
                <a:r>
                  <a:rPr lang="en-US">
                    <a:noFill/>
                  </a:rPr>
                  <a:t> </a:t>
                </a:r>
              </a:p>
            </p:txBody>
          </p:sp>
        </mc:Fallback>
      </mc:AlternateContent>
      <p:sp>
        <p:nvSpPr>
          <p:cNvPr id="10" name="Left Brace 9"/>
          <p:cNvSpPr/>
          <p:nvPr/>
        </p:nvSpPr>
        <p:spPr>
          <a:xfrm rot="5400000">
            <a:off x="7943848" y="3105149"/>
            <a:ext cx="190500" cy="838203"/>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7696200" y="2858869"/>
                <a:ext cx="1454244" cy="646331"/>
              </a:xfrm>
              <a:prstGeom prst="rect">
                <a:avLst/>
              </a:prstGeom>
              <a:noFill/>
            </p:spPr>
            <p:txBody>
              <a:bodyPr wrap="none" rtlCol="0">
                <a:spAutoFit/>
              </a:bodyPr>
              <a:lstStyle/>
              <a:p>
                <a14:m>
                  <m:oMath xmlns:m="http://schemas.openxmlformats.org/officeDocument/2006/math">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a14:m>
                <a:r>
                  <a:rPr lang="en-US" b="1" dirty="0" smtClean="0">
                    <a:solidFill>
                      <a:srgbClr val="008000"/>
                    </a:solidFill>
                    <a:latin typeface="Arial" pitchFamily="34" charset="0"/>
                    <a:cs typeface="Arial" pitchFamily="34" charset="0"/>
                  </a:rPr>
                  <a:t> if </a:t>
                </a:r>
                <a14:m>
                  <m:oMath xmlns:m="http://schemas.openxmlformats.org/officeDocument/2006/math">
                    <m:r>
                      <a:rPr lang="en-US" b="1" i="1" smtClean="0">
                        <a:solidFill>
                          <a:srgbClr val="008000"/>
                        </a:solidFill>
                        <a:latin typeface="Cambria Math"/>
                        <a:cs typeface="Arial" pitchFamily="34" charset="0"/>
                      </a:rPr>
                      <m:t>𝒊</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𝒋</m:t>
                    </m:r>
                  </m:oMath>
                </a14:m>
                <a:endParaRPr lang="en-US" b="1" dirty="0" smtClean="0">
                  <a:solidFill>
                    <a:srgbClr val="008000"/>
                  </a:solidFill>
                  <a:latin typeface="Arial" pitchFamily="34" charset="0"/>
                  <a:cs typeface="Arial" pitchFamily="34" charset="0"/>
                </a:endParaRPr>
              </a:p>
              <a:p>
                <a:r>
                  <a:rPr lang="en-US" b="1" dirty="0" smtClean="0">
                    <a:solidFill>
                      <a:srgbClr val="008000"/>
                    </a:solidFill>
                    <a:latin typeface="Arial" pitchFamily="34" charset="0"/>
                    <a:cs typeface="Arial" pitchFamily="34" charset="0"/>
                  </a:rPr>
                  <a:t>1 otherwise</a:t>
                </a:r>
              </a:p>
            </p:txBody>
          </p:sp>
        </mc:Choice>
        <mc:Fallback xmlns="">
          <p:sp>
            <p:nvSpPr>
              <p:cNvPr id="11" name="TextBox 10"/>
              <p:cNvSpPr txBox="1">
                <a:spLocks noRot="1" noChangeAspect="1" noMove="1" noResize="1" noEditPoints="1" noAdjustHandles="1" noChangeArrowheads="1" noChangeShapeType="1" noTextEdit="1"/>
              </p:cNvSpPr>
              <p:nvPr/>
            </p:nvSpPr>
            <p:spPr>
              <a:xfrm>
                <a:off x="7696200" y="2858869"/>
                <a:ext cx="1454244" cy="646331"/>
              </a:xfrm>
              <a:prstGeom prst="rect">
                <a:avLst/>
              </a:prstGeom>
              <a:blipFill rotWithShape="1">
                <a:blip r:embed="rId7"/>
                <a:stretch>
                  <a:fillRect l="-3782" t="-4717" r="-3361" b="-14151"/>
                </a:stretch>
              </a:blipFill>
            </p:spPr>
            <p:txBody>
              <a:bodyPr/>
              <a:lstStyle/>
              <a:p>
                <a:r>
                  <a:rPr lang="en-US">
                    <a:noFill/>
                  </a:rPr>
                  <a:t> </a:t>
                </a:r>
              </a:p>
            </p:txBody>
          </p:sp>
        </mc:Fallback>
      </mc:AlternateContent>
      <p:grpSp>
        <p:nvGrpSpPr>
          <p:cNvPr id="12" name="Group 11"/>
          <p:cNvGrpSpPr/>
          <p:nvPr/>
        </p:nvGrpSpPr>
        <p:grpSpPr>
          <a:xfrm>
            <a:off x="7696200" y="0"/>
            <a:ext cx="1447800" cy="685800"/>
            <a:chOff x="7696200" y="0"/>
            <a:chExt cx="1447800" cy="685800"/>
          </a:xfrm>
        </p:grpSpPr>
        <p:sp>
          <p:nvSpPr>
            <p:cNvPr id="13" name="Teardrop 12"/>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4" name="Rectangle 13"/>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17728927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λ</a:t>
            </a:r>
            <a:r>
              <a:rPr lang="en-IE" baseline="-25000" dirty="0" smtClean="0"/>
              <a:t>2</a:t>
            </a:r>
            <a:r>
              <a:rPr lang="en-IE" dirty="0" smtClean="0"/>
              <a:t> as optimization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3090722"/>
              </a:xfrm>
            </p:spPr>
            <p:txBody>
              <a:bodyPr/>
              <a:lstStyle/>
              <a:p>
                <a:r>
                  <a:rPr lang="en-US" b="1" dirty="0" smtClean="0">
                    <a:solidFill>
                      <a:srgbClr val="FF0066"/>
                    </a:solidFill>
                  </a:rPr>
                  <a:t>What else do we know about </a:t>
                </a:r>
                <a:r>
                  <a:rPr lang="en-US" b="1" i="1" dirty="0" smtClean="0">
                    <a:solidFill>
                      <a:srgbClr val="FF0066"/>
                    </a:solidFill>
                    <a:latin typeface="Times New Roman" pitchFamily="18" charset="0"/>
                    <a:cs typeface="Times New Roman" pitchFamily="18" charset="0"/>
                  </a:rPr>
                  <a:t>x</a:t>
                </a:r>
                <a:r>
                  <a:rPr lang="en-US" b="1" dirty="0" smtClean="0">
                    <a:solidFill>
                      <a:srgbClr val="FF0066"/>
                    </a:solidFill>
                  </a:rPr>
                  <a:t>?</a:t>
                </a:r>
              </a:p>
              <a:p>
                <a:pPr lvl="1"/>
                <a14:m>
                  <m:oMath xmlns:m="http://schemas.openxmlformats.org/officeDocument/2006/math">
                    <m:r>
                      <a:rPr lang="en-US" b="1" i="1" dirty="0" smtClean="0">
                        <a:latin typeface="Cambria Math"/>
                        <a:cs typeface="Times New Roman" pitchFamily="18" charset="0"/>
                      </a:rPr>
                      <m:t>𝒙</m:t>
                    </m:r>
                  </m:oMath>
                </a14:m>
                <a:r>
                  <a:rPr lang="en-US" dirty="0" smtClean="0"/>
                  <a:t> is unit vector: </a:t>
                </a:r>
                <a14:m>
                  <m:oMath xmlns:m="http://schemas.openxmlformats.org/officeDocument/2006/math">
                    <m:nary>
                      <m:naryPr>
                        <m:chr m:val="∑"/>
                        <m:supHide m:val="on"/>
                        <m:ctrlPr>
                          <a:rPr lang="en-US" b="1" i="1" dirty="0" smtClean="0">
                            <a:latin typeface="Cambria Math" charset="0"/>
                            <a:cs typeface="Times New Roman" pitchFamily="18" charset="0"/>
                          </a:rPr>
                        </m:ctrlPr>
                      </m:naryPr>
                      <m:sub>
                        <m:r>
                          <a:rPr lang="en-US" b="1" i="1" dirty="0" smtClean="0">
                            <a:latin typeface="Cambria Math"/>
                            <a:cs typeface="Times New Roman" pitchFamily="18" charset="0"/>
                          </a:rPr>
                          <m:t>𝒊</m:t>
                        </m:r>
                      </m:sub>
                      <m:sup/>
                      <m:e>
                        <m:sSubSup>
                          <m:sSubSupPr>
                            <m:ctrlPr>
                              <a:rPr lang="en-US" b="1" i="1" dirty="0" smtClean="0">
                                <a:latin typeface="Cambria Math" charset="0"/>
                                <a:cs typeface="Times New Roman" pitchFamily="18" charset="0"/>
                              </a:rPr>
                            </m:ctrlPr>
                          </m:sSubSupPr>
                          <m:e>
                            <m:r>
                              <a:rPr lang="en-US" b="1" i="1" dirty="0" smtClean="0">
                                <a:latin typeface="Cambria Math"/>
                                <a:cs typeface="Times New Roman" pitchFamily="18" charset="0"/>
                              </a:rPr>
                              <m:t>𝒙</m:t>
                            </m:r>
                          </m:e>
                          <m:sub>
                            <m:r>
                              <a:rPr lang="en-US" b="1" i="1" dirty="0" smtClean="0">
                                <a:latin typeface="Cambria Math"/>
                                <a:cs typeface="Times New Roman" pitchFamily="18" charset="0"/>
                              </a:rPr>
                              <m:t>𝒊</m:t>
                            </m:r>
                          </m:sub>
                          <m:sup>
                            <m:r>
                              <a:rPr lang="en-US" b="1" i="1" dirty="0" smtClean="0">
                                <a:latin typeface="Cambria Math"/>
                                <a:cs typeface="Times New Roman" pitchFamily="18" charset="0"/>
                              </a:rPr>
                              <m:t>𝟐</m:t>
                            </m:r>
                          </m:sup>
                        </m:sSubSup>
                        <m:r>
                          <a:rPr lang="en-US" b="1" i="1" dirty="0" smtClean="0">
                            <a:latin typeface="Cambria Math"/>
                            <a:cs typeface="Times New Roman" pitchFamily="18" charset="0"/>
                          </a:rPr>
                          <m:t>=</m:t>
                        </m:r>
                        <m:r>
                          <a:rPr lang="en-US" b="1" i="1" dirty="0" smtClean="0">
                            <a:latin typeface="Cambria Math"/>
                            <a:cs typeface="Times New Roman" pitchFamily="18" charset="0"/>
                          </a:rPr>
                          <m:t>𝟏</m:t>
                        </m:r>
                      </m:e>
                    </m:nary>
                  </m:oMath>
                </a14:m>
                <a:endParaRPr lang="en-US" b="1" dirty="0" smtClean="0"/>
              </a:p>
              <a:p>
                <a:pPr lvl="1"/>
                <a14:m>
                  <m:oMath xmlns:m="http://schemas.openxmlformats.org/officeDocument/2006/math">
                    <m:r>
                      <a:rPr lang="en-US" b="1" i="1" dirty="0">
                        <a:latin typeface="Cambria Math"/>
                        <a:cs typeface="Times New Roman" pitchFamily="18" charset="0"/>
                      </a:rPr>
                      <m:t>𝒙</m:t>
                    </m:r>
                  </m:oMath>
                </a14:m>
                <a:r>
                  <a:rPr lang="en-US" dirty="0" smtClean="0"/>
                  <a:t> is orthogonal to </a:t>
                </a:r>
                <a:r>
                  <a:rPr lang="en-US" b="1" dirty="0" smtClean="0"/>
                  <a:t>1</a:t>
                </a:r>
                <a:r>
                  <a:rPr lang="en-US" b="1" baseline="30000" dirty="0" smtClean="0"/>
                  <a:t>st</a:t>
                </a:r>
                <a:r>
                  <a:rPr lang="en-US" dirty="0" smtClean="0"/>
                  <a:t> eigenvector </a:t>
                </a:r>
                <a14:m>
                  <m:oMath xmlns:m="http://schemas.openxmlformats.org/officeDocument/2006/math">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i="1" dirty="0" smtClean="0">
                        <a:latin typeface="Cambria Math"/>
                      </a:rPr>
                      <m:t> </m:t>
                    </m:r>
                  </m:oMath>
                </a14:m>
                <a:r>
                  <a:rPr lang="en-US" dirty="0" smtClean="0"/>
                  <a:t>thus: </a:t>
                </a:r>
                <a14:m>
                  <m:oMath xmlns:m="http://schemas.openxmlformats.org/officeDocument/2006/math">
                    <m:nary>
                      <m:naryPr>
                        <m:chr m:val="∑"/>
                        <m:supHide m:val="on"/>
                        <m:ctrlPr>
                          <a:rPr lang="en-US" b="1" i="1" smtClean="0">
                            <a:latin typeface="Cambria Math" charset="0"/>
                          </a:rPr>
                        </m:ctrlPr>
                      </m:naryPr>
                      <m:sub>
                        <m:r>
                          <a:rPr lang="en-US" b="1" i="1" smtClean="0">
                            <a:latin typeface="Cambria Math"/>
                          </a:rPr>
                          <m:t>𝒊</m:t>
                        </m:r>
                      </m:sub>
                      <m:sup/>
                      <m:e>
                        <m:sSub>
                          <m:sSubPr>
                            <m:ctrlPr>
                              <a:rPr lang="en-US" b="1" i="1" smtClean="0">
                                <a:latin typeface="Cambria Math" charset="0"/>
                              </a:rPr>
                            </m:ctrlPr>
                          </m:sSubPr>
                          <m:e>
                            <m:r>
                              <a:rPr lang="en-US" b="1" i="1" smtClean="0">
                                <a:latin typeface="Cambria Math"/>
                              </a:rPr>
                              <m:t>𝒙</m:t>
                            </m:r>
                          </m:e>
                          <m:sub>
                            <m:r>
                              <a:rPr lang="en-US" b="1" i="1" smtClean="0">
                                <a:latin typeface="Cambria Math"/>
                              </a:rPr>
                              <m:t>𝒊</m:t>
                            </m:r>
                          </m:sub>
                        </m:sSub>
                        <m:r>
                          <a:rPr lang="en-US" b="1" i="1" smtClean="0">
                            <a:latin typeface="Cambria Math"/>
                          </a:rPr>
                          <m:t>⋅</m:t>
                        </m:r>
                        <m:r>
                          <a:rPr lang="en-US" b="1" i="1" smtClean="0">
                            <a:latin typeface="Cambria Math"/>
                          </a:rPr>
                          <m:t>𝟏</m:t>
                        </m:r>
                      </m:e>
                    </m:nary>
                    <m:r>
                      <a:rPr lang="en-US" b="1" i="1" smtClean="0">
                        <a:latin typeface="Cambria Math"/>
                      </a:rPr>
                      <m:t>=</m:t>
                    </m:r>
                    <m:nary>
                      <m:naryPr>
                        <m:chr m:val="∑"/>
                        <m:supHide m:val="on"/>
                        <m:ctrlPr>
                          <a:rPr lang="en-US" b="1" i="1" smtClean="0">
                            <a:latin typeface="Cambria Math" charset="0"/>
                          </a:rPr>
                        </m:ctrlPr>
                      </m:naryPr>
                      <m:sub>
                        <m:r>
                          <a:rPr lang="en-US" b="1" i="1" smtClean="0">
                            <a:latin typeface="Cambria Math"/>
                          </a:rPr>
                          <m:t>𝒊</m:t>
                        </m:r>
                      </m:sub>
                      <m:sup/>
                      <m:e>
                        <m:sSub>
                          <m:sSubPr>
                            <m:ctrlPr>
                              <a:rPr lang="en-US" b="1" i="1" smtClean="0">
                                <a:latin typeface="Cambria Math" charset="0"/>
                              </a:rPr>
                            </m:ctrlPr>
                          </m:sSubPr>
                          <m:e>
                            <m:r>
                              <a:rPr lang="en-US" b="1" i="1" smtClean="0">
                                <a:latin typeface="Cambria Math"/>
                              </a:rPr>
                              <m:t>𝒙</m:t>
                            </m:r>
                          </m:e>
                          <m:sub>
                            <m:r>
                              <a:rPr lang="en-US" b="1" i="1" smtClean="0">
                                <a:latin typeface="Cambria Math"/>
                              </a:rPr>
                              <m:t>𝒊</m:t>
                            </m:r>
                          </m:sub>
                        </m:sSub>
                      </m:e>
                    </m:nary>
                    <m:r>
                      <a:rPr lang="en-US" b="1" i="1" smtClean="0">
                        <a:latin typeface="Cambria Math"/>
                      </a:rPr>
                      <m:t>=</m:t>
                    </m:r>
                    <m:r>
                      <a:rPr lang="en-US" b="1" i="1" smtClean="0">
                        <a:latin typeface="Cambria Math"/>
                      </a:rPr>
                      <m:t>𝟎</m:t>
                    </m:r>
                  </m:oMath>
                </a14:m>
                <a:endParaRPr lang="en-US" b="1" dirty="0" smtClean="0"/>
              </a:p>
              <a:p>
                <a:pPr lvl="8"/>
                <a:endParaRPr lang="en-US" dirty="0" smtClean="0"/>
              </a:p>
              <a:p>
                <a:r>
                  <a:rPr lang="en-US" b="1" dirty="0" smtClean="0">
                    <a:solidFill>
                      <a:srgbClr val="0000FF"/>
                    </a:solidFill>
                  </a:rPr>
                  <a:t>Remember:</a:t>
                </a:r>
                <a:endParaRPr lang="en-US" b="1"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3090722"/>
              </a:xfrm>
              <a:blipFill rotWithShape="1">
                <a:blip r:embed="rId3"/>
                <a:stretch>
                  <a:fillRect t="-1578" b="-1183"/>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42</a:t>
            </a:fld>
            <a:endParaRPr lang="en-US"/>
          </a:p>
        </p:txBody>
      </p:sp>
      <p:graphicFrame>
        <p:nvGraphicFramePr>
          <p:cNvPr id="38914" name="Object 2"/>
          <p:cNvGraphicFramePr>
            <a:graphicFrameLocks noChangeAspect="1"/>
          </p:cNvGraphicFramePr>
          <p:nvPr>
            <p:extLst>
              <p:ext uri="{D42A27DB-BD31-4B8C-83A1-F6EECF244321}">
                <p14:modId xmlns:p14="http://schemas.microsoft.com/office/powerpoint/2010/main" val="1434036439"/>
              </p:ext>
            </p:extLst>
          </p:nvPr>
        </p:nvGraphicFramePr>
        <p:xfrm>
          <a:off x="704850" y="4185495"/>
          <a:ext cx="4857750" cy="1377950"/>
        </p:xfrm>
        <a:graphic>
          <a:graphicData uri="http://schemas.openxmlformats.org/presentationml/2006/ole">
            <mc:AlternateContent xmlns:mc="http://schemas.openxmlformats.org/markup-compatibility/2006">
              <mc:Choice xmlns:v="urn:schemas-microsoft-com:vml" Requires="v">
                <p:oleObj spid="_x0000_s73735" name="Equation" r:id="rId4" imgW="1701720" imgH="482400" progId="Equation.3">
                  <p:embed/>
                </p:oleObj>
              </mc:Choice>
              <mc:Fallback>
                <p:oleObj name="Equation" r:id="rId4" imgW="1701720" imgH="482400" progId="Equation.3">
                  <p:embed/>
                  <p:pic>
                    <p:nvPicPr>
                      <p:cNvPr id="0" name=""/>
                      <p:cNvPicPr>
                        <a:picLocks noChangeAspect="1" noChangeArrowheads="1"/>
                      </p:cNvPicPr>
                      <p:nvPr/>
                    </p:nvPicPr>
                    <p:blipFill>
                      <a:blip r:embed="rId5"/>
                      <a:srcRect/>
                      <a:stretch>
                        <a:fillRect/>
                      </a:stretch>
                    </p:blipFill>
                    <p:spPr bwMode="auto">
                      <a:xfrm>
                        <a:off x="704850" y="4185495"/>
                        <a:ext cx="4857750" cy="137795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1524000" y="4976336"/>
                <a:ext cx="1143000" cy="738664"/>
              </a:xfrm>
              <a:prstGeom prst="rect">
                <a:avLst/>
              </a:prstGeom>
              <a:noFill/>
            </p:spPr>
            <p:txBody>
              <a:bodyPr wrap="square" rtlCol="0">
                <a:spAutoFit/>
              </a:bodyPr>
              <a:lstStyle/>
              <a:p>
                <a:r>
                  <a:rPr lang="en-US" sz="1400" dirty="0" smtClean="0">
                    <a:latin typeface="Times New Roman" pitchFamily="18" charset="0"/>
                    <a:cs typeface="Times New Roman" pitchFamily="18" charset="0"/>
                  </a:rPr>
                  <a:t>All </a:t>
                </a:r>
                <a:r>
                  <a:rPr lang="en-US" sz="1400" dirty="0" err="1" smtClean="0">
                    <a:latin typeface="Times New Roman" pitchFamily="18" charset="0"/>
                    <a:cs typeface="Times New Roman" pitchFamily="18" charset="0"/>
                  </a:rPr>
                  <a:t>labelings</a:t>
                </a:r>
                <a:r>
                  <a:rPr lang="en-US" sz="1400" dirty="0" smtClean="0">
                    <a:latin typeface="Times New Roman" pitchFamily="18" charset="0"/>
                    <a:cs typeface="Times New Roman" pitchFamily="18" charset="0"/>
                  </a:rPr>
                  <a:t> of nodes </a:t>
                </a:r>
                <a14:m>
                  <m:oMath xmlns:m="http://schemas.openxmlformats.org/officeDocument/2006/math">
                    <m:r>
                      <a:rPr lang="en-US" sz="1400" i="1" dirty="0" smtClean="0">
                        <a:latin typeface="Cambria Math"/>
                        <a:cs typeface="Times New Roman" pitchFamily="18" charset="0"/>
                      </a:rPr>
                      <m:t>𝑖</m:t>
                    </m:r>
                  </m:oMath>
                </a14:m>
                <a:r>
                  <a:rPr lang="en-US" sz="1400" dirty="0" smtClean="0">
                    <a:latin typeface="Times New Roman" pitchFamily="18" charset="0"/>
                    <a:cs typeface="Times New Roman" pitchFamily="18" charset="0"/>
                  </a:rPr>
                  <a:t> so that </a:t>
                </a:r>
                <a14:m>
                  <m:oMath xmlns:m="http://schemas.openxmlformats.org/officeDocument/2006/math">
                    <m:r>
                      <a:rPr lang="en-US" sz="1400" i="1" dirty="0" smtClean="0">
                        <a:latin typeface="Cambria Math"/>
                        <a:cs typeface="Times New Roman" pitchFamily="18" charset="0"/>
                      </a:rPr>
                      <m:t>∑</m:t>
                    </m:r>
                    <m:sSub>
                      <m:sSubPr>
                        <m:ctrlPr>
                          <a:rPr lang="en-US" sz="1400" i="1" dirty="0" err="1" smtClean="0">
                            <a:latin typeface="Cambria Math" charset="0"/>
                            <a:cs typeface="Times New Roman" pitchFamily="18" charset="0"/>
                          </a:rPr>
                        </m:ctrlPr>
                      </m:sSubPr>
                      <m:e>
                        <m:r>
                          <a:rPr lang="en-US" sz="1400" i="1" dirty="0" err="1" smtClean="0">
                            <a:latin typeface="Cambria Math"/>
                            <a:cs typeface="Times New Roman" pitchFamily="18" charset="0"/>
                          </a:rPr>
                          <m:t>𝑥</m:t>
                        </m:r>
                      </m:e>
                      <m:sub>
                        <m:r>
                          <a:rPr lang="en-US" sz="1400" i="1" dirty="0" err="1" smtClean="0">
                            <a:latin typeface="Cambria Math"/>
                            <a:cs typeface="Times New Roman" pitchFamily="18" charset="0"/>
                          </a:rPr>
                          <m:t>𝑖</m:t>
                        </m:r>
                      </m:sub>
                    </m:sSub>
                    <m:r>
                      <a:rPr lang="en-US" sz="1400" i="1" dirty="0" smtClean="0">
                        <a:latin typeface="Cambria Math"/>
                        <a:cs typeface="Times New Roman" pitchFamily="18" charset="0"/>
                      </a:rPr>
                      <m:t>=0</m:t>
                    </m:r>
                  </m:oMath>
                </a14:m>
                <a:endParaRPr lang="en-US" sz="14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524000" y="4976336"/>
                <a:ext cx="1143000" cy="738664"/>
              </a:xfrm>
              <a:prstGeom prst="rect">
                <a:avLst/>
              </a:prstGeom>
              <a:blipFill rotWithShape="1">
                <a:blip r:embed="rId6"/>
                <a:stretch>
                  <a:fillRect l="-1064" t="-820" r="-1596"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2000" y="5791200"/>
                <a:ext cx="4572000" cy="830997"/>
              </a:xfrm>
              <a:prstGeom prst="rect">
                <a:avLst/>
              </a:prstGeom>
              <a:noFill/>
            </p:spPr>
            <p:txBody>
              <a:bodyPr wrap="square" rtlCol="0">
                <a:spAutoFit/>
              </a:bodyPr>
              <a:lstStyle/>
              <a:p>
                <a:pPr algn="ctr"/>
                <a:r>
                  <a:rPr lang="en-US" sz="1600" b="1" dirty="0" smtClean="0">
                    <a:solidFill>
                      <a:srgbClr val="008000"/>
                    </a:solidFill>
                    <a:latin typeface="Arial" pitchFamily="34" charset="0"/>
                    <a:cs typeface="Arial" pitchFamily="34" charset="0"/>
                  </a:rPr>
                  <a:t>We want to assign values </a:t>
                </a:r>
                <a14:m>
                  <m:oMath xmlns:m="http://schemas.openxmlformats.org/officeDocument/2006/math">
                    <m:sSub>
                      <m:sSubPr>
                        <m:ctrlPr>
                          <a:rPr lang="en-US" sz="1600" b="1" i="1" dirty="0" smtClean="0">
                            <a:solidFill>
                              <a:srgbClr val="008000"/>
                            </a:solidFill>
                            <a:latin typeface="Cambria Math" charset="0"/>
                            <a:cs typeface="Arial" pitchFamily="34" charset="0"/>
                          </a:rPr>
                        </m:ctrlPr>
                      </m:sSubPr>
                      <m:e>
                        <m:r>
                          <a:rPr lang="en-US" sz="1600" b="1" i="1" dirty="0" smtClean="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𝒊</m:t>
                        </m:r>
                      </m:sub>
                    </m:sSub>
                  </m:oMath>
                </a14:m>
                <a:r>
                  <a:rPr lang="en-US" sz="1600" b="1" dirty="0" smtClean="0">
                    <a:solidFill>
                      <a:srgbClr val="008000"/>
                    </a:solidFill>
                    <a:latin typeface="Arial" pitchFamily="34" charset="0"/>
                    <a:cs typeface="Arial" pitchFamily="34" charset="0"/>
                  </a:rPr>
                  <a:t> to nodes </a:t>
                </a:r>
                <a:r>
                  <a:rPr lang="en-US" sz="1600" b="1" i="1" dirty="0" err="1" smtClean="0">
                    <a:solidFill>
                      <a:srgbClr val="008000"/>
                    </a:solidFill>
                    <a:latin typeface="Times New Roman" pitchFamily="18" charset="0"/>
                    <a:cs typeface="Times New Roman" pitchFamily="18" charset="0"/>
                  </a:rPr>
                  <a:t>i</a:t>
                </a:r>
                <a:r>
                  <a:rPr lang="en-US" sz="1600" b="1" dirty="0" smtClean="0">
                    <a:solidFill>
                      <a:srgbClr val="008000"/>
                    </a:solidFill>
                    <a:latin typeface="Arial" pitchFamily="34" charset="0"/>
                    <a:cs typeface="Arial" pitchFamily="34" charset="0"/>
                  </a:rPr>
                  <a:t> such that few edges cross 0.</a:t>
                </a:r>
                <a:br>
                  <a:rPr lang="en-US" sz="1600" b="1" dirty="0" smtClean="0">
                    <a:solidFill>
                      <a:srgbClr val="008000"/>
                    </a:solidFill>
                    <a:latin typeface="Arial" pitchFamily="34" charset="0"/>
                    <a:cs typeface="Arial" pitchFamily="34" charset="0"/>
                  </a:rPr>
                </a:br>
                <a:r>
                  <a:rPr lang="en-US" sz="1600" b="1" dirty="0" smtClean="0">
                    <a:solidFill>
                      <a:srgbClr val="008000"/>
                    </a:solidFill>
                    <a:latin typeface="Arial" pitchFamily="34" charset="0"/>
                    <a:cs typeface="Arial" pitchFamily="34" charset="0"/>
                  </a:rPr>
                  <a:t>(we want x</a:t>
                </a:r>
                <a:r>
                  <a:rPr lang="en-US" sz="1600" b="1" baseline="-25000" dirty="0" smtClean="0">
                    <a:solidFill>
                      <a:srgbClr val="008000"/>
                    </a:solidFill>
                    <a:latin typeface="Arial" pitchFamily="34" charset="0"/>
                    <a:cs typeface="Arial" pitchFamily="34" charset="0"/>
                  </a:rPr>
                  <a:t>i</a:t>
                </a:r>
                <a:r>
                  <a:rPr lang="en-US" sz="1600" b="1" dirty="0" smtClean="0">
                    <a:solidFill>
                      <a:srgbClr val="008000"/>
                    </a:solidFill>
                    <a:latin typeface="Arial" pitchFamily="34" charset="0"/>
                    <a:cs typeface="Arial" pitchFamily="34" charset="0"/>
                  </a:rPr>
                  <a:t> and </a:t>
                </a:r>
                <a:r>
                  <a:rPr lang="en-US" sz="1600" b="1" dirty="0" err="1" smtClean="0">
                    <a:solidFill>
                      <a:srgbClr val="008000"/>
                    </a:solidFill>
                    <a:latin typeface="Arial" pitchFamily="34" charset="0"/>
                    <a:cs typeface="Arial" pitchFamily="34" charset="0"/>
                  </a:rPr>
                  <a:t>x</a:t>
                </a:r>
                <a:r>
                  <a:rPr lang="en-US" sz="1600" b="1" baseline="-25000" dirty="0" err="1" smtClean="0">
                    <a:solidFill>
                      <a:srgbClr val="008000"/>
                    </a:solidFill>
                    <a:latin typeface="Arial" pitchFamily="34" charset="0"/>
                    <a:cs typeface="Arial" pitchFamily="34" charset="0"/>
                  </a:rPr>
                  <a:t>j</a:t>
                </a:r>
                <a:r>
                  <a:rPr lang="en-US" sz="1600" b="1" dirty="0" smtClean="0">
                    <a:solidFill>
                      <a:srgbClr val="008000"/>
                    </a:solidFill>
                    <a:latin typeface="Arial" pitchFamily="34" charset="0"/>
                    <a:cs typeface="Arial" pitchFamily="34" charset="0"/>
                  </a:rPr>
                  <a:t> to subtract each other)</a:t>
                </a:r>
              </a:p>
            </p:txBody>
          </p:sp>
        </mc:Choice>
        <mc:Fallback xmlns="">
          <p:sp>
            <p:nvSpPr>
              <p:cNvPr id="21" name="TextBox 20"/>
              <p:cNvSpPr txBox="1">
                <a:spLocks noRot="1" noChangeAspect="1" noMove="1" noResize="1" noEditPoints="1" noAdjustHandles="1" noChangeArrowheads="1" noChangeShapeType="1" noTextEdit="1"/>
              </p:cNvSpPr>
              <p:nvPr/>
            </p:nvSpPr>
            <p:spPr>
              <a:xfrm>
                <a:off x="762000" y="5791200"/>
                <a:ext cx="4572000" cy="830997"/>
              </a:xfrm>
              <a:prstGeom prst="rect">
                <a:avLst/>
              </a:prstGeom>
              <a:blipFill rotWithShape="1">
                <a:blip r:embed="rId7"/>
                <a:stretch>
                  <a:fillRect t="-2206" r="-533" b="-8824"/>
                </a:stretch>
              </a:blipFill>
            </p:spPr>
            <p:txBody>
              <a:bodyPr/>
              <a:lstStyle/>
              <a:p>
                <a:r>
                  <a:rPr lang="en-US">
                    <a:noFill/>
                  </a:rPr>
                  <a:t> </a:t>
                </a:r>
              </a:p>
            </p:txBody>
          </p:sp>
        </mc:Fallback>
      </mc:AlternateContent>
      <p:grpSp>
        <p:nvGrpSpPr>
          <p:cNvPr id="7" name="Group 6"/>
          <p:cNvGrpSpPr/>
          <p:nvPr/>
        </p:nvGrpSpPr>
        <p:grpSpPr>
          <a:xfrm>
            <a:off x="5791200" y="3357849"/>
            <a:ext cx="3352800" cy="2983654"/>
            <a:chOff x="5791200" y="3357849"/>
            <a:chExt cx="3352800" cy="2983654"/>
          </a:xfrm>
        </p:grpSpPr>
        <p:sp>
          <p:nvSpPr>
            <p:cNvPr id="40" name="Freeform 39"/>
            <p:cNvSpPr/>
            <p:nvPr/>
          </p:nvSpPr>
          <p:spPr>
            <a:xfrm>
              <a:off x="6019800" y="3357849"/>
              <a:ext cx="2878467" cy="2342812"/>
            </a:xfrm>
            <a:custGeom>
              <a:avLst/>
              <a:gdLst>
                <a:gd name="connsiteX0" fmla="*/ 32464 w 2878467"/>
                <a:gd name="connsiteY0" fmla="*/ 871115 h 2342812"/>
                <a:gd name="connsiteX1" fmla="*/ 21643 w 2878467"/>
                <a:gd name="connsiteY1" fmla="*/ 1504161 h 2342812"/>
                <a:gd name="connsiteX2" fmla="*/ 16232 w 2878467"/>
                <a:gd name="connsiteY2" fmla="*/ 1606964 h 2342812"/>
                <a:gd name="connsiteX3" fmla="*/ 5411 w 2878467"/>
                <a:gd name="connsiteY3" fmla="*/ 1742230 h 2342812"/>
                <a:gd name="connsiteX4" fmla="*/ 0 w 2878467"/>
                <a:gd name="connsiteY4" fmla="*/ 1769283 h 2342812"/>
                <a:gd name="connsiteX5" fmla="*/ 5411 w 2878467"/>
                <a:gd name="connsiteY5" fmla="*/ 1985709 h 2342812"/>
                <a:gd name="connsiteX6" fmla="*/ 16232 w 2878467"/>
                <a:gd name="connsiteY6" fmla="*/ 2028994 h 2342812"/>
                <a:gd name="connsiteX7" fmla="*/ 27054 w 2878467"/>
                <a:gd name="connsiteY7" fmla="*/ 2045226 h 2342812"/>
                <a:gd name="connsiteX8" fmla="*/ 32464 w 2878467"/>
                <a:gd name="connsiteY8" fmla="*/ 2061458 h 2342812"/>
                <a:gd name="connsiteX9" fmla="*/ 43286 w 2878467"/>
                <a:gd name="connsiteY9" fmla="*/ 2077690 h 2342812"/>
                <a:gd name="connsiteX10" fmla="*/ 48696 w 2878467"/>
                <a:gd name="connsiteY10" fmla="*/ 2099333 h 2342812"/>
                <a:gd name="connsiteX11" fmla="*/ 75750 w 2878467"/>
                <a:gd name="connsiteY11" fmla="*/ 2131797 h 2342812"/>
                <a:gd name="connsiteX12" fmla="*/ 97392 w 2878467"/>
                <a:gd name="connsiteY12" fmla="*/ 2164261 h 2342812"/>
                <a:gd name="connsiteX13" fmla="*/ 129856 w 2878467"/>
                <a:gd name="connsiteY13" fmla="*/ 2185903 h 2342812"/>
                <a:gd name="connsiteX14" fmla="*/ 140677 w 2878467"/>
                <a:gd name="connsiteY14" fmla="*/ 2196725 h 2342812"/>
                <a:gd name="connsiteX15" fmla="*/ 156909 w 2878467"/>
                <a:gd name="connsiteY15" fmla="*/ 2202135 h 2342812"/>
                <a:gd name="connsiteX16" fmla="*/ 183963 w 2878467"/>
                <a:gd name="connsiteY16" fmla="*/ 2212957 h 2342812"/>
                <a:gd name="connsiteX17" fmla="*/ 205605 w 2878467"/>
                <a:gd name="connsiteY17" fmla="*/ 2218367 h 2342812"/>
                <a:gd name="connsiteX18" fmla="*/ 221837 w 2878467"/>
                <a:gd name="connsiteY18" fmla="*/ 2223778 h 2342812"/>
                <a:gd name="connsiteX19" fmla="*/ 265122 w 2878467"/>
                <a:gd name="connsiteY19" fmla="*/ 2234599 h 2342812"/>
                <a:gd name="connsiteX20" fmla="*/ 319229 w 2878467"/>
                <a:gd name="connsiteY20" fmla="*/ 2256242 h 2342812"/>
                <a:gd name="connsiteX21" fmla="*/ 335461 w 2878467"/>
                <a:gd name="connsiteY21" fmla="*/ 2261652 h 2342812"/>
                <a:gd name="connsiteX22" fmla="*/ 346282 w 2878467"/>
                <a:gd name="connsiteY22" fmla="*/ 2272474 h 2342812"/>
                <a:gd name="connsiteX23" fmla="*/ 378746 w 2878467"/>
                <a:gd name="connsiteY23" fmla="*/ 2283295 h 2342812"/>
                <a:gd name="connsiteX24" fmla="*/ 411210 w 2878467"/>
                <a:gd name="connsiteY24" fmla="*/ 2294116 h 2342812"/>
                <a:gd name="connsiteX25" fmla="*/ 427442 w 2878467"/>
                <a:gd name="connsiteY25" fmla="*/ 2299527 h 2342812"/>
                <a:gd name="connsiteX26" fmla="*/ 476138 w 2878467"/>
                <a:gd name="connsiteY26" fmla="*/ 2321170 h 2342812"/>
                <a:gd name="connsiteX27" fmla="*/ 535655 w 2878467"/>
                <a:gd name="connsiteY27" fmla="*/ 2337402 h 2342812"/>
                <a:gd name="connsiteX28" fmla="*/ 551887 w 2878467"/>
                <a:gd name="connsiteY28" fmla="*/ 2342812 h 2342812"/>
                <a:gd name="connsiteX29" fmla="*/ 703385 w 2878467"/>
                <a:gd name="connsiteY29" fmla="*/ 2337402 h 2342812"/>
                <a:gd name="connsiteX30" fmla="*/ 730438 w 2878467"/>
                <a:gd name="connsiteY30" fmla="*/ 2331991 h 2342812"/>
                <a:gd name="connsiteX31" fmla="*/ 762902 w 2878467"/>
                <a:gd name="connsiteY31" fmla="*/ 2321170 h 2342812"/>
                <a:gd name="connsiteX32" fmla="*/ 795366 w 2878467"/>
                <a:gd name="connsiteY32" fmla="*/ 2299527 h 2342812"/>
                <a:gd name="connsiteX33" fmla="*/ 827830 w 2878467"/>
                <a:gd name="connsiteY33" fmla="*/ 2283295 h 2342812"/>
                <a:gd name="connsiteX34" fmla="*/ 854883 w 2878467"/>
                <a:gd name="connsiteY34" fmla="*/ 2250831 h 2342812"/>
                <a:gd name="connsiteX35" fmla="*/ 865705 w 2878467"/>
                <a:gd name="connsiteY35" fmla="*/ 2240010 h 2342812"/>
                <a:gd name="connsiteX36" fmla="*/ 898169 w 2878467"/>
                <a:gd name="connsiteY36" fmla="*/ 2196725 h 2342812"/>
                <a:gd name="connsiteX37" fmla="*/ 908990 w 2878467"/>
                <a:gd name="connsiteY37" fmla="*/ 2153439 h 2342812"/>
                <a:gd name="connsiteX38" fmla="*/ 919811 w 2878467"/>
                <a:gd name="connsiteY38" fmla="*/ 2120976 h 2342812"/>
                <a:gd name="connsiteX39" fmla="*/ 925222 w 2878467"/>
                <a:gd name="connsiteY39" fmla="*/ 2088512 h 2342812"/>
                <a:gd name="connsiteX40" fmla="*/ 930632 w 2878467"/>
                <a:gd name="connsiteY40" fmla="*/ 2072280 h 2342812"/>
                <a:gd name="connsiteX41" fmla="*/ 936043 w 2878467"/>
                <a:gd name="connsiteY41" fmla="*/ 2018173 h 2342812"/>
                <a:gd name="connsiteX42" fmla="*/ 941454 w 2878467"/>
                <a:gd name="connsiteY42" fmla="*/ 1634017 h 2342812"/>
                <a:gd name="connsiteX43" fmla="*/ 952275 w 2878467"/>
                <a:gd name="connsiteY43" fmla="*/ 1585321 h 2342812"/>
                <a:gd name="connsiteX44" fmla="*/ 984739 w 2878467"/>
                <a:gd name="connsiteY44" fmla="*/ 1542036 h 2342812"/>
                <a:gd name="connsiteX45" fmla="*/ 1011792 w 2878467"/>
                <a:gd name="connsiteY45" fmla="*/ 1520393 h 2342812"/>
                <a:gd name="connsiteX46" fmla="*/ 1017203 w 2878467"/>
                <a:gd name="connsiteY46" fmla="*/ 1504161 h 2342812"/>
                <a:gd name="connsiteX47" fmla="*/ 1033435 w 2878467"/>
                <a:gd name="connsiteY47" fmla="*/ 1487929 h 2342812"/>
                <a:gd name="connsiteX48" fmla="*/ 1055077 w 2878467"/>
                <a:gd name="connsiteY48" fmla="*/ 1450055 h 2342812"/>
                <a:gd name="connsiteX49" fmla="*/ 1071309 w 2878467"/>
                <a:gd name="connsiteY49" fmla="*/ 1395948 h 2342812"/>
                <a:gd name="connsiteX50" fmla="*/ 1087541 w 2878467"/>
                <a:gd name="connsiteY50" fmla="*/ 1390538 h 2342812"/>
                <a:gd name="connsiteX51" fmla="*/ 1141648 w 2878467"/>
                <a:gd name="connsiteY51" fmla="*/ 1363484 h 2342812"/>
                <a:gd name="connsiteX52" fmla="*/ 1157880 w 2878467"/>
                <a:gd name="connsiteY52" fmla="*/ 1358074 h 2342812"/>
                <a:gd name="connsiteX53" fmla="*/ 1195754 w 2878467"/>
                <a:gd name="connsiteY53" fmla="*/ 1341842 h 2342812"/>
                <a:gd name="connsiteX54" fmla="*/ 1206576 w 2878467"/>
                <a:gd name="connsiteY54" fmla="*/ 1331020 h 2342812"/>
                <a:gd name="connsiteX55" fmla="*/ 1249861 w 2878467"/>
                <a:gd name="connsiteY55" fmla="*/ 1320199 h 2342812"/>
                <a:gd name="connsiteX56" fmla="*/ 1303967 w 2878467"/>
                <a:gd name="connsiteY56" fmla="*/ 1309378 h 2342812"/>
                <a:gd name="connsiteX57" fmla="*/ 1412180 w 2878467"/>
                <a:gd name="connsiteY57" fmla="*/ 1298557 h 2342812"/>
                <a:gd name="connsiteX58" fmla="*/ 1455466 w 2878467"/>
                <a:gd name="connsiteY58" fmla="*/ 1293146 h 2342812"/>
                <a:gd name="connsiteX59" fmla="*/ 1536625 w 2878467"/>
                <a:gd name="connsiteY59" fmla="*/ 1287735 h 2342812"/>
                <a:gd name="connsiteX60" fmla="*/ 1606964 w 2878467"/>
                <a:gd name="connsiteY60" fmla="*/ 1293146 h 2342812"/>
                <a:gd name="connsiteX61" fmla="*/ 1644838 w 2878467"/>
                <a:gd name="connsiteY61" fmla="*/ 1303967 h 2342812"/>
                <a:gd name="connsiteX62" fmla="*/ 1655660 w 2878467"/>
                <a:gd name="connsiteY62" fmla="*/ 1314789 h 2342812"/>
                <a:gd name="connsiteX63" fmla="*/ 1671892 w 2878467"/>
                <a:gd name="connsiteY63" fmla="*/ 1325610 h 2342812"/>
                <a:gd name="connsiteX64" fmla="*/ 1682713 w 2878467"/>
                <a:gd name="connsiteY64" fmla="*/ 1341842 h 2342812"/>
                <a:gd name="connsiteX65" fmla="*/ 1731409 w 2878467"/>
                <a:gd name="connsiteY65" fmla="*/ 1385127 h 2342812"/>
                <a:gd name="connsiteX66" fmla="*/ 1742230 w 2878467"/>
                <a:gd name="connsiteY66" fmla="*/ 1401359 h 2342812"/>
                <a:gd name="connsiteX67" fmla="*/ 1747641 w 2878467"/>
                <a:gd name="connsiteY67" fmla="*/ 1417591 h 2342812"/>
                <a:gd name="connsiteX68" fmla="*/ 1780105 w 2878467"/>
                <a:gd name="connsiteY68" fmla="*/ 1444644 h 2342812"/>
                <a:gd name="connsiteX69" fmla="*/ 1790926 w 2878467"/>
                <a:gd name="connsiteY69" fmla="*/ 1460876 h 2342812"/>
                <a:gd name="connsiteX70" fmla="*/ 1807158 w 2878467"/>
                <a:gd name="connsiteY70" fmla="*/ 1471697 h 2342812"/>
                <a:gd name="connsiteX71" fmla="*/ 1834211 w 2878467"/>
                <a:gd name="connsiteY71" fmla="*/ 1493340 h 2342812"/>
                <a:gd name="connsiteX72" fmla="*/ 1845032 w 2878467"/>
                <a:gd name="connsiteY72" fmla="*/ 1509572 h 2342812"/>
                <a:gd name="connsiteX73" fmla="*/ 1866675 w 2878467"/>
                <a:gd name="connsiteY73" fmla="*/ 1531215 h 2342812"/>
                <a:gd name="connsiteX74" fmla="*/ 1888318 w 2878467"/>
                <a:gd name="connsiteY74" fmla="*/ 1563678 h 2342812"/>
                <a:gd name="connsiteX75" fmla="*/ 1904550 w 2878467"/>
                <a:gd name="connsiteY75" fmla="*/ 1623196 h 2342812"/>
                <a:gd name="connsiteX76" fmla="*/ 1915371 w 2878467"/>
                <a:gd name="connsiteY76" fmla="*/ 1644838 h 2342812"/>
                <a:gd name="connsiteX77" fmla="*/ 1920782 w 2878467"/>
                <a:gd name="connsiteY77" fmla="*/ 1666481 h 2342812"/>
                <a:gd name="connsiteX78" fmla="*/ 1926192 w 2878467"/>
                <a:gd name="connsiteY78" fmla="*/ 1682713 h 2342812"/>
                <a:gd name="connsiteX79" fmla="*/ 1931603 w 2878467"/>
                <a:gd name="connsiteY79" fmla="*/ 1704355 h 2342812"/>
                <a:gd name="connsiteX80" fmla="*/ 1942424 w 2878467"/>
                <a:gd name="connsiteY80" fmla="*/ 1715177 h 2342812"/>
                <a:gd name="connsiteX81" fmla="*/ 1953245 w 2878467"/>
                <a:gd name="connsiteY81" fmla="*/ 1747641 h 2342812"/>
                <a:gd name="connsiteX82" fmla="*/ 1974888 w 2878467"/>
                <a:gd name="connsiteY82" fmla="*/ 1780105 h 2342812"/>
                <a:gd name="connsiteX83" fmla="*/ 1985709 w 2878467"/>
                <a:gd name="connsiteY83" fmla="*/ 1817979 h 2342812"/>
                <a:gd name="connsiteX84" fmla="*/ 1996531 w 2878467"/>
                <a:gd name="connsiteY84" fmla="*/ 1850443 h 2342812"/>
                <a:gd name="connsiteX85" fmla="*/ 2001941 w 2878467"/>
                <a:gd name="connsiteY85" fmla="*/ 1866675 h 2342812"/>
                <a:gd name="connsiteX86" fmla="*/ 2012763 w 2878467"/>
                <a:gd name="connsiteY86" fmla="*/ 1877496 h 2342812"/>
                <a:gd name="connsiteX87" fmla="*/ 2028995 w 2878467"/>
                <a:gd name="connsiteY87" fmla="*/ 1915371 h 2342812"/>
                <a:gd name="connsiteX88" fmla="*/ 2045226 w 2878467"/>
                <a:gd name="connsiteY88" fmla="*/ 1947835 h 2342812"/>
                <a:gd name="connsiteX89" fmla="*/ 2061458 w 2878467"/>
                <a:gd name="connsiteY89" fmla="*/ 2001941 h 2342812"/>
                <a:gd name="connsiteX90" fmla="*/ 2066869 w 2878467"/>
                <a:gd name="connsiteY90" fmla="*/ 2018173 h 2342812"/>
                <a:gd name="connsiteX91" fmla="*/ 2088512 w 2878467"/>
                <a:gd name="connsiteY91" fmla="*/ 2050637 h 2342812"/>
                <a:gd name="connsiteX92" fmla="*/ 2104744 w 2878467"/>
                <a:gd name="connsiteY92" fmla="*/ 2083101 h 2342812"/>
                <a:gd name="connsiteX93" fmla="*/ 2110154 w 2878467"/>
                <a:gd name="connsiteY93" fmla="*/ 2099333 h 2342812"/>
                <a:gd name="connsiteX94" fmla="*/ 2137208 w 2878467"/>
                <a:gd name="connsiteY94" fmla="*/ 2137207 h 2342812"/>
                <a:gd name="connsiteX95" fmla="*/ 2148029 w 2878467"/>
                <a:gd name="connsiteY95" fmla="*/ 2153439 h 2342812"/>
                <a:gd name="connsiteX96" fmla="*/ 2158850 w 2878467"/>
                <a:gd name="connsiteY96" fmla="*/ 2164261 h 2342812"/>
                <a:gd name="connsiteX97" fmla="*/ 2180493 w 2878467"/>
                <a:gd name="connsiteY97" fmla="*/ 2191314 h 2342812"/>
                <a:gd name="connsiteX98" fmla="*/ 2196725 w 2878467"/>
                <a:gd name="connsiteY98" fmla="*/ 2202135 h 2342812"/>
                <a:gd name="connsiteX99" fmla="*/ 2207546 w 2878467"/>
                <a:gd name="connsiteY99" fmla="*/ 2212957 h 2342812"/>
                <a:gd name="connsiteX100" fmla="*/ 2240010 w 2878467"/>
                <a:gd name="connsiteY100" fmla="*/ 2234599 h 2342812"/>
                <a:gd name="connsiteX101" fmla="*/ 2250831 w 2878467"/>
                <a:gd name="connsiteY101" fmla="*/ 2250831 h 2342812"/>
                <a:gd name="connsiteX102" fmla="*/ 2267063 w 2878467"/>
                <a:gd name="connsiteY102" fmla="*/ 2256242 h 2342812"/>
                <a:gd name="connsiteX103" fmla="*/ 2283295 w 2878467"/>
                <a:gd name="connsiteY103" fmla="*/ 2267063 h 2342812"/>
                <a:gd name="connsiteX104" fmla="*/ 2315759 w 2878467"/>
                <a:gd name="connsiteY104" fmla="*/ 2277884 h 2342812"/>
                <a:gd name="connsiteX105" fmla="*/ 2331991 w 2878467"/>
                <a:gd name="connsiteY105" fmla="*/ 2283295 h 2342812"/>
                <a:gd name="connsiteX106" fmla="*/ 2348223 w 2878467"/>
                <a:gd name="connsiteY106" fmla="*/ 2288706 h 2342812"/>
                <a:gd name="connsiteX107" fmla="*/ 2618755 w 2878467"/>
                <a:gd name="connsiteY107" fmla="*/ 2283295 h 2342812"/>
                <a:gd name="connsiteX108" fmla="*/ 2694505 w 2878467"/>
                <a:gd name="connsiteY108" fmla="*/ 2272474 h 2342812"/>
                <a:gd name="connsiteX109" fmla="*/ 2726969 w 2878467"/>
                <a:gd name="connsiteY109" fmla="*/ 2261652 h 2342812"/>
                <a:gd name="connsiteX110" fmla="*/ 2743200 w 2878467"/>
                <a:gd name="connsiteY110" fmla="*/ 2250831 h 2342812"/>
                <a:gd name="connsiteX111" fmla="*/ 2770254 w 2878467"/>
                <a:gd name="connsiteY111" fmla="*/ 2223778 h 2342812"/>
                <a:gd name="connsiteX112" fmla="*/ 2786486 w 2878467"/>
                <a:gd name="connsiteY112" fmla="*/ 2212957 h 2342812"/>
                <a:gd name="connsiteX113" fmla="*/ 2808128 w 2878467"/>
                <a:gd name="connsiteY113" fmla="*/ 2180493 h 2342812"/>
                <a:gd name="connsiteX114" fmla="*/ 2813539 w 2878467"/>
                <a:gd name="connsiteY114" fmla="*/ 2164261 h 2342812"/>
                <a:gd name="connsiteX115" fmla="*/ 2824360 w 2878467"/>
                <a:gd name="connsiteY115" fmla="*/ 2153439 h 2342812"/>
                <a:gd name="connsiteX116" fmla="*/ 2835182 w 2878467"/>
                <a:gd name="connsiteY116" fmla="*/ 2137207 h 2342812"/>
                <a:gd name="connsiteX117" fmla="*/ 2840592 w 2878467"/>
                <a:gd name="connsiteY117" fmla="*/ 2115565 h 2342812"/>
                <a:gd name="connsiteX118" fmla="*/ 2851413 w 2878467"/>
                <a:gd name="connsiteY118" fmla="*/ 2099333 h 2342812"/>
                <a:gd name="connsiteX119" fmla="*/ 2856824 w 2878467"/>
                <a:gd name="connsiteY119" fmla="*/ 2072280 h 2342812"/>
                <a:gd name="connsiteX120" fmla="*/ 2862235 w 2878467"/>
                <a:gd name="connsiteY120" fmla="*/ 2056048 h 2342812"/>
                <a:gd name="connsiteX121" fmla="*/ 2867645 w 2878467"/>
                <a:gd name="connsiteY121" fmla="*/ 2012763 h 2342812"/>
                <a:gd name="connsiteX122" fmla="*/ 2873056 w 2878467"/>
                <a:gd name="connsiteY122" fmla="*/ 1980299 h 2342812"/>
                <a:gd name="connsiteX123" fmla="*/ 2878467 w 2878467"/>
                <a:gd name="connsiteY123" fmla="*/ 1915371 h 2342812"/>
                <a:gd name="connsiteX124" fmla="*/ 2873056 w 2878467"/>
                <a:gd name="connsiteY124" fmla="*/ 1347252 h 2342812"/>
                <a:gd name="connsiteX125" fmla="*/ 2867645 w 2878467"/>
                <a:gd name="connsiteY125" fmla="*/ 1282325 h 2342812"/>
                <a:gd name="connsiteX126" fmla="*/ 2862235 w 2878467"/>
                <a:gd name="connsiteY126" fmla="*/ 1157880 h 2342812"/>
                <a:gd name="connsiteX127" fmla="*/ 2856824 w 2878467"/>
                <a:gd name="connsiteY127" fmla="*/ 908990 h 2342812"/>
                <a:gd name="connsiteX128" fmla="*/ 2851413 w 2878467"/>
                <a:gd name="connsiteY128" fmla="*/ 881936 h 2342812"/>
                <a:gd name="connsiteX129" fmla="*/ 2846003 w 2878467"/>
                <a:gd name="connsiteY129" fmla="*/ 833241 h 2342812"/>
                <a:gd name="connsiteX130" fmla="*/ 2835182 w 2878467"/>
                <a:gd name="connsiteY130" fmla="*/ 789955 h 2342812"/>
                <a:gd name="connsiteX131" fmla="*/ 2829771 w 2878467"/>
                <a:gd name="connsiteY131" fmla="*/ 768313 h 2342812"/>
                <a:gd name="connsiteX132" fmla="*/ 2824360 w 2878467"/>
                <a:gd name="connsiteY132" fmla="*/ 752081 h 2342812"/>
                <a:gd name="connsiteX133" fmla="*/ 2818950 w 2878467"/>
                <a:gd name="connsiteY133" fmla="*/ 730438 h 2342812"/>
                <a:gd name="connsiteX134" fmla="*/ 2808128 w 2878467"/>
                <a:gd name="connsiteY134" fmla="*/ 714206 h 2342812"/>
                <a:gd name="connsiteX135" fmla="*/ 2802718 w 2878467"/>
                <a:gd name="connsiteY135" fmla="*/ 681742 h 2342812"/>
                <a:gd name="connsiteX136" fmla="*/ 2797307 w 2878467"/>
                <a:gd name="connsiteY136" fmla="*/ 665510 h 2342812"/>
                <a:gd name="connsiteX137" fmla="*/ 2791896 w 2878467"/>
                <a:gd name="connsiteY137" fmla="*/ 633047 h 2342812"/>
                <a:gd name="connsiteX138" fmla="*/ 2786486 w 2878467"/>
                <a:gd name="connsiteY138" fmla="*/ 611404 h 2342812"/>
                <a:gd name="connsiteX139" fmla="*/ 2775664 w 2878467"/>
                <a:gd name="connsiteY139" fmla="*/ 524834 h 2342812"/>
                <a:gd name="connsiteX140" fmla="*/ 2754022 w 2878467"/>
                <a:gd name="connsiteY140" fmla="*/ 459906 h 2342812"/>
                <a:gd name="connsiteX141" fmla="*/ 2748611 w 2878467"/>
                <a:gd name="connsiteY141" fmla="*/ 443674 h 2342812"/>
                <a:gd name="connsiteX142" fmla="*/ 2737790 w 2878467"/>
                <a:gd name="connsiteY142" fmla="*/ 427442 h 2342812"/>
                <a:gd name="connsiteX143" fmla="*/ 2726969 w 2878467"/>
                <a:gd name="connsiteY143" fmla="*/ 394978 h 2342812"/>
                <a:gd name="connsiteX144" fmla="*/ 2721558 w 2878467"/>
                <a:gd name="connsiteY144" fmla="*/ 378746 h 2342812"/>
                <a:gd name="connsiteX145" fmla="*/ 2710737 w 2878467"/>
                <a:gd name="connsiteY145" fmla="*/ 357103 h 2342812"/>
                <a:gd name="connsiteX146" fmla="*/ 2699915 w 2878467"/>
                <a:gd name="connsiteY146" fmla="*/ 324639 h 2342812"/>
                <a:gd name="connsiteX147" fmla="*/ 2683683 w 2878467"/>
                <a:gd name="connsiteY147" fmla="*/ 286765 h 2342812"/>
                <a:gd name="connsiteX148" fmla="*/ 2672862 w 2878467"/>
                <a:gd name="connsiteY148" fmla="*/ 265122 h 2342812"/>
                <a:gd name="connsiteX149" fmla="*/ 2651219 w 2878467"/>
                <a:gd name="connsiteY149" fmla="*/ 221837 h 2342812"/>
                <a:gd name="connsiteX150" fmla="*/ 2634987 w 2878467"/>
                <a:gd name="connsiteY150" fmla="*/ 194784 h 2342812"/>
                <a:gd name="connsiteX151" fmla="*/ 2607934 w 2878467"/>
                <a:gd name="connsiteY151" fmla="*/ 162320 h 2342812"/>
                <a:gd name="connsiteX152" fmla="*/ 2591702 w 2878467"/>
                <a:gd name="connsiteY152" fmla="*/ 156909 h 2342812"/>
                <a:gd name="connsiteX153" fmla="*/ 2564649 w 2878467"/>
                <a:gd name="connsiteY153" fmla="*/ 140677 h 2342812"/>
                <a:gd name="connsiteX154" fmla="*/ 2548417 w 2878467"/>
                <a:gd name="connsiteY154" fmla="*/ 124445 h 2342812"/>
                <a:gd name="connsiteX155" fmla="*/ 2526774 w 2878467"/>
                <a:gd name="connsiteY155" fmla="*/ 113624 h 2342812"/>
                <a:gd name="connsiteX156" fmla="*/ 2510542 w 2878467"/>
                <a:gd name="connsiteY156" fmla="*/ 102803 h 2342812"/>
                <a:gd name="connsiteX157" fmla="*/ 2494311 w 2878467"/>
                <a:gd name="connsiteY157" fmla="*/ 97392 h 2342812"/>
                <a:gd name="connsiteX158" fmla="*/ 2478079 w 2878467"/>
                <a:gd name="connsiteY158" fmla="*/ 86571 h 2342812"/>
                <a:gd name="connsiteX159" fmla="*/ 2461847 w 2878467"/>
                <a:gd name="connsiteY159" fmla="*/ 81160 h 2342812"/>
                <a:gd name="connsiteX160" fmla="*/ 2423972 w 2878467"/>
                <a:gd name="connsiteY160" fmla="*/ 64928 h 2342812"/>
                <a:gd name="connsiteX161" fmla="*/ 2391508 w 2878467"/>
                <a:gd name="connsiteY161" fmla="*/ 48696 h 2342812"/>
                <a:gd name="connsiteX162" fmla="*/ 2364455 w 2878467"/>
                <a:gd name="connsiteY162" fmla="*/ 32464 h 2342812"/>
                <a:gd name="connsiteX163" fmla="*/ 2331991 w 2878467"/>
                <a:gd name="connsiteY163" fmla="*/ 27054 h 2342812"/>
                <a:gd name="connsiteX164" fmla="*/ 2299527 w 2878467"/>
                <a:gd name="connsiteY164" fmla="*/ 16232 h 2342812"/>
                <a:gd name="connsiteX165" fmla="*/ 2267063 w 2878467"/>
                <a:gd name="connsiteY165" fmla="*/ 0 h 2342812"/>
                <a:gd name="connsiteX166" fmla="*/ 2148029 w 2878467"/>
                <a:gd name="connsiteY166" fmla="*/ 5411 h 2342812"/>
                <a:gd name="connsiteX167" fmla="*/ 2110154 w 2878467"/>
                <a:gd name="connsiteY167" fmla="*/ 32464 h 2342812"/>
                <a:gd name="connsiteX168" fmla="*/ 2083101 w 2878467"/>
                <a:gd name="connsiteY168" fmla="*/ 43286 h 2342812"/>
                <a:gd name="connsiteX169" fmla="*/ 2066869 w 2878467"/>
                <a:gd name="connsiteY169" fmla="*/ 54107 h 2342812"/>
                <a:gd name="connsiteX170" fmla="*/ 2028995 w 2878467"/>
                <a:gd name="connsiteY170" fmla="*/ 75749 h 2342812"/>
                <a:gd name="connsiteX171" fmla="*/ 2007352 w 2878467"/>
                <a:gd name="connsiteY171" fmla="*/ 91981 h 2342812"/>
                <a:gd name="connsiteX172" fmla="*/ 1991120 w 2878467"/>
                <a:gd name="connsiteY172" fmla="*/ 102803 h 2342812"/>
                <a:gd name="connsiteX173" fmla="*/ 1985709 w 2878467"/>
                <a:gd name="connsiteY173" fmla="*/ 119035 h 2342812"/>
                <a:gd name="connsiteX174" fmla="*/ 1947835 w 2878467"/>
                <a:gd name="connsiteY174" fmla="*/ 167731 h 2342812"/>
                <a:gd name="connsiteX175" fmla="*/ 1931603 w 2878467"/>
                <a:gd name="connsiteY175" fmla="*/ 216426 h 2342812"/>
                <a:gd name="connsiteX176" fmla="*/ 1926192 w 2878467"/>
                <a:gd name="connsiteY176" fmla="*/ 232658 h 2342812"/>
                <a:gd name="connsiteX177" fmla="*/ 1920782 w 2878467"/>
                <a:gd name="connsiteY177" fmla="*/ 254301 h 2342812"/>
                <a:gd name="connsiteX178" fmla="*/ 1915371 w 2878467"/>
                <a:gd name="connsiteY178" fmla="*/ 270533 h 2342812"/>
                <a:gd name="connsiteX179" fmla="*/ 1899139 w 2878467"/>
                <a:gd name="connsiteY179" fmla="*/ 335461 h 2342812"/>
                <a:gd name="connsiteX180" fmla="*/ 1893728 w 2878467"/>
                <a:gd name="connsiteY180" fmla="*/ 357103 h 2342812"/>
                <a:gd name="connsiteX181" fmla="*/ 1888318 w 2878467"/>
                <a:gd name="connsiteY181" fmla="*/ 373335 h 2342812"/>
                <a:gd name="connsiteX182" fmla="*/ 1877496 w 2878467"/>
                <a:gd name="connsiteY182" fmla="*/ 416620 h 2342812"/>
                <a:gd name="connsiteX183" fmla="*/ 1872086 w 2878467"/>
                <a:gd name="connsiteY183" fmla="*/ 449084 h 2342812"/>
                <a:gd name="connsiteX184" fmla="*/ 1866675 w 2878467"/>
                <a:gd name="connsiteY184" fmla="*/ 465316 h 2342812"/>
                <a:gd name="connsiteX185" fmla="*/ 1861264 w 2878467"/>
                <a:gd name="connsiteY185" fmla="*/ 503191 h 2342812"/>
                <a:gd name="connsiteX186" fmla="*/ 1855854 w 2878467"/>
                <a:gd name="connsiteY186" fmla="*/ 546476 h 2342812"/>
                <a:gd name="connsiteX187" fmla="*/ 1845032 w 2878467"/>
                <a:gd name="connsiteY187" fmla="*/ 578940 h 2342812"/>
                <a:gd name="connsiteX188" fmla="*/ 1834211 w 2878467"/>
                <a:gd name="connsiteY188" fmla="*/ 638457 h 2342812"/>
                <a:gd name="connsiteX189" fmla="*/ 1828800 w 2878467"/>
                <a:gd name="connsiteY189" fmla="*/ 665510 h 2342812"/>
                <a:gd name="connsiteX190" fmla="*/ 1817979 w 2878467"/>
                <a:gd name="connsiteY190" fmla="*/ 697974 h 2342812"/>
                <a:gd name="connsiteX191" fmla="*/ 1812569 w 2878467"/>
                <a:gd name="connsiteY191" fmla="*/ 730438 h 2342812"/>
                <a:gd name="connsiteX192" fmla="*/ 1807158 w 2878467"/>
                <a:gd name="connsiteY192" fmla="*/ 746670 h 2342812"/>
                <a:gd name="connsiteX193" fmla="*/ 1801747 w 2878467"/>
                <a:gd name="connsiteY193" fmla="*/ 768313 h 2342812"/>
                <a:gd name="connsiteX194" fmla="*/ 1790926 w 2878467"/>
                <a:gd name="connsiteY194" fmla="*/ 800777 h 2342812"/>
                <a:gd name="connsiteX195" fmla="*/ 1769283 w 2878467"/>
                <a:gd name="connsiteY195" fmla="*/ 833241 h 2342812"/>
                <a:gd name="connsiteX196" fmla="*/ 1763873 w 2878467"/>
                <a:gd name="connsiteY196" fmla="*/ 849473 h 2342812"/>
                <a:gd name="connsiteX197" fmla="*/ 1753051 w 2878467"/>
                <a:gd name="connsiteY197" fmla="*/ 860294 h 2342812"/>
                <a:gd name="connsiteX198" fmla="*/ 1650249 w 2878467"/>
                <a:gd name="connsiteY198" fmla="*/ 903579 h 2342812"/>
                <a:gd name="connsiteX199" fmla="*/ 1574500 w 2878467"/>
                <a:gd name="connsiteY199" fmla="*/ 946864 h 2342812"/>
                <a:gd name="connsiteX200" fmla="*/ 1531215 w 2878467"/>
                <a:gd name="connsiteY200" fmla="*/ 963096 h 2342812"/>
                <a:gd name="connsiteX201" fmla="*/ 1298557 w 2878467"/>
                <a:gd name="connsiteY201" fmla="*/ 968507 h 2342812"/>
                <a:gd name="connsiteX202" fmla="*/ 1233629 w 2878467"/>
                <a:gd name="connsiteY202" fmla="*/ 963096 h 2342812"/>
                <a:gd name="connsiteX203" fmla="*/ 1201165 w 2878467"/>
                <a:gd name="connsiteY203" fmla="*/ 946864 h 2342812"/>
                <a:gd name="connsiteX204" fmla="*/ 1168701 w 2878467"/>
                <a:gd name="connsiteY204" fmla="*/ 936043 h 2342812"/>
                <a:gd name="connsiteX205" fmla="*/ 1141648 w 2878467"/>
                <a:gd name="connsiteY205" fmla="*/ 914400 h 2342812"/>
                <a:gd name="connsiteX206" fmla="*/ 1125416 w 2878467"/>
                <a:gd name="connsiteY206" fmla="*/ 903579 h 2342812"/>
                <a:gd name="connsiteX207" fmla="*/ 1092952 w 2878467"/>
                <a:gd name="connsiteY207" fmla="*/ 871115 h 2342812"/>
                <a:gd name="connsiteX208" fmla="*/ 1038845 w 2878467"/>
                <a:gd name="connsiteY208" fmla="*/ 833241 h 2342812"/>
                <a:gd name="connsiteX209" fmla="*/ 1022613 w 2878467"/>
                <a:gd name="connsiteY209" fmla="*/ 817009 h 2342812"/>
                <a:gd name="connsiteX210" fmla="*/ 1006382 w 2878467"/>
                <a:gd name="connsiteY210" fmla="*/ 789955 h 2342812"/>
                <a:gd name="connsiteX211" fmla="*/ 1000971 w 2878467"/>
                <a:gd name="connsiteY211" fmla="*/ 773723 h 2342812"/>
                <a:gd name="connsiteX212" fmla="*/ 990150 w 2878467"/>
                <a:gd name="connsiteY212" fmla="*/ 757491 h 2342812"/>
                <a:gd name="connsiteX213" fmla="*/ 979328 w 2878467"/>
                <a:gd name="connsiteY213" fmla="*/ 735849 h 2342812"/>
                <a:gd name="connsiteX214" fmla="*/ 941454 w 2878467"/>
                <a:gd name="connsiteY214" fmla="*/ 687153 h 2342812"/>
                <a:gd name="connsiteX215" fmla="*/ 925222 w 2878467"/>
                <a:gd name="connsiteY215" fmla="*/ 654689 h 2342812"/>
                <a:gd name="connsiteX216" fmla="*/ 919811 w 2878467"/>
                <a:gd name="connsiteY216" fmla="*/ 638457 h 2342812"/>
                <a:gd name="connsiteX217" fmla="*/ 908990 w 2878467"/>
                <a:gd name="connsiteY217" fmla="*/ 622225 h 2342812"/>
                <a:gd name="connsiteX218" fmla="*/ 903579 w 2878467"/>
                <a:gd name="connsiteY218" fmla="*/ 605993 h 2342812"/>
                <a:gd name="connsiteX219" fmla="*/ 876526 w 2878467"/>
                <a:gd name="connsiteY219" fmla="*/ 568119 h 2342812"/>
                <a:gd name="connsiteX220" fmla="*/ 860294 w 2878467"/>
                <a:gd name="connsiteY220" fmla="*/ 551887 h 2342812"/>
                <a:gd name="connsiteX221" fmla="*/ 838651 w 2878467"/>
                <a:gd name="connsiteY221" fmla="*/ 524834 h 2342812"/>
                <a:gd name="connsiteX222" fmla="*/ 822419 w 2878467"/>
                <a:gd name="connsiteY222" fmla="*/ 486959 h 2342812"/>
                <a:gd name="connsiteX223" fmla="*/ 811598 w 2878467"/>
                <a:gd name="connsiteY223" fmla="*/ 454495 h 2342812"/>
                <a:gd name="connsiteX224" fmla="*/ 806187 w 2878467"/>
                <a:gd name="connsiteY224" fmla="*/ 438263 h 2342812"/>
                <a:gd name="connsiteX225" fmla="*/ 784545 w 2878467"/>
                <a:gd name="connsiteY225" fmla="*/ 405799 h 2342812"/>
                <a:gd name="connsiteX226" fmla="*/ 752081 w 2878467"/>
                <a:gd name="connsiteY226" fmla="*/ 378746 h 2342812"/>
                <a:gd name="connsiteX227" fmla="*/ 735849 w 2878467"/>
                <a:gd name="connsiteY227" fmla="*/ 373335 h 2342812"/>
                <a:gd name="connsiteX228" fmla="*/ 714206 w 2878467"/>
                <a:gd name="connsiteY228" fmla="*/ 362514 h 2342812"/>
                <a:gd name="connsiteX229" fmla="*/ 697974 w 2878467"/>
                <a:gd name="connsiteY229" fmla="*/ 351693 h 2342812"/>
                <a:gd name="connsiteX230" fmla="*/ 681742 w 2878467"/>
                <a:gd name="connsiteY230" fmla="*/ 346282 h 2342812"/>
                <a:gd name="connsiteX231" fmla="*/ 649279 w 2878467"/>
                <a:gd name="connsiteY231" fmla="*/ 324639 h 2342812"/>
                <a:gd name="connsiteX232" fmla="*/ 633047 w 2878467"/>
                <a:gd name="connsiteY232" fmla="*/ 319229 h 2342812"/>
                <a:gd name="connsiteX233" fmla="*/ 605993 w 2878467"/>
                <a:gd name="connsiteY233" fmla="*/ 302997 h 2342812"/>
                <a:gd name="connsiteX234" fmla="*/ 557297 w 2878467"/>
                <a:gd name="connsiteY234" fmla="*/ 292176 h 2342812"/>
                <a:gd name="connsiteX235" fmla="*/ 508602 w 2878467"/>
                <a:gd name="connsiteY235" fmla="*/ 297586 h 2342812"/>
                <a:gd name="connsiteX236" fmla="*/ 486959 w 2878467"/>
                <a:gd name="connsiteY236" fmla="*/ 302997 h 2342812"/>
                <a:gd name="connsiteX237" fmla="*/ 416621 w 2878467"/>
                <a:gd name="connsiteY237" fmla="*/ 319229 h 2342812"/>
                <a:gd name="connsiteX238" fmla="*/ 384157 w 2878467"/>
                <a:gd name="connsiteY238" fmla="*/ 340871 h 2342812"/>
                <a:gd name="connsiteX239" fmla="*/ 351693 w 2878467"/>
                <a:gd name="connsiteY239" fmla="*/ 351693 h 2342812"/>
                <a:gd name="connsiteX240" fmla="*/ 324640 w 2878467"/>
                <a:gd name="connsiteY240" fmla="*/ 367925 h 2342812"/>
                <a:gd name="connsiteX241" fmla="*/ 302997 w 2878467"/>
                <a:gd name="connsiteY241" fmla="*/ 394978 h 2342812"/>
                <a:gd name="connsiteX242" fmla="*/ 286765 w 2878467"/>
                <a:gd name="connsiteY242" fmla="*/ 411210 h 2342812"/>
                <a:gd name="connsiteX243" fmla="*/ 270533 w 2878467"/>
                <a:gd name="connsiteY243" fmla="*/ 432852 h 2342812"/>
                <a:gd name="connsiteX244" fmla="*/ 248890 w 2878467"/>
                <a:gd name="connsiteY244" fmla="*/ 454495 h 2342812"/>
                <a:gd name="connsiteX245" fmla="*/ 238069 w 2878467"/>
                <a:gd name="connsiteY245" fmla="*/ 470727 h 2342812"/>
                <a:gd name="connsiteX246" fmla="*/ 205605 w 2878467"/>
                <a:gd name="connsiteY246" fmla="*/ 497780 h 2342812"/>
                <a:gd name="connsiteX247" fmla="*/ 183963 w 2878467"/>
                <a:gd name="connsiteY247" fmla="*/ 524834 h 2342812"/>
                <a:gd name="connsiteX248" fmla="*/ 173141 w 2878467"/>
                <a:gd name="connsiteY248" fmla="*/ 535655 h 2342812"/>
                <a:gd name="connsiteX249" fmla="*/ 156909 w 2878467"/>
                <a:gd name="connsiteY249" fmla="*/ 557297 h 2342812"/>
                <a:gd name="connsiteX250" fmla="*/ 140677 w 2878467"/>
                <a:gd name="connsiteY250" fmla="*/ 562708 h 2342812"/>
                <a:gd name="connsiteX251" fmla="*/ 119035 w 2878467"/>
                <a:gd name="connsiteY251" fmla="*/ 573529 h 2342812"/>
                <a:gd name="connsiteX252" fmla="*/ 91982 w 2878467"/>
                <a:gd name="connsiteY252" fmla="*/ 600583 h 2342812"/>
                <a:gd name="connsiteX253" fmla="*/ 75750 w 2878467"/>
                <a:gd name="connsiteY253" fmla="*/ 654689 h 2342812"/>
                <a:gd name="connsiteX254" fmla="*/ 70339 w 2878467"/>
                <a:gd name="connsiteY254" fmla="*/ 703385 h 2342812"/>
                <a:gd name="connsiteX255" fmla="*/ 64928 w 2878467"/>
                <a:gd name="connsiteY255" fmla="*/ 719617 h 2342812"/>
                <a:gd name="connsiteX256" fmla="*/ 59518 w 2878467"/>
                <a:gd name="connsiteY256" fmla="*/ 746670 h 2342812"/>
                <a:gd name="connsiteX257" fmla="*/ 48696 w 2878467"/>
                <a:gd name="connsiteY257" fmla="*/ 779134 h 2342812"/>
                <a:gd name="connsiteX258" fmla="*/ 43286 w 2878467"/>
                <a:gd name="connsiteY258" fmla="*/ 795366 h 2342812"/>
                <a:gd name="connsiteX259" fmla="*/ 37875 w 2878467"/>
                <a:gd name="connsiteY259" fmla="*/ 811598 h 2342812"/>
                <a:gd name="connsiteX260" fmla="*/ 32464 w 2878467"/>
                <a:gd name="connsiteY260" fmla="*/ 871115 h 2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878467" h="2342812">
                  <a:moveTo>
                    <a:pt x="32464" y="871115"/>
                  </a:moveTo>
                  <a:cubicBezTo>
                    <a:pt x="29759" y="986542"/>
                    <a:pt x="32982" y="835184"/>
                    <a:pt x="21643" y="1504161"/>
                  </a:cubicBezTo>
                  <a:cubicBezTo>
                    <a:pt x="21061" y="1538471"/>
                    <a:pt x="18190" y="1572705"/>
                    <a:pt x="16232" y="1606964"/>
                  </a:cubicBezTo>
                  <a:cubicBezTo>
                    <a:pt x="13622" y="1652644"/>
                    <a:pt x="11858" y="1697103"/>
                    <a:pt x="5411" y="1742230"/>
                  </a:cubicBezTo>
                  <a:cubicBezTo>
                    <a:pt x="4110" y="1751334"/>
                    <a:pt x="1804" y="1760265"/>
                    <a:pt x="0" y="1769283"/>
                  </a:cubicBezTo>
                  <a:cubicBezTo>
                    <a:pt x="1804" y="1841425"/>
                    <a:pt x="909" y="1913685"/>
                    <a:pt x="5411" y="1985709"/>
                  </a:cubicBezTo>
                  <a:cubicBezTo>
                    <a:pt x="6339" y="2000552"/>
                    <a:pt x="7982" y="2016620"/>
                    <a:pt x="16232" y="2028994"/>
                  </a:cubicBezTo>
                  <a:lnTo>
                    <a:pt x="27054" y="2045226"/>
                  </a:lnTo>
                  <a:cubicBezTo>
                    <a:pt x="28857" y="2050637"/>
                    <a:pt x="29913" y="2056357"/>
                    <a:pt x="32464" y="2061458"/>
                  </a:cubicBezTo>
                  <a:cubicBezTo>
                    <a:pt x="35372" y="2067274"/>
                    <a:pt x="40724" y="2071713"/>
                    <a:pt x="43286" y="2077690"/>
                  </a:cubicBezTo>
                  <a:cubicBezTo>
                    <a:pt x="46215" y="2084525"/>
                    <a:pt x="45767" y="2092498"/>
                    <a:pt x="48696" y="2099333"/>
                  </a:cubicBezTo>
                  <a:cubicBezTo>
                    <a:pt x="56605" y="2117786"/>
                    <a:pt x="63342" y="2115844"/>
                    <a:pt x="75750" y="2131797"/>
                  </a:cubicBezTo>
                  <a:cubicBezTo>
                    <a:pt x="83735" y="2142063"/>
                    <a:pt x="86571" y="2157047"/>
                    <a:pt x="97392" y="2164261"/>
                  </a:cubicBezTo>
                  <a:cubicBezTo>
                    <a:pt x="108213" y="2171475"/>
                    <a:pt x="120660" y="2176706"/>
                    <a:pt x="129856" y="2185903"/>
                  </a:cubicBezTo>
                  <a:cubicBezTo>
                    <a:pt x="133463" y="2189510"/>
                    <a:pt x="136303" y="2194100"/>
                    <a:pt x="140677" y="2196725"/>
                  </a:cubicBezTo>
                  <a:cubicBezTo>
                    <a:pt x="145568" y="2199659"/>
                    <a:pt x="151569" y="2200132"/>
                    <a:pt x="156909" y="2202135"/>
                  </a:cubicBezTo>
                  <a:cubicBezTo>
                    <a:pt x="166003" y="2205545"/>
                    <a:pt x="174749" y="2209886"/>
                    <a:pt x="183963" y="2212957"/>
                  </a:cubicBezTo>
                  <a:cubicBezTo>
                    <a:pt x="191017" y="2215308"/>
                    <a:pt x="198455" y="2216324"/>
                    <a:pt x="205605" y="2218367"/>
                  </a:cubicBezTo>
                  <a:cubicBezTo>
                    <a:pt x="211089" y="2219934"/>
                    <a:pt x="216335" y="2222277"/>
                    <a:pt x="221837" y="2223778"/>
                  </a:cubicBezTo>
                  <a:cubicBezTo>
                    <a:pt x="236185" y="2227691"/>
                    <a:pt x="265122" y="2234599"/>
                    <a:pt x="265122" y="2234599"/>
                  </a:cubicBezTo>
                  <a:cubicBezTo>
                    <a:pt x="296964" y="2250519"/>
                    <a:pt x="279118" y="2242872"/>
                    <a:pt x="319229" y="2256242"/>
                  </a:cubicBezTo>
                  <a:lnTo>
                    <a:pt x="335461" y="2261652"/>
                  </a:lnTo>
                  <a:cubicBezTo>
                    <a:pt x="339068" y="2265259"/>
                    <a:pt x="341719" y="2270193"/>
                    <a:pt x="346282" y="2272474"/>
                  </a:cubicBezTo>
                  <a:cubicBezTo>
                    <a:pt x="356484" y="2277575"/>
                    <a:pt x="367925" y="2279688"/>
                    <a:pt x="378746" y="2283295"/>
                  </a:cubicBezTo>
                  <a:lnTo>
                    <a:pt x="411210" y="2294116"/>
                  </a:lnTo>
                  <a:cubicBezTo>
                    <a:pt x="416621" y="2295920"/>
                    <a:pt x="422696" y="2296363"/>
                    <a:pt x="427442" y="2299527"/>
                  </a:cubicBezTo>
                  <a:cubicBezTo>
                    <a:pt x="446871" y="2312479"/>
                    <a:pt x="448546" y="2315652"/>
                    <a:pt x="476138" y="2321170"/>
                  </a:cubicBezTo>
                  <a:cubicBezTo>
                    <a:pt x="514381" y="2328818"/>
                    <a:pt x="494460" y="2323670"/>
                    <a:pt x="535655" y="2337402"/>
                  </a:cubicBezTo>
                  <a:lnTo>
                    <a:pt x="551887" y="2342812"/>
                  </a:lnTo>
                  <a:cubicBezTo>
                    <a:pt x="602386" y="2341009"/>
                    <a:pt x="652946" y="2340459"/>
                    <a:pt x="703385" y="2337402"/>
                  </a:cubicBezTo>
                  <a:cubicBezTo>
                    <a:pt x="712564" y="2336846"/>
                    <a:pt x="721566" y="2334411"/>
                    <a:pt x="730438" y="2331991"/>
                  </a:cubicBezTo>
                  <a:cubicBezTo>
                    <a:pt x="741443" y="2328990"/>
                    <a:pt x="762902" y="2321170"/>
                    <a:pt x="762902" y="2321170"/>
                  </a:cubicBezTo>
                  <a:cubicBezTo>
                    <a:pt x="773723" y="2313956"/>
                    <a:pt x="783028" y="2303640"/>
                    <a:pt x="795366" y="2299527"/>
                  </a:cubicBezTo>
                  <a:cubicBezTo>
                    <a:pt x="811633" y="2294104"/>
                    <a:pt x="813846" y="2294948"/>
                    <a:pt x="827830" y="2283295"/>
                  </a:cubicBezTo>
                  <a:cubicBezTo>
                    <a:pt x="850968" y="2264014"/>
                    <a:pt x="837857" y="2272113"/>
                    <a:pt x="854883" y="2250831"/>
                  </a:cubicBezTo>
                  <a:cubicBezTo>
                    <a:pt x="858070" y="2246848"/>
                    <a:pt x="862644" y="2244091"/>
                    <a:pt x="865705" y="2240010"/>
                  </a:cubicBezTo>
                  <a:cubicBezTo>
                    <a:pt x="902414" y="2191066"/>
                    <a:pt x="873350" y="2221541"/>
                    <a:pt x="898169" y="2196725"/>
                  </a:cubicBezTo>
                  <a:cubicBezTo>
                    <a:pt x="914589" y="2147458"/>
                    <a:pt x="889395" y="2225286"/>
                    <a:pt x="908990" y="2153439"/>
                  </a:cubicBezTo>
                  <a:cubicBezTo>
                    <a:pt x="911991" y="2142435"/>
                    <a:pt x="919811" y="2120976"/>
                    <a:pt x="919811" y="2120976"/>
                  </a:cubicBezTo>
                  <a:cubicBezTo>
                    <a:pt x="921615" y="2110155"/>
                    <a:pt x="922842" y="2099221"/>
                    <a:pt x="925222" y="2088512"/>
                  </a:cubicBezTo>
                  <a:cubicBezTo>
                    <a:pt x="926459" y="2082945"/>
                    <a:pt x="929765" y="2077917"/>
                    <a:pt x="930632" y="2072280"/>
                  </a:cubicBezTo>
                  <a:cubicBezTo>
                    <a:pt x="933388" y="2054365"/>
                    <a:pt x="934239" y="2036209"/>
                    <a:pt x="936043" y="2018173"/>
                  </a:cubicBezTo>
                  <a:cubicBezTo>
                    <a:pt x="937847" y="1890121"/>
                    <a:pt x="938129" y="1762039"/>
                    <a:pt x="941454" y="1634017"/>
                  </a:cubicBezTo>
                  <a:cubicBezTo>
                    <a:pt x="941555" y="1630143"/>
                    <a:pt x="946642" y="1594172"/>
                    <a:pt x="952275" y="1585321"/>
                  </a:cubicBezTo>
                  <a:cubicBezTo>
                    <a:pt x="961958" y="1570105"/>
                    <a:pt x="969732" y="1552040"/>
                    <a:pt x="984739" y="1542036"/>
                  </a:cubicBezTo>
                  <a:cubicBezTo>
                    <a:pt x="1005216" y="1528385"/>
                    <a:pt x="996373" y="1535813"/>
                    <a:pt x="1011792" y="1520393"/>
                  </a:cubicBezTo>
                  <a:cubicBezTo>
                    <a:pt x="1013596" y="1514982"/>
                    <a:pt x="1014039" y="1508906"/>
                    <a:pt x="1017203" y="1504161"/>
                  </a:cubicBezTo>
                  <a:cubicBezTo>
                    <a:pt x="1021448" y="1497794"/>
                    <a:pt x="1028536" y="1493807"/>
                    <a:pt x="1033435" y="1487929"/>
                  </a:cubicBezTo>
                  <a:cubicBezTo>
                    <a:pt x="1040570" y="1479367"/>
                    <a:pt x="1051469" y="1459676"/>
                    <a:pt x="1055077" y="1450055"/>
                  </a:cubicBezTo>
                  <a:cubicBezTo>
                    <a:pt x="1058112" y="1441961"/>
                    <a:pt x="1066025" y="1397709"/>
                    <a:pt x="1071309" y="1395948"/>
                  </a:cubicBezTo>
                  <a:cubicBezTo>
                    <a:pt x="1076720" y="1394145"/>
                    <a:pt x="1082363" y="1392928"/>
                    <a:pt x="1087541" y="1390538"/>
                  </a:cubicBezTo>
                  <a:cubicBezTo>
                    <a:pt x="1105850" y="1382088"/>
                    <a:pt x="1122518" y="1369860"/>
                    <a:pt x="1141648" y="1363484"/>
                  </a:cubicBezTo>
                  <a:cubicBezTo>
                    <a:pt x="1147059" y="1361681"/>
                    <a:pt x="1152638" y="1360321"/>
                    <a:pt x="1157880" y="1358074"/>
                  </a:cubicBezTo>
                  <a:cubicBezTo>
                    <a:pt x="1204681" y="1338016"/>
                    <a:pt x="1157687" y="1354529"/>
                    <a:pt x="1195754" y="1341842"/>
                  </a:cubicBezTo>
                  <a:cubicBezTo>
                    <a:pt x="1199361" y="1338235"/>
                    <a:pt x="1201839" y="1332915"/>
                    <a:pt x="1206576" y="1331020"/>
                  </a:cubicBezTo>
                  <a:cubicBezTo>
                    <a:pt x="1220385" y="1325496"/>
                    <a:pt x="1235752" y="1324902"/>
                    <a:pt x="1249861" y="1320199"/>
                  </a:cubicBezTo>
                  <a:cubicBezTo>
                    <a:pt x="1275410" y="1311684"/>
                    <a:pt x="1266667" y="1313522"/>
                    <a:pt x="1303967" y="1309378"/>
                  </a:cubicBezTo>
                  <a:cubicBezTo>
                    <a:pt x="1339996" y="1305375"/>
                    <a:pt x="1376209" y="1303054"/>
                    <a:pt x="1412180" y="1298557"/>
                  </a:cubicBezTo>
                  <a:cubicBezTo>
                    <a:pt x="1426609" y="1296753"/>
                    <a:pt x="1440980" y="1294406"/>
                    <a:pt x="1455466" y="1293146"/>
                  </a:cubicBezTo>
                  <a:cubicBezTo>
                    <a:pt x="1482477" y="1290797"/>
                    <a:pt x="1509572" y="1289539"/>
                    <a:pt x="1536625" y="1287735"/>
                  </a:cubicBezTo>
                  <a:cubicBezTo>
                    <a:pt x="1560071" y="1289539"/>
                    <a:pt x="1583609" y="1290398"/>
                    <a:pt x="1606964" y="1293146"/>
                  </a:cubicBezTo>
                  <a:cubicBezTo>
                    <a:pt x="1617458" y="1294381"/>
                    <a:pt x="1634346" y="1300470"/>
                    <a:pt x="1644838" y="1303967"/>
                  </a:cubicBezTo>
                  <a:cubicBezTo>
                    <a:pt x="1648445" y="1307574"/>
                    <a:pt x="1651676" y="1311602"/>
                    <a:pt x="1655660" y="1314789"/>
                  </a:cubicBezTo>
                  <a:cubicBezTo>
                    <a:pt x="1660738" y="1318851"/>
                    <a:pt x="1667294" y="1321012"/>
                    <a:pt x="1671892" y="1325610"/>
                  </a:cubicBezTo>
                  <a:cubicBezTo>
                    <a:pt x="1676490" y="1330208"/>
                    <a:pt x="1678115" y="1337244"/>
                    <a:pt x="1682713" y="1341842"/>
                  </a:cubicBezTo>
                  <a:cubicBezTo>
                    <a:pt x="1715240" y="1374369"/>
                    <a:pt x="1685965" y="1316959"/>
                    <a:pt x="1731409" y="1385127"/>
                  </a:cubicBezTo>
                  <a:cubicBezTo>
                    <a:pt x="1735016" y="1390538"/>
                    <a:pt x="1739322" y="1395543"/>
                    <a:pt x="1742230" y="1401359"/>
                  </a:cubicBezTo>
                  <a:cubicBezTo>
                    <a:pt x="1744781" y="1406460"/>
                    <a:pt x="1744477" y="1412846"/>
                    <a:pt x="1747641" y="1417591"/>
                  </a:cubicBezTo>
                  <a:cubicBezTo>
                    <a:pt x="1755974" y="1430090"/>
                    <a:pt x="1768127" y="1436659"/>
                    <a:pt x="1780105" y="1444644"/>
                  </a:cubicBezTo>
                  <a:cubicBezTo>
                    <a:pt x="1783712" y="1450055"/>
                    <a:pt x="1786328" y="1456278"/>
                    <a:pt x="1790926" y="1460876"/>
                  </a:cubicBezTo>
                  <a:cubicBezTo>
                    <a:pt x="1795524" y="1465474"/>
                    <a:pt x="1802080" y="1467635"/>
                    <a:pt x="1807158" y="1471697"/>
                  </a:cubicBezTo>
                  <a:cubicBezTo>
                    <a:pt x="1845706" y="1502536"/>
                    <a:pt x="1784251" y="1460035"/>
                    <a:pt x="1834211" y="1493340"/>
                  </a:cubicBezTo>
                  <a:cubicBezTo>
                    <a:pt x="1837818" y="1498751"/>
                    <a:pt x="1840800" y="1504635"/>
                    <a:pt x="1845032" y="1509572"/>
                  </a:cubicBezTo>
                  <a:cubicBezTo>
                    <a:pt x="1851672" y="1517318"/>
                    <a:pt x="1861015" y="1522726"/>
                    <a:pt x="1866675" y="1531215"/>
                  </a:cubicBezTo>
                  <a:lnTo>
                    <a:pt x="1888318" y="1563678"/>
                  </a:lnTo>
                  <a:cubicBezTo>
                    <a:pt x="1889976" y="1570309"/>
                    <a:pt x="1898480" y="1609033"/>
                    <a:pt x="1904550" y="1623196"/>
                  </a:cubicBezTo>
                  <a:cubicBezTo>
                    <a:pt x="1907727" y="1630609"/>
                    <a:pt x="1912539" y="1637286"/>
                    <a:pt x="1915371" y="1644838"/>
                  </a:cubicBezTo>
                  <a:cubicBezTo>
                    <a:pt x="1917982" y="1651801"/>
                    <a:pt x="1918739" y="1659331"/>
                    <a:pt x="1920782" y="1666481"/>
                  </a:cubicBezTo>
                  <a:cubicBezTo>
                    <a:pt x="1922349" y="1671965"/>
                    <a:pt x="1924625" y="1677229"/>
                    <a:pt x="1926192" y="1682713"/>
                  </a:cubicBezTo>
                  <a:cubicBezTo>
                    <a:pt x="1928235" y="1689863"/>
                    <a:pt x="1928277" y="1697704"/>
                    <a:pt x="1931603" y="1704355"/>
                  </a:cubicBezTo>
                  <a:cubicBezTo>
                    <a:pt x="1933884" y="1708918"/>
                    <a:pt x="1938817" y="1711570"/>
                    <a:pt x="1942424" y="1715177"/>
                  </a:cubicBezTo>
                  <a:cubicBezTo>
                    <a:pt x="1946031" y="1725998"/>
                    <a:pt x="1946918" y="1738150"/>
                    <a:pt x="1953245" y="1747641"/>
                  </a:cubicBezTo>
                  <a:cubicBezTo>
                    <a:pt x="1960459" y="1758462"/>
                    <a:pt x="1970775" y="1767767"/>
                    <a:pt x="1974888" y="1780105"/>
                  </a:cubicBezTo>
                  <a:cubicBezTo>
                    <a:pt x="1993066" y="1834633"/>
                    <a:pt x="1965335" y="1750065"/>
                    <a:pt x="1985709" y="1817979"/>
                  </a:cubicBezTo>
                  <a:cubicBezTo>
                    <a:pt x="1988987" y="1828905"/>
                    <a:pt x="1992924" y="1839622"/>
                    <a:pt x="1996531" y="1850443"/>
                  </a:cubicBezTo>
                  <a:cubicBezTo>
                    <a:pt x="1998335" y="1855854"/>
                    <a:pt x="1997908" y="1862642"/>
                    <a:pt x="2001941" y="1866675"/>
                  </a:cubicBezTo>
                  <a:lnTo>
                    <a:pt x="2012763" y="1877496"/>
                  </a:lnTo>
                  <a:cubicBezTo>
                    <a:pt x="2028294" y="1939627"/>
                    <a:pt x="2006577" y="1863062"/>
                    <a:pt x="2028995" y="1915371"/>
                  </a:cubicBezTo>
                  <a:cubicBezTo>
                    <a:pt x="2043954" y="1950275"/>
                    <a:pt x="2023445" y="1926052"/>
                    <a:pt x="2045226" y="1947835"/>
                  </a:cubicBezTo>
                  <a:cubicBezTo>
                    <a:pt x="2053504" y="1989224"/>
                    <a:pt x="2046205" y="1961267"/>
                    <a:pt x="2061458" y="2001941"/>
                  </a:cubicBezTo>
                  <a:cubicBezTo>
                    <a:pt x="2063461" y="2007281"/>
                    <a:pt x="2064099" y="2013187"/>
                    <a:pt x="2066869" y="2018173"/>
                  </a:cubicBezTo>
                  <a:cubicBezTo>
                    <a:pt x="2073185" y="2029542"/>
                    <a:pt x="2088512" y="2050637"/>
                    <a:pt x="2088512" y="2050637"/>
                  </a:cubicBezTo>
                  <a:cubicBezTo>
                    <a:pt x="2102110" y="2091436"/>
                    <a:pt x="2083767" y="2041146"/>
                    <a:pt x="2104744" y="2083101"/>
                  </a:cubicBezTo>
                  <a:cubicBezTo>
                    <a:pt x="2107295" y="2088202"/>
                    <a:pt x="2107603" y="2094232"/>
                    <a:pt x="2110154" y="2099333"/>
                  </a:cubicBezTo>
                  <a:cubicBezTo>
                    <a:pt x="2114403" y="2107831"/>
                    <a:pt x="2133125" y="2131491"/>
                    <a:pt x="2137208" y="2137207"/>
                  </a:cubicBezTo>
                  <a:cubicBezTo>
                    <a:pt x="2140988" y="2142498"/>
                    <a:pt x="2143967" y="2148361"/>
                    <a:pt x="2148029" y="2153439"/>
                  </a:cubicBezTo>
                  <a:cubicBezTo>
                    <a:pt x="2151216" y="2157423"/>
                    <a:pt x="2155663" y="2160277"/>
                    <a:pt x="2158850" y="2164261"/>
                  </a:cubicBezTo>
                  <a:cubicBezTo>
                    <a:pt x="2171350" y="2179886"/>
                    <a:pt x="2165976" y="2179701"/>
                    <a:pt x="2180493" y="2191314"/>
                  </a:cubicBezTo>
                  <a:cubicBezTo>
                    <a:pt x="2185571" y="2195376"/>
                    <a:pt x="2191647" y="2198073"/>
                    <a:pt x="2196725" y="2202135"/>
                  </a:cubicBezTo>
                  <a:cubicBezTo>
                    <a:pt x="2200708" y="2205322"/>
                    <a:pt x="2203465" y="2209896"/>
                    <a:pt x="2207546" y="2212957"/>
                  </a:cubicBezTo>
                  <a:cubicBezTo>
                    <a:pt x="2217950" y="2220760"/>
                    <a:pt x="2240010" y="2234599"/>
                    <a:pt x="2240010" y="2234599"/>
                  </a:cubicBezTo>
                  <a:cubicBezTo>
                    <a:pt x="2243617" y="2240010"/>
                    <a:pt x="2245753" y="2246769"/>
                    <a:pt x="2250831" y="2250831"/>
                  </a:cubicBezTo>
                  <a:cubicBezTo>
                    <a:pt x="2255285" y="2254394"/>
                    <a:pt x="2261962" y="2253691"/>
                    <a:pt x="2267063" y="2256242"/>
                  </a:cubicBezTo>
                  <a:cubicBezTo>
                    <a:pt x="2272879" y="2259150"/>
                    <a:pt x="2277353" y="2264422"/>
                    <a:pt x="2283295" y="2267063"/>
                  </a:cubicBezTo>
                  <a:cubicBezTo>
                    <a:pt x="2293719" y="2271696"/>
                    <a:pt x="2304938" y="2274277"/>
                    <a:pt x="2315759" y="2277884"/>
                  </a:cubicBezTo>
                  <a:lnTo>
                    <a:pt x="2331991" y="2283295"/>
                  </a:lnTo>
                  <a:lnTo>
                    <a:pt x="2348223" y="2288706"/>
                  </a:lnTo>
                  <a:lnTo>
                    <a:pt x="2618755" y="2283295"/>
                  </a:lnTo>
                  <a:cubicBezTo>
                    <a:pt x="2634592" y="2282758"/>
                    <a:pt x="2675086" y="2277770"/>
                    <a:pt x="2694505" y="2272474"/>
                  </a:cubicBezTo>
                  <a:cubicBezTo>
                    <a:pt x="2705510" y="2269473"/>
                    <a:pt x="2717478" y="2267979"/>
                    <a:pt x="2726969" y="2261652"/>
                  </a:cubicBezTo>
                  <a:cubicBezTo>
                    <a:pt x="2732379" y="2258045"/>
                    <a:pt x="2738306" y="2255113"/>
                    <a:pt x="2743200" y="2250831"/>
                  </a:cubicBezTo>
                  <a:cubicBezTo>
                    <a:pt x="2752798" y="2242433"/>
                    <a:pt x="2759643" y="2230852"/>
                    <a:pt x="2770254" y="2223778"/>
                  </a:cubicBezTo>
                  <a:lnTo>
                    <a:pt x="2786486" y="2212957"/>
                  </a:lnTo>
                  <a:cubicBezTo>
                    <a:pt x="2793700" y="2202136"/>
                    <a:pt x="2804015" y="2192831"/>
                    <a:pt x="2808128" y="2180493"/>
                  </a:cubicBezTo>
                  <a:cubicBezTo>
                    <a:pt x="2809932" y="2175082"/>
                    <a:pt x="2810605" y="2169152"/>
                    <a:pt x="2813539" y="2164261"/>
                  </a:cubicBezTo>
                  <a:cubicBezTo>
                    <a:pt x="2816164" y="2159887"/>
                    <a:pt x="2821173" y="2157422"/>
                    <a:pt x="2824360" y="2153439"/>
                  </a:cubicBezTo>
                  <a:cubicBezTo>
                    <a:pt x="2828422" y="2148361"/>
                    <a:pt x="2831575" y="2142618"/>
                    <a:pt x="2835182" y="2137207"/>
                  </a:cubicBezTo>
                  <a:cubicBezTo>
                    <a:pt x="2836985" y="2129993"/>
                    <a:pt x="2837663" y="2122400"/>
                    <a:pt x="2840592" y="2115565"/>
                  </a:cubicBezTo>
                  <a:cubicBezTo>
                    <a:pt x="2843153" y="2109588"/>
                    <a:pt x="2849130" y="2105422"/>
                    <a:pt x="2851413" y="2099333"/>
                  </a:cubicBezTo>
                  <a:cubicBezTo>
                    <a:pt x="2854642" y="2090722"/>
                    <a:pt x="2854593" y="2081202"/>
                    <a:pt x="2856824" y="2072280"/>
                  </a:cubicBezTo>
                  <a:cubicBezTo>
                    <a:pt x="2858207" y="2066747"/>
                    <a:pt x="2860431" y="2061459"/>
                    <a:pt x="2862235" y="2056048"/>
                  </a:cubicBezTo>
                  <a:cubicBezTo>
                    <a:pt x="2864038" y="2041620"/>
                    <a:pt x="2865589" y="2027157"/>
                    <a:pt x="2867645" y="2012763"/>
                  </a:cubicBezTo>
                  <a:cubicBezTo>
                    <a:pt x="2869196" y="2001903"/>
                    <a:pt x="2871844" y="1991203"/>
                    <a:pt x="2873056" y="1980299"/>
                  </a:cubicBezTo>
                  <a:cubicBezTo>
                    <a:pt x="2875454" y="1958714"/>
                    <a:pt x="2876663" y="1937014"/>
                    <a:pt x="2878467" y="1915371"/>
                  </a:cubicBezTo>
                  <a:cubicBezTo>
                    <a:pt x="2876663" y="1725998"/>
                    <a:pt x="2876293" y="1536606"/>
                    <a:pt x="2873056" y="1347252"/>
                  </a:cubicBezTo>
                  <a:cubicBezTo>
                    <a:pt x="2872685" y="1325538"/>
                    <a:pt x="2868884" y="1304007"/>
                    <a:pt x="2867645" y="1282325"/>
                  </a:cubicBezTo>
                  <a:cubicBezTo>
                    <a:pt x="2865276" y="1240872"/>
                    <a:pt x="2863438" y="1199383"/>
                    <a:pt x="2862235" y="1157880"/>
                  </a:cubicBezTo>
                  <a:cubicBezTo>
                    <a:pt x="2859831" y="1074932"/>
                    <a:pt x="2860076" y="991909"/>
                    <a:pt x="2856824" y="908990"/>
                  </a:cubicBezTo>
                  <a:cubicBezTo>
                    <a:pt x="2856464" y="899800"/>
                    <a:pt x="2852714" y="891040"/>
                    <a:pt x="2851413" y="881936"/>
                  </a:cubicBezTo>
                  <a:cubicBezTo>
                    <a:pt x="2849103" y="865769"/>
                    <a:pt x="2848313" y="849408"/>
                    <a:pt x="2846003" y="833241"/>
                  </a:cubicBezTo>
                  <a:cubicBezTo>
                    <a:pt x="2841290" y="800252"/>
                    <a:pt x="2842373" y="815124"/>
                    <a:pt x="2835182" y="789955"/>
                  </a:cubicBezTo>
                  <a:cubicBezTo>
                    <a:pt x="2833139" y="782805"/>
                    <a:pt x="2831814" y="775463"/>
                    <a:pt x="2829771" y="768313"/>
                  </a:cubicBezTo>
                  <a:cubicBezTo>
                    <a:pt x="2828204" y="762829"/>
                    <a:pt x="2825927" y="757565"/>
                    <a:pt x="2824360" y="752081"/>
                  </a:cubicBezTo>
                  <a:cubicBezTo>
                    <a:pt x="2822317" y="744931"/>
                    <a:pt x="2821879" y="737273"/>
                    <a:pt x="2818950" y="730438"/>
                  </a:cubicBezTo>
                  <a:cubicBezTo>
                    <a:pt x="2816388" y="724461"/>
                    <a:pt x="2811735" y="719617"/>
                    <a:pt x="2808128" y="714206"/>
                  </a:cubicBezTo>
                  <a:cubicBezTo>
                    <a:pt x="2806325" y="703385"/>
                    <a:pt x="2805098" y="692451"/>
                    <a:pt x="2802718" y="681742"/>
                  </a:cubicBezTo>
                  <a:cubicBezTo>
                    <a:pt x="2801481" y="676174"/>
                    <a:pt x="2798544" y="671078"/>
                    <a:pt x="2797307" y="665510"/>
                  </a:cubicBezTo>
                  <a:cubicBezTo>
                    <a:pt x="2794927" y="654801"/>
                    <a:pt x="2794047" y="643804"/>
                    <a:pt x="2791896" y="633047"/>
                  </a:cubicBezTo>
                  <a:cubicBezTo>
                    <a:pt x="2790438" y="625755"/>
                    <a:pt x="2787589" y="618758"/>
                    <a:pt x="2786486" y="611404"/>
                  </a:cubicBezTo>
                  <a:cubicBezTo>
                    <a:pt x="2782172" y="582644"/>
                    <a:pt x="2784860" y="552423"/>
                    <a:pt x="2775664" y="524834"/>
                  </a:cubicBezTo>
                  <a:lnTo>
                    <a:pt x="2754022" y="459906"/>
                  </a:lnTo>
                  <a:cubicBezTo>
                    <a:pt x="2752218" y="454495"/>
                    <a:pt x="2751775" y="448420"/>
                    <a:pt x="2748611" y="443674"/>
                  </a:cubicBezTo>
                  <a:cubicBezTo>
                    <a:pt x="2745004" y="438263"/>
                    <a:pt x="2740431" y="433384"/>
                    <a:pt x="2737790" y="427442"/>
                  </a:cubicBezTo>
                  <a:cubicBezTo>
                    <a:pt x="2733157" y="417018"/>
                    <a:pt x="2730576" y="405799"/>
                    <a:pt x="2726969" y="394978"/>
                  </a:cubicBezTo>
                  <a:cubicBezTo>
                    <a:pt x="2725165" y="389567"/>
                    <a:pt x="2724109" y="383847"/>
                    <a:pt x="2721558" y="378746"/>
                  </a:cubicBezTo>
                  <a:cubicBezTo>
                    <a:pt x="2717951" y="371532"/>
                    <a:pt x="2713733" y="364592"/>
                    <a:pt x="2710737" y="357103"/>
                  </a:cubicBezTo>
                  <a:cubicBezTo>
                    <a:pt x="2706501" y="346512"/>
                    <a:pt x="2705016" y="334842"/>
                    <a:pt x="2699915" y="324639"/>
                  </a:cubicBezTo>
                  <a:cubicBezTo>
                    <a:pt x="2664034" y="252876"/>
                    <a:pt x="2707562" y="342483"/>
                    <a:pt x="2683683" y="286765"/>
                  </a:cubicBezTo>
                  <a:cubicBezTo>
                    <a:pt x="2680506" y="279351"/>
                    <a:pt x="2675857" y="272611"/>
                    <a:pt x="2672862" y="265122"/>
                  </a:cubicBezTo>
                  <a:cubicBezTo>
                    <a:pt x="2656284" y="223675"/>
                    <a:pt x="2671960" y="242577"/>
                    <a:pt x="2651219" y="221837"/>
                  </a:cubicBezTo>
                  <a:cubicBezTo>
                    <a:pt x="2641823" y="193647"/>
                    <a:pt x="2651964" y="216005"/>
                    <a:pt x="2634987" y="194784"/>
                  </a:cubicBezTo>
                  <a:cubicBezTo>
                    <a:pt x="2623578" y="180524"/>
                    <a:pt x="2624461" y="173338"/>
                    <a:pt x="2607934" y="162320"/>
                  </a:cubicBezTo>
                  <a:cubicBezTo>
                    <a:pt x="2603189" y="159156"/>
                    <a:pt x="2596803" y="159460"/>
                    <a:pt x="2591702" y="156909"/>
                  </a:cubicBezTo>
                  <a:cubicBezTo>
                    <a:pt x="2582296" y="152206"/>
                    <a:pt x="2573062" y="146987"/>
                    <a:pt x="2564649" y="140677"/>
                  </a:cubicBezTo>
                  <a:cubicBezTo>
                    <a:pt x="2558528" y="136086"/>
                    <a:pt x="2554644" y="128892"/>
                    <a:pt x="2548417" y="124445"/>
                  </a:cubicBezTo>
                  <a:cubicBezTo>
                    <a:pt x="2541854" y="119757"/>
                    <a:pt x="2533777" y="117626"/>
                    <a:pt x="2526774" y="113624"/>
                  </a:cubicBezTo>
                  <a:cubicBezTo>
                    <a:pt x="2521128" y="110398"/>
                    <a:pt x="2516358" y="105711"/>
                    <a:pt x="2510542" y="102803"/>
                  </a:cubicBezTo>
                  <a:cubicBezTo>
                    <a:pt x="2505441" y="100252"/>
                    <a:pt x="2499412" y="99943"/>
                    <a:pt x="2494311" y="97392"/>
                  </a:cubicBezTo>
                  <a:cubicBezTo>
                    <a:pt x="2488495" y="94484"/>
                    <a:pt x="2483895" y="89479"/>
                    <a:pt x="2478079" y="86571"/>
                  </a:cubicBezTo>
                  <a:cubicBezTo>
                    <a:pt x="2472978" y="84020"/>
                    <a:pt x="2466948" y="83711"/>
                    <a:pt x="2461847" y="81160"/>
                  </a:cubicBezTo>
                  <a:cubicBezTo>
                    <a:pt x="2424482" y="62478"/>
                    <a:pt x="2469015" y="76189"/>
                    <a:pt x="2423972" y="64928"/>
                  </a:cubicBezTo>
                  <a:cubicBezTo>
                    <a:pt x="2377450" y="33914"/>
                    <a:pt x="2436313" y="71099"/>
                    <a:pt x="2391508" y="48696"/>
                  </a:cubicBezTo>
                  <a:cubicBezTo>
                    <a:pt x="2382102" y="43993"/>
                    <a:pt x="2374338" y="36058"/>
                    <a:pt x="2364455" y="32464"/>
                  </a:cubicBezTo>
                  <a:cubicBezTo>
                    <a:pt x="2354145" y="28715"/>
                    <a:pt x="2342812" y="28857"/>
                    <a:pt x="2331991" y="27054"/>
                  </a:cubicBezTo>
                  <a:cubicBezTo>
                    <a:pt x="2321170" y="23447"/>
                    <a:pt x="2309018" y="22559"/>
                    <a:pt x="2299527" y="16232"/>
                  </a:cubicBezTo>
                  <a:cubicBezTo>
                    <a:pt x="2278549" y="2247"/>
                    <a:pt x="2289464" y="7467"/>
                    <a:pt x="2267063" y="0"/>
                  </a:cubicBezTo>
                  <a:cubicBezTo>
                    <a:pt x="2227385" y="1804"/>
                    <a:pt x="2186924" y="-2636"/>
                    <a:pt x="2148029" y="5411"/>
                  </a:cubicBezTo>
                  <a:cubicBezTo>
                    <a:pt x="2132836" y="8554"/>
                    <a:pt x="2123555" y="24646"/>
                    <a:pt x="2110154" y="32464"/>
                  </a:cubicBezTo>
                  <a:cubicBezTo>
                    <a:pt x="2101765" y="37358"/>
                    <a:pt x="2091788" y="38942"/>
                    <a:pt x="2083101" y="43286"/>
                  </a:cubicBezTo>
                  <a:cubicBezTo>
                    <a:pt x="2077285" y="46194"/>
                    <a:pt x="2072445" y="50761"/>
                    <a:pt x="2066869" y="54107"/>
                  </a:cubicBezTo>
                  <a:cubicBezTo>
                    <a:pt x="2054401" y="61588"/>
                    <a:pt x="2041262" y="67943"/>
                    <a:pt x="2028995" y="75749"/>
                  </a:cubicBezTo>
                  <a:cubicBezTo>
                    <a:pt x="2021387" y="80590"/>
                    <a:pt x="2014690" y="86739"/>
                    <a:pt x="2007352" y="91981"/>
                  </a:cubicBezTo>
                  <a:cubicBezTo>
                    <a:pt x="2002060" y="95761"/>
                    <a:pt x="1996531" y="99196"/>
                    <a:pt x="1991120" y="102803"/>
                  </a:cubicBezTo>
                  <a:cubicBezTo>
                    <a:pt x="1989316" y="108214"/>
                    <a:pt x="1988873" y="114290"/>
                    <a:pt x="1985709" y="119035"/>
                  </a:cubicBezTo>
                  <a:cubicBezTo>
                    <a:pt x="1967033" y="147048"/>
                    <a:pt x="1962244" y="124507"/>
                    <a:pt x="1947835" y="167731"/>
                  </a:cubicBezTo>
                  <a:lnTo>
                    <a:pt x="1931603" y="216426"/>
                  </a:lnTo>
                  <a:cubicBezTo>
                    <a:pt x="1929799" y="221837"/>
                    <a:pt x="1927575" y="227125"/>
                    <a:pt x="1926192" y="232658"/>
                  </a:cubicBezTo>
                  <a:cubicBezTo>
                    <a:pt x="1924389" y="239872"/>
                    <a:pt x="1922825" y="247151"/>
                    <a:pt x="1920782" y="254301"/>
                  </a:cubicBezTo>
                  <a:cubicBezTo>
                    <a:pt x="1919215" y="259785"/>
                    <a:pt x="1916872" y="265031"/>
                    <a:pt x="1915371" y="270533"/>
                  </a:cubicBezTo>
                  <a:cubicBezTo>
                    <a:pt x="1909501" y="292056"/>
                    <a:pt x="1904550" y="313818"/>
                    <a:pt x="1899139" y="335461"/>
                  </a:cubicBezTo>
                  <a:cubicBezTo>
                    <a:pt x="1897335" y="342675"/>
                    <a:pt x="1896079" y="350048"/>
                    <a:pt x="1893728" y="357103"/>
                  </a:cubicBezTo>
                  <a:cubicBezTo>
                    <a:pt x="1891925" y="362514"/>
                    <a:pt x="1889701" y="367802"/>
                    <a:pt x="1888318" y="373335"/>
                  </a:cubicBezTo>
                  <a:cubicBezTo>
                    <a:pt x="1875265" y="425549"/>
                    <a:pt x="1889861" y="379530"/>
                    <a:pt x="1877496" y="416620"/>
                  </a:cubicBezTo>
                  <a:cubicBezTo>
                    <a:pt x="1875693" y="427441"/>
                    <a:pt x="1874466" y="438375"/>
                    <a:pt x="1872086" y="449084"/>
                  </a:cubicBezTo>
                  <a:cubicBezTo>
                    <a:pt x="1870849" y="454652"/>
                    <a:pt x="1867794" y="459723"/>
                    <a:pt x="1866675" y="465316"/>
                  </a:cubicBezTo>
                  <a:cubicBezTo>
                    <a:pt x="1864174" y="477822"/>
                    <a:pt x="1862949" y="490550"/>
                    <a:pt x="1861264" y="503191"/>
                  </a:cubicBezTo>
                  <a:cubicBezTo>
                    <a:pt x="1859342" y="517604"/>
                    <a:pt x="1858901" y="532258"/>
                    <a:pt x="1855854" y="546476"/>
                  </a:cubicBezTo>
                  <a:cubicBezTo>
                    <a:pt x="1853464" y="557630"/>
                    <a:pt x="1845032" y="578940"/>
                    <a:pt x="1845032" y="578940"/>
                  </a:cubicBezTo>
                  <a:cubicBezTo>
                    <a:pt x="1832538" y="678907"/>
                    <a:pt x="1846722" y="588417"/>
                    <a:pt x="1834211" y="638457"/>
                  </a:cubicBezTo>
                  <a:cubicBezTo>
                    <a:pt x="1831980" y="647379"/>
                    <a:pt x="1831220" y="656638"/>
                    <a:pt x="1828800" y="665510"/>
                  </a:cubicBezTo>
                  <a:cubicBezTo>
                    <a:pt x="1825799" y="676515"/>
                    <a:pt x="1817979" y="697974"/>
                    <a:pt x="1817979" y="697974"/>
                  </a:cubicBezTo>
                  <a:cubicBezTo>
                    <a:pt x="1816176" y="708795"/>
                    <a:pt x="1814949" y="719729"/>
                    <a:pt x="1812569" y="730438"/>
                  </a:cubicBezTo>
                  <a:cubicBezTo>
                    <a:pt x="1811332" y="736006"/>
                    <a:pt x="1808725" y="741186"/>
                    <a:pt x="1807158" y="746670"/>
                  </a:cubicBezTo>
                  <a:cubicBezTo>
                    <a:pt x="1805115" y="753820"/>
                    <a:pt x="1803884" y="761190"/>
                    <a:pt x="1801747" y="768313"/>
                  </a:cubicBezTo>
                  <a:cubicBezTo>
                    <a:pt x="1798469" y="779239"/>
                    <a:pt x="1797253" y="791286"/>
                    <a:pt x="1790926" y="800777"/>
                  </a:cubicBezTo>
                  <a:lnTo>
                    <a:pt x="1769283" y="833241"/>
                  </a:lnTo>
                  <a:cubicBezTo>
                    <a:pt x="1767480" y="838652"/>
                    <a:pt x="1766807" y="844582"/>
                    <a:pt x="1763873" y="849473"/>
                  </a:cubicBezTo>
                  <a:cubicBezTo>
                    <a:pt x="1761248" y="853847"/>
                    <a:pt x="1757355" y="857555"/>
                    <a:pt x="1753051" y="860294"/>
                  </a:cubicBezTo>
                  <a:cubicBezTo>
                    <a:pt x="1680174" y="906669"/>
                    <a:pt x="1729970" y="871691"/>
                    <a:pt x="1650249" y="903579"/>
                  </a:cubicBezTo>
                  <a:cubicBezTo>
                    <a:pt x="1522472" y="954690"/>
                    <a:pt x="1641612" y="909578"/>
                    <a:pt x="1574500" y="946864"/>
                  </a:cubicBezTo>
                  <a:cubicBezTo>
                    <a:pt x="1564788" y="952260"/>
                    <a:pt x="1543369" y="959045"/>
                    <a:pt x="1531215" y="963096"/>
                  </a:cubicBezTo>
                  <a:cubicBezTo>
                    <a:pt x="1455323" y="1013694"/>
                    <a:pt x="1517228" y="976918"/>
                    <a:pt x="1298557" y="968507"/>
                  </a:cubicBezTo>
                  <a:cubicBezTo>
                    <a:pt x="1276855" y="967672"/>
                    <a:pt x="1255272" y="964900"/>
                    <a:pt x="1233629" y="963096"/>
                  </a:cubicBezTo>
                  <a:cubicBezTo>
                    <a:pt x="1174442" y="943370"/>
                    <a:pt x="1264085" y="974829"/>
                    <a:pt x="1201165" y="946864"/>
                  </a:cubicBezTo>
                  <a:cubicBezTo>
                    <a:pt x="1190741" y="942231"/>
                    <a:pt x="1178192" y="942370"/>
                    <a:pt x="1168701" y="936043"/>
                  </a:cubicBezTo>
                  <a:cubicBezTo>
                    <a:pt x="1118741" y="902738"/>
                    <a:pt x="1180196" y="945239"/>
                    <a:pt x="1141648" y="914400"/>
                  </a:cubicBezTo>
                  <a:cubicBezTo>
                    <a:pt x="1136570" y="910338"/>
                    <a:pt x="1130276" y="907899"/>
                    <a:pt x="1125416" y="903579"/>
                  </a:cubicBezTo>
                  <a:cubicBezTo>
                    <a:pt x="1113978" y="893412"/>
                    <a:pt x="1105686" y="879604"/>
                    <a:pt x="1092952" y="871115"/>
                  </a:cubicBezTo>
                  <a:cubicBezTo>
                    <a:pt x="1078982" y="861802"/>
                    <a:pt x="1052866" y="845259"/>
                    <a:pt x="1038845" y="833241"/>
                  </a:cubicBezTo>
                  <a:cubicBezTo>
                    <a:pt x="1033035" y="828261"/>
                    <a:pt x="1028024" y="822420"/>
                    <a:pt x="1022613" y="817009"/>
                  </a:cubicBezTo>
                  <a:cubicBezTo>
                    <a:pt x="1007289" y="771033"/>
                    <a:pt x="1028660" y="827086"/>
                    <a:pt x="1006382" y="789955"/>
                  </a:cubicBezTo>
                  <a:cubicBezTo>
                    <a:pt x="1003448" y="785064"/>
                    <a:pt x="1003522" y="778824"/>
                    <a:pt x="1000971" y="773723"/>
                  </a:cubicBezTo>
                  <a:cubicBezTo>
                    <a:pt x="998063" y="767907"/>
                    <a:pt x="993376" y="763137"/>
                    <a:pt x="990150" y="757491"/>
                  </a:cubicBezTo>
                  <a:cubicBezTo>
                    <a:pt x="986148" y="750488"/>
                    <a:pt x="984016" y="742412"/>
                    <a:pt x="979328" y="735849"/>
                  </a:cubicBezTo>
                  <a:cubicBezTo>
                    <a:pt x="961820" y="711340"/>
                    <a:pt x="953878" y="724422"/>
                    <a:pt x="941454" y="687153"/>
                  </a:cubicBezTo>
                  <a:cubicBezTo>
                    <a:pt x="927853" y="646353"/>
                    <a:pt x="946200" y="696644"/>
                    <a:pt x="925222" y="654689"/>
                  </a:cubicBezTo>
                  <a:cubicBezTo>
                    <a:pt x="922671" y="649588"/>
                    <a:pt x="922362" y="643558"/>
                    <a:pt x="919811" y="638457"/>
                  </a:cubicBezTo>
                  <a:cubicBezTo>
                    <a:pt x="916903" y="632641"/>
                    <a:pt x="911898" y="628041"/>
                    <a:pt x="908990" y="622225"/>
                  </a:cubicBezTo>
                  <a:cubicBezTo>
                    <a:pt x="906439" y="617124"/>
                    <a:pt x="906130" y="611094"/>
                    <a:pt x="903579" y="605993"/>
                  </a:cubicBezTo>
                  <a:cubicBezTo>
                    <a:pt x="900152" y="599139"/>
                    <a:pt x="879470" y="571553"/>
                    <a:pt x="876526" y="568119"/>
                  </a:cubicBezTo>
                  <a:cubicBezTo>
                    <a:pt x="871546" y="562309"/>
                    <a:pt x="865193" y="557765"/>
                    <a:pt x="860294" y="551887"/>
                  </a:cubicBezTo>
                  <a:cubicBezTo>
                    <a:pt x="826176" y="510945"/>
                    <a:pt x="870127" y="556308"/>
                    <a:pt x="838651" y="524834"/>
                  </a:cubicBezTo>
                  <a:cubicBezTo>
                    <a:pt x="821241" y="472598"/>
                    <a:pt x="849156" y="553800"/>
                    <a:pt x="822419" y="486959"/>
                  </a:cubicBezTo>
                  <a:cubicBezTo>
                    <a:pt x="818183" y="476368"/>
                    <a:pt x="815205" y="465316"/>
                    <a:pt x="811598" y="454495"/>
                  </a:cubicBezTo>
                  <a:cubicBezTo>
                    <a:pt x="809794" y="449084"/>
                    <a:pt x="809351" y="443009"/>
                    <a:pt x="806187" y="438263"/>
                  </a:cubicBezTo>
                  <a:cubicBezTo>
                    <a:pt x="798973" y="427442"/>
                    <a:pt x="793741" y="414995"/>
                    <a:pt x="784545" y="405799"/>
                  </a:cubicBezTo>
                  <a:cubicBezTo>
                    <a:pt x="772578" y="393832"/>
                    <a:pt x="767148" y="386279"/>
                    <a:pt x="752081" y="378746"/>
                  </a:cubicBezTo>
                  <a:cubicBezTo>
                    <a:pt x="746980" y="376195"/>
                    <a:pt x="741091" y="375582"/>
                    <a:pt x="735849" y="373335"/>
                  </a:cubicBezTo>
                  <a:cubicBezTo>
                    <a:pt x="728435" y="370158"/>
                    <a:pt x="721209" y="366516"/>
                    <a:pt x="714206" y="362514"/>
                  </a:cubicBezTo>
                  <a:cubicBezTo>
                    <a:pt x="708560" y="359288"/>
                    <a:pt x="703790" y="354601"/>
                    <a:pt x="697974" y="351693"/>
                  </a:cubicBezTo>
                  <a:cubicBezTo>
                    <a:pt x="692873" y="349142"/>
                    <a:pt x="686728" y="349052"/>
                    <a:pt x="681742" y="346282"/>
                  </a:cubicBezTo>
                  <a:cubicBezTo>
                    <a:pt x="670373" y="339966"/>
                    <a:pt x="661617" y="328751"/>
                    <a:pt x="649279" y="324639"/>
                  </a:cubicBezTo>
                  <a:cubicBezTo>
                    <a:pt x="643868" y="322836"/>
                    <a:pt x="638148" y="321779"/>
                    <a:pt x="633047" y="319229"/>
                  </a:cubicBezTo>
                  <a:cubicBezTo>
                    <a:pt x="623641" y="314526"/>
                    <a:pt x="615603" y="307268"/>
                    <a:pt x="605993" y="302997"/>
                  </a:cubicBezTo>
                  <a:cubicBezTo>
                    <a:pt x="599736" y="300216"/>
                    <a:pt x="561582" y="293033"/>
                    <a:pt x="557297" y="292176"/>
                  </a:cubicBezTo>
                  <a:cubicBezTo>
                    <a:pt x="541065" y="293979"/>
                    <a:pt x="524744" y="295103"/>
                    <a:pt x="508602" y="297586"/>
                  </a:cubicBezTo>
                  <a:cubicBezTo>
                    <a:pt x="501252" y="298717"/>
                    <a:pt x="494218" y="301384"/>
                    <a:pt x="486959" y="302997"/>
                  </a:cubicBezTo>
                  <a:cubicBezTo>
                    <a:pt x="412019" y="319650"/>
                    <a:pt x="522687" y="292711"/>
                    <a:pt x="416621" y="319229"/>
                  </a:cubicBezTo>
                  <a:cubicBezTo>
                    <a:pt x="402858" y="332991"/>
                    <a:pt x="405994" y="332136"/>
                    <a:pt x="384157" y="340871"/>
                  </a:cubicBezTo>
                  <a:cubicBezTo>
                    <a:pt x="373566" y="345107"/>
                    <a:pt x="351693" y="351693"/>
                    <a:pt x="351693" y="351693"/>
                  </a:cubicBezTo>
                  <a:cubicBezTo>
                    <a:pt x="324272" y="379112"/>
                    <a:pt x="359759" y="346853"/>
                    <a:pt x="324640" y="367925"/>
                  </a:cubicBezTo>
                  <a:cubicBezTo>
                    <a:pt x="314142" y="374224"/>
                    <a:pt x="310373" y="386127"/>
                    <a:pt x="302997" y="394978"/>
                  </a:cubicBezTo>
                  <a:cubicBezTo>
                    <a:pt x="298098" y="400856"/>
                    <a:pt x="291745" y="405400"/>
                    <a:pt x="286765" y="411210"/>
                  </a:cubicBezTo>
                  <a:cubicBezTo>
                    <a:pt x="280896" y="418057"/>
                    <a:pt x="276471" y="426066"/>
                    <a:pt x="270533" y="432852"/>
                  </a:cubicBezTo>
                  <a:cubicBezTo>
                    <a:pt x="263814" y="440530"/>
                    <a:pt x="254549" y="446006"/>
                    <a:pt x="248890" y="454495"/>
                  </a:cubicBezTo>
                  <a:cubicBezTo>
                    <a:pt x="245283" y="459906"/>
                    <a:pt x="242232" y="465731"/>
                    <a:pt x="238069" y="470727"/>
                  </a:cubicBezTo>
                  <a:cubicBezTo>
                    <a:pt x="218788" y="493865"/>
                    <a:pt x="226887" y="480754"/>
                    <a:pt x="205605" y="497780"/>
                  </a:cubicBezTo>
                  <a:cubicBezTo>
                    <a:pt x="191090" y="509392"/>
                    <a:pt x="196461" y="509212"/>
                    <a:pt x="183963" y="524834"/>
                  </a:cubicBezTo>
                  <a:cubicBezTo>
                    <a:pt x="180776" y="528817"/>
                    <a:pt x="176407" y="531736"/>
                    <a:pt x="173141" y="535655"/>
                  </a:cubicBezTo>
                  <a:cubicBezTo>
                    <a:pt x="167368" y="542582"/>
                    <a:pt x="163837" y="551524"/>
                    <a:pt x="156909" y="557297"/>
                  </a:cubicBezTo>
                  <a:cubicBezTo>
                    <a:pt x="152528" y="560948"/>
                    <a:pt x="145919" y="560461"/>
                    <a:pt x="140677" y="562708"/>
                  </a:cubicBezTo>
                  <a:cubicBezTo>
                    <a:pt x="133264" y="565885"/>
                    <a:pt x="125401" y="568577"/>
                    <a:pt x="119035" y="573529"/>
                  </a:cubicBezTo>
                  <a:cubicBezTo>
                    <a:pt x="108968" y="581359"/>
                    <a:pt x="91982" y="600583"/>
                    <a:pt x="91982" y="600583"/>
                  </a:cubicBezTo>
                  <a:cubicBezTo>
                    <a:pt x="78808" y="640101"/>
                    <a:pt x="83926" y="621981"/>
                    <a:pt x="75750" y="654689"/>
                  </a:cubicBezTo>
                  <a:cubicBezTo>
                    <a:pt x="73946" y="670921"/>
                    <a:pt x="73024" y="687275"/>
                    <a:pt x="70339" y="703385"/>
                  </a:cubicBezTo>
                  <a:cubicBezTo>
                    <a:pt x="69401" y="709011"/>
                    <a:pt x="66311" y="714084"/>
                    <a:pt x="64928" y="719617"/>
                  </a:cubicBezTo>
                  <a:cubicBezTo>
                    <a:pt x="62698" y="728539"/>
                    <a:pt x="61938" y="737798"/>
                    <a:pt x="59518" y="746670"/>
                  </a:cubicBezTo>
                  <a:cubicBezTo>
                    <a:pt x="56517" y="757675"/>
                    <a:pt x="52303" y="768313"/>
                    <a:pt x="48696" y="779134"/>
                  </a:cubicBezTo>
                  <a:lnTo>
                    <a:pt x="43286" y="795366"/>
                  </a:lnTo>
                  <a:lnTo>
                    <a:pt x="37875" y="811598"/>
                  </a:lnTo>
                  <a:cubicBezTo>
                    <a:pt x="31866" y="865672"/>
                    <a:pt x="35169" y="755688"/>
                    <a:pt x="32464" y="871115"/>
                  </a:cubicBezTo>
                  <a:close/>
                </a:path>
              </a:pathLst>
            </a:custGeom>
            <a:ln w="38100">
              <a:solidFill>
                <a:srgbClr val="00800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p:cNvSpPr/>
            <p:nvPr/>
          </p:nvSpPr>
          <p:spPr bwMode="auto">
            <a:xfrm rot="21352688">
              <a:off x="6649691" y="431764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bwMode="auto">
            <a:xfrm rot="21352688">
              <a:off x="6341805" y="4548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bwMode="auto">
            <a:xfrm rot="21352688">
              <a:off x="6601670" y="482467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bwMode="auto">
            <a:xfrm rot="21352688">
              <a:off x="6229758" y="5069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bwMode="auto">
            <a:xfrm rot="21352688">
              <a:off x="6494039" y="53220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err="1" smtClean="0">
                  <a:latin typeface="Arial" pitchFamily="34" charset="0"/>
                  <a:cs typeface="Arial" pitchFamily="34" charset="0"/>
                </a:rPr>
                <a:t>i</a:t>
              </a:r>
              <a:endParaRPr lang="en-US" sz="1000" b="1" dirty="0">
                <a:latin typeface="Arial" pitchFamily="34" charset="0"/>
                <a:cs typeface="Arial" pitchFamily="34" charset="0"/>
              </a:endParaRPr>
            </a:p>
          </p:txBody>
        </p:sp>
        <p:sp>
          <p:nvSpPr>
            <p:cNvPr id="46" name="Oval 45"/>
            <p:cNvSpPr/>
            <p:nvPr/>
          </p:nvSpPr>
          <p:spPr bwMode="auto">
            <a:xfrm rot="21352688">
              <a:off x="8127066" y="3993988"/>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bwMode="auto">
            <a:xfrm rot="21352688">
              <a:off x="8452918" y="4154684"/>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bwMode="auto">
            <a:xfrm rot="21352688">
              <a:off x="8289958" y="4713149"/>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Oval 48"/>
            <p:cNvSpPr/>
            <p:nvPr/>
          </p:nvSpPr>
          <p:spPr bwMode="auto">
            <a:xfrm rot="21352688">
              <a:off x="8598495" y="498763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Oval 49"/>
            <p:cNvSpPr/>
            <p:nvPr/>
          </p:nvSpPr>
          <p:spPr bwMode="auto">
            <a:xfrm rot="21352688">
              <a:off x="8452919" y="536706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smtClean="0">
                  <a:latin typeface="Arial" pitchFamily="34" charset="0"/>
                  <a:cs typeface="Arial" pitchFamily="34" charset="0"/>
                </a:rPr>
                <a:t>j</a:t>
              </a:r>
              <a:endParaRPr lang="en-US" sz="1200" b="1" dirty="0">
                <a:latin typeface="Arial" pitchFamily="34" charset="0"/>
                <a:cs typeface="Arial" pitchFamily="34" charset="0"/>
              </a:endParaRPr>
            </a:p>
          </p:txBody>
        </p:sp>
        <p:sp>
          <p:nvSpPr>
            <p:cNvPr id="51" name="Oval 50"/>
            <p:cNvSpPr/>
            <p:nvPr/>
          </p:nvSpPr>
          <p:spPr bwMode="auto">
            <a:xfrm rot="21352688">
              <a:off x="8309432" y="3618996"/>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 name="Oval 51"/>
            <p:cNvSpPr/>
            <p:nvPr/>
          </p:nvSpPr>
          <p:spPr bwMode="auto">
            <a:xfrm rot="21352688">
              <a:off x="8598496" y="4556167"/>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Oval 52"/>
            <p:cNvSpPr/>
            <p:nvPr/>
          </p:nvSpPr>
          <p:spPr bwMode="auto">
            <a:xfrm rot="21352688">
              <a:off x="8158378" y="4391403"/>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p:cNvSpPr/>
            <p:nvPr/>
          </p:nvSpPr>
          <p:spPr bwMode="auto">
            <a:xfrm rot="21352688">
              <a:off x="8221458" y="511948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p:cNvSpPr/>
            <p:nvPr/>
          </p:nvSpPr>
          <p:spPr bwMode="auto">
            <a:xfrm rot="21352688">
              <a:off x="6392718" y="407003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Connector 55"/>
            <p:cNvCxnSpPr/>
            <p:nvPr/>
          </p:nvCxnSpPr>
          <p:spPr>
            <a:xfrm>
              <a:off x="6934200" y="4393845"/>
              <a:ext cx="1143000" cy="81481"/>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6858000" y="4241707"/>
              <a:ext cx="1263785" cy="401482"/>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6858000" y="4534675"/>
              <a:ext cx="1143000" cy="37325"/>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V="1">
              <a:off x="6934200" y="4386122"/>
              <a:ext cx="1143000" cy="361265"/>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5791200" y="59436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6413391" y="5895108"/>
                  <a:ext cx="444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charset="0"/>
                                <a:cs typeface="Arial" pitchFamily="34" charset="0"/>
                              </a:rPr>
                            </m:ctrlPr>
                          </m:sSubPr>
                          <m:e>
                            <m:r>
                              <a:rPr lang="en-US" i="1" dirty="0" smtClean="0">
                                <a:latin typeface="Cambria Math"/>
                                <a:cs typeface="Arial" pitchFamily="34" charset="0"/>
                              </a:rPr>
                              <m:t>𝑥</m:t>
                            </m:r>
                          </m:e>
                          <m:sub>
                            <m:r>
                              <a:rPr lang="en-US" i="1" dirty="0" smtClean="0">
                                <a:latin typeface="Cambria Math"/>
                                <a:cs typeface="Arial" pitchFamily="34" charset="0"/>
                              </a:rPr>
                              <m:t>𝑖</m:t>
                            </m:r>
                          </m:sub>
                        </m:sSub>
                      </m:oMath>
                    </m:oMathPara>
                  </a14:m>
                  <a:endParaRPr lang="en-US" dirty="0" smtClean="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413391" y="5895108"/>
                  <a:ext cx="444609" cy="369332"/>
                </a:xfrm>
                <a:prstGeom prst="rect">
                  <a:avLst/>
                </a:prstGeom>
                <a:blipFill rotWithShape="1">
                  <a:blip r:embed="rId8"/>
                  <a:stretch>
                    <a:fillRect b="-1639"/>
                  </a:stretch>
                </a:blipFill>
              </p:spPr>
              <p:txBody>
                <a:bodyPr/>
                <a:lstStyle/>
                <a:p>
                  <a:r>
                    <a:rPr lang="en-US">
                      <a:noFill/>
                    </a:rPr>
                    <a:t> </a:t>
                  </a:r>
                </a:p>
              </p:txBody>
            </p:sp>
          </mc:Fallback>
        </mc:AlternateContent>
        <p:sp>
          <p:nvSpPr>
            <p:cNvPr id="13" name="TextBox 12"/>
            <p:cNvSpPr txBox="1"/>
            <p:nvPr/>
          </p:nvSpPr>
          <p:spPr>
            <a:xfrm>
              <a:off x="7368075" y="5935402"/>
              <a:ext cx="312906" cy="369332"/>
            </a:xfrm>
            <a:prstGeom prst="rect">
              <a:avLst/>
            </a:prstGeom>
            <a:noFill/>
          </p:spPr>
          <p:txBody>
            <a:bodyPr wrap="none" rtlCol="0">
              <a:spAutoFit/>
            </a:bodyPr>
            <a:lstStyle/>
            <a:p>
              <a:r>
                <a:rPr lang="en-US" dirty="0">
                  <a:latin typeface="Arial" pitchFamily="34" charset="0"/>
                  <a:cs typeface="Arial" pitchFamily="34" charset="0"/>
                </a:rPr>
                <a:t>0</a:t>
              </a:r>
              <a:endParaRPr lang="en-US" dirty="0" smtClean="0">
                <a:latin typeface="Arial" pitchFamily="34" charset="0"/>
                <a:cs typeface="Arial" pitchFamily="34" charset="0"/>
              </a:endParaRPr>
            </a:p>
          </p:txBody>
        </p:sp>
        <p:cxnSp>
          <p:nvCxnSpPr>
            <p:cNvPr id="15" name="Straight Connector 14"/>
            <p:cNvCxnSpPr/>
            <p:nvPr/>
          </p:nvCxnSpPr>
          <p:spPr>
            <a:xfrm>
              <a:off x="7524528" y="5895108"/>
              <a:ext cx="0" cy="94443"/>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575716" y="5495813"/>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8843918" y="5591133"/>
              <a:ext cx="300082" cy="369332"/>
            </a:xfrm>
            <a:prstGeom prst="rect">
              <a:avLst/>
            </a:prstGeom>
            <a:noFill/>
          </p:spPr>
          <p:txBody>
            <a:bodyPr wrap="none" rtlCol="0">
              <a:spAutoFit/>
            </a:bodyPr>
            <a:lstStyle/>
            <a:p>
              <a:r>
                <a:rPr lang="en-US" dirty="0" smtClean="0">
                  <a:latin typeface="Arial" pitchFamily="34" charset="0"/>
                  <a:cs typeface="Arial" pitchFamily="34" charset="0"/>
                </a:rPr>
                <a:t>x</a:t>
              </a:r>
            </a:p>
          </p:txBody>
        </p:sp>
        <mc:AlternateContent xmlns:mc="http://schemas.openxmlformats.org/markup-compatibility/2006" xmlns:a14="http://schemas.microsoft.com/office/drawing/2010/main">
          <mc:Choice Requires="a14">
            <p:sp>
              <p:nvSpPr>
                <p:cNvPr id="76" name="TextBox 75"/>
                <p:cNvSpPr txBox="1"/>
                <p:nvPr/>
              </p:nvSpPr>
              <p:spPr>
                <a:xfrm>
                  <a:off x="8371178" y="5949857"/>
                  <a:ext cx="44332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charset="0"/>
                                <a:cs typeface="Arial" pitchFamily="34" charset="0"/>
                              </a:rPr>
                            </m:ctrlPr>
                          </m:sSubPr>
                          <m:e>
                            <m:r>
                              <a:rPr lang="en-US" i="1" dirty="0" smtClean="0">
                                <a:latin typeface="Cambria Math"/>
                                <a:cs typeface="Arial" pitchFamily="34" charset="0"/>
                              </a:rPr>
                              <m:t>𝑥</m:t>
                            </m:r>
                          </m:e>
                          <m:sub>
                            <m:r>
                              <a:rPr lang="en-US" b="0" i="1" dirty="0" smtClean="0">
                                <a:latin typeface="Cambria Math"/>
                                <a:cs typeface="Arial" pitchFamily="34" charset="0"/>
                              </a:rPr>
                              <m:t>𝑗</m:t>
                            </m:r>
                          </m:sub>
                        </m:sSub>
                      </m:oMath>
                    </m:oMathPara>
                  </a14:m>
                  <a:endParaRPr lang="en-US" dirty="0" smtClean="0">
                    <a:latin typeface="Arial" pitchFamily="34" charset="0"/>
                    <a:cs typeface="Arial" pitchFamily="34"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8371178" y="5949857"/>
                  <a:ext cx="443326" cy="391646"/>
                </a:xfrm>
                <a:prstGeom prst="rect">
                  <a:avLst/>
                </a:prstGeom>
                <a:blipFill rotWithShape="1">
                  <a:blip r:embed="rId9"/>
                  <a:stretch>
                    <a:fillRect b="-7813"/>
                  </a:stretch>
                </a:blipFill>
              </p:spPr>
              <p:txBody>
                <a:bodyPr/>
                <a:lstStyle/>
                <a:p>
                  <a:r>
                    <a:rPr lang="en-US">
                      <a:noFill/>
                    </a:rPr>
                    <a:t> </a:t>
                  </a:r>
                </a:p>
              </p:txBody>
            </p:sp>
          </mc:Fallback>
        </mc:AlternateContent>
        <p:cxnSp>
          <p:nvCxnSpPr>
            <p:cNvPr id="77" name="Straight Connector 76"/>
            <p:cNvCxnSpPr/>
            <p:nvPr/>
          </p:nvCxnSpPr>
          <p:spPr>
            <a:xfrm>
              <a:off x="8533503" y="5557762"/>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grpSp>
      <p:sp>
        <p:nvSpPr>
          <p:cNvPr id="39" name="TextBox 38"/>
          <p:cNvSpPr txBox="1"/>
          <p:nvPr/>
        </p:nvSpPr>
        <p:spPr>
          <a:xfrm>
            <a:off x="6019800" y="6324600"/>
            <a:ext cx="3086606" cy="338554"/>
          </a:xfrm>
          <a:prstGeom prst="rect">
            <a:avLst/>
          </a:prstGeom>
          <a:noFill/>
        </p:spPr>
        <p:txBody>
          <a:bodyPr wrap="square" rtlCol="0">
            <a:spAutoFit/>
          </a:bodyPr>
          <a:lstStyle/>
          <a:p>
            <a:pPr algn="ctr"/>
            <a:r>
              <a:rPr lang="en-US" sz="1600" b="1" dirty="0" smtClean="0">
                <a:solidFill>
                  <a:srgbClr val="008000"/>
                </a:solidFill>
                <a:latin typeface="Arial" pitchFamily="34" charset="0"/>
                <a:cs typeface="Arial" pitchFamily="34" charset="0"/>
              </a:rPr>
              <a:t>Balance to minimize</a:t>
            </a:r>
          </a:p>
        </p:txBody>
      </p:sp>
    </p:spTree>
    <p:extLst>
      <p:ext uri="{BB962C8B-B14F-4D97-AF65-F5344CB8AC3E}">
        <p14:creationId xmlns:p14="http://schemas.microsoft.com/office/powerpoint/2010/main" val="79480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67"/>
          <p:cNvSpPr/>
          <p:nvPr/>
        </p:nvSpPr>
        <p:spPr>
          <a:xfrm rot="2383964">
            <a:off x="6605004" y="5826932"/>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1" name="Freeform 70"/>
          <p:cNvSpPr/>
          <p:nvPr/>
        </p:nvSpPr>
        <p:spPr>
          <a:xfrm rot="2694951">
            <a:off x="7876764" y="5869867"/>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Freeform 71"/>
          <p:cNvSpPr/>
          <p:nvPr/>
        </p:nvSpPr>
        <p:spPr>
          <a:xfrm rot="4136156">
            <a:off x="7939569" y="5838197"/>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Freeform 72"/>
          <p:cNvSpPr/>
          <p:nvPr/>
        </p:nvSpPr>
        <p:spPr>
          <a:xfrm rot="5078915">
            <a:off x="7920149" y="5829683"/>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Freeform 1"/>
          <p:cNvSpPr/>
          <p:nvPr/>
        </p:nvSpPr>
        <p:spPr>
          <a:xfrm>
            <a:off x="6503276" y="5888880"/>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7" name="Freeform 66"/>
          <p:cNvSpPr/>
          <p:nvPr/>
        </p:nvSpPr>
        <p:spPr>
          <a:xfrm rot="1441205">
            <a:off x="6566081" y="5857210"/>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5778" name="Rectangle 2"/>
          <p:cNvSpPr>
            <a:spLocks noGrp="1" noRot="1" noChangeArrowheads="1"/>
          </p:cNvSpPr>
          <p:nvPr>
            <p:ph type="title"/>
          </p:nvPr>
        </p:nvSpPr>
        <p:spPr/>
        <p:txBody>
          <a:bodyPr/>
          <a:lstStyle/>
          <a:p>
            <a:r>
              <a:rPr lang="en-IE" dirty="0" smtClean="0"/>
              <a:t>Find Optimal Cut [Fiedler’73]</a:t>
            </a:r>
          </a:p>
        </p:txBody>
      </p:sp>
      <mc:AlternateContent xmlns:mc="http://schemas.openxmlformats.org/markup-compatibility/2006" xmlns:a14="http://schemas.microsoft.com/office/drawing/2010/main">
        <mc:Choice Requires="a14">
          <p:sp>
            <p:nvSpPr>
              <p:cNvPr id="75779" name="Rectangle 3"/>
              <p:cNvSpPr>
                <a:spLocks noGrp="1" noChangeArrowheads="1"/>
              </p:cNvSpPr>
              <p:nvPr>
                <p:ph idx="1"/>
              </p:nvPr>
            </p:nvSpPr>
            <p:spPr>
              <a:xfrm>
                <a:off x="457200" y="1295401"/>
                <a:ext cx="8229600" cy="3200400"/>
              </a:xfrm>
            </p:spPr>
            <p:txBody>
              <a:bodyPr>
                <a:normAutofit/>
              </a:bodyPr>
              <a:lstStyle/>
              <a:p>
                <a:pPr eaLnBrk="1" hangingPunct="1">
                  <a:defRPr/>
                </a:pPr>
                <a:r>
                  <a:rPr lang="en-IE" b="1" dirty="0" smtClean="0"/>
                  <a:t>Back to finding the optimal cut</a:t>
                </a:r>
              </a:p>
              <a:p>
                <a:pPr eaLnBrk="1" hangingPunct="1">
                  <a:defRPr/>
                </a:pPr>
                <a:r>
                  <a:rPr lang="en-IE" b="1" dirty="0" smtClean="0">
                    <a:solidFill>
                      <a:srgbClr val="D60093"/>
                    </a:solidFill>
                  </a:rPr>
                  <a:t>Express partition (A,B) as a vector</a:t>
                </a:r>
              </a:p>
              <a:p>
                <a:pPr marL="118872" indent="0" eaLnBrk="1" hangingPunct="1">
                  <a:buNone/>
                  <a:defRPr/>
                </a:pPr>
                <a14:m>
                  <m:oMathPara xmlns:m="http://schemas.openxmlformats.org/officeDocument/2006/math">
                    <m:oMathParaPr>
                      <m:jc m:val="centerGroup"/>
                    </m:oMathParaPr>
                    <m:oMath xmlns:m="http://schemas.openxmlformats.org/officeDocument/2006/math">
                      <m:sSub>
                        <m:sSubPr>
                          <m:ctrlPr>
                            <a:rPr lang="en-US" b="1" i="1" smtClean="0">
                              <a:latin typeface="Cambria Math" charset="0"/>
                            </a:rPr>
                          </m:ctrlPr>
                        </m:sSubPr>
                        <m:e>
                          <m:r>
                            <a:rPr lang="en-US" b="1" i="1" smtClean="0">
                              <a:latin typeface="Cambria Math"/>
                            </a:rPr>
                            <m:t>𝒚</m:t>
                          </m:r>
                        </m:e>
                        <m:sub>
                          <m:r>
                            <a:rPr lang="en-US" b="1" i="1" smtClean="0">
                              <a:latin typeface="Cambria Math"/>
                            </a:rPr>
                            <m:t>𝒊</m:t>
                          </m:r>
                        </m:sub>
                      </m:sSub>
                      <m:r>
                        <a:rPr lang="en-US" b="1" i="1" smtClean="0">
                          <a:latin typeface="Cambria Math"/>
                        </a:rPr>
                        <m:t>=</m:t>
                      </m:r>
                      <m:d>
                        <m:dPr>
                          <m:begChr m:val="{"/>
                          <m:endChr m:val=""/>
                          <m:ctrlPr>
                            <a:rPr lang="en-US" b="1" i="1" smtClean="0">
                              <a:latin typeface="Cambria Math" charset="0"/>
                            </a:rPr>
                          </m:ctrlPr>
                        </m:dPr>
                        <m:e>
                          <m:m>
                            <m:mPr>
                              <m:mcs>
                                <m:mc>
                                  <m:mcPr>
                                    <m:count m:val="1"/>
                                    <m:mcJc m:val="center"/>
                                  </m:mcPr>
                                </m:mc>
                              </m:mcs>
                              <m:ctrlPr>
                                <a:rPr lang="en-US" b="1" i="1" smtClean="0">
                                  <a:latin typeface="Cambria Math" charset="0"/>
                                </a:rPr>
                              </m:ctrlPr>
                            </m:mPr>
                            <m:mr>
                              <m:e>
                                <m:r>
                                  <m:rPr>
                                    <m:brk m:alnAt="7"/>
                                  </m:rPr>
                                  <a:rPr lang="en-US" b="1" i="1" smtClean="0">
                                    <a:latin typeface="Cambria Math"/>
                                  </a:rPr>
                                  <m:t>+</m:t>
                                </m:r>
                                <m:r>
                                  <a:rPr lang="en-US" b="1" i="1" smtClean="0">
                                    <a:latin typeface="Cambria Math"/>
                                  </a:rPr>
                                  <m:t>𝟏</m:t>
                                </m:r>
                              </m:e>
                            </m:mr>
                            <m:mr>
                              <m:e>
                                <m:r>
                                  <a:rPr lang="en-US" b="1" i="1" smtClean="0">
                                    <a:latin typeface="Cambria Math"/>
                                  </a:rPr>
                                  <m:t>−</m:t>
                                </m:r>
                                <m:r>
                                  <a:rPr lang="en-US" b="1" i="1" smtClean="0">
                                    <a:latin typeface="Cambria Math"/>
                                  </a:rPr>
                                  <m:t>𝟏</m:t>
                                </m:r>
                              </m:e>
                            </m:mr>
                          </m:m>
                          <m:r>
                            <a:rPr lang="en-US" b="1" i="1" smtClean="0">
                              <a:latin typeface="Cambria Math"/>
                            </a:rPr>
                            <m:t>     </m:t>
                          </m:r>
                          <m:m>
                            <m:mPr>
                              <m:mcs>
                                <m:mc>
                                  <m:mcPr>
                                    <m:count m:val="1"/>
                                    <m:mcJc m:val="center"/>
                                  </m:mcPr>
                                </m:mc>
                              </m:mcs>
                              <m:ctrlPr>
                                <a:rPr lang="en-US" b="1" i="1" smtClean="0">
                                  <a:latin typeface="Cambria Math" charset="0"/>
                                </a:rPr>
                              </m:ctrlPr>
                            </m:mPr>
                            <m:mr>
                              <m:e>
                                <m:r>
                                  <m:rPr>
                                    <m:brk m:alnAt="7"/>
                                  </m:rPr>
                                  <a:rPr lang="en-US" b="1" i="1" smtClean="0">
                                    <a:latin typeface="Cambria Math"/>
                                  </a:rPr>
                                  <m:t>𝒊</m:t>
                                </m:r>
                                <m:r>
                                  <a:rPr lang="en-US" b="1" i="1" smtClean="0">
                                    <a:latin typeface="Cambria Math"/>
                                  </a:rPr>
                                  <m:t>𝒇</m:t>
                                </m:r>
                                <m:r>
                                  <a:rPr lang="en-US" b="1" i="1" smtClean="0">
                                    <a:latin typeface="Cambria Math"/>
                                  </a:rPr>
                                  <m:t> </m:t>
                                </m:r>
                                <m:r>
                                  <a:rPr lang="en-US" b="1" i="1" smtClean="0">
                                    <a:latin typeface="Cambria Math"/>
                                  </a:rPr>
                                  <m:t>𝒊</m:t>
                                </m:r>
                                <m:r>
                                  <a:rPr lang="en-US" b="1" i="1" smtClean="0">
                                    <a:latin typeface="Cambria Math"/>
                                  </a:rPr>
                                  <m:t>∈</m:t>
                                </m:r>
                                <m:r>
                                  <a:rPr lang="en-US" b="1" i="1" smtClean="0">
                                    <a:latin typeface="Cambria Math"/>
                                  </a:rPr>
                                  <m:t>𝑨</m:t>
                                </m:r>
                              </m:e>
                            </m:mr>
                            <m:mr>
                              <m:e>
                                <m:r>
                                  <a:rPr lang="en-US" b="1" i="1" smtClean="0">
                                    <a:latin typeface="Cambria Math"/>
                                  </a:rPr>
                                  <m:t>𝒊𝒇</m:t>
                                </m:r>
                                <m:r>
                                  <a:rPr lang="en-US" b="1" i="1" smtClean="0">
                                    <a:latin typeface="Cambria Math"/>
                                  </a:rPr>
                                  <m:t> </m:t>
                                </m:r>
                                <m:r>
                                  <a:rPr lang="en-US" b="1" i="1" smtClean="0">
                                    <a:latin typeface="Cambria Math"/>
                                  </a:rPr>
                                  <m:t>𝒊</m:t>
                                </m:r>
                                <m:r>
                                  <a:rPr lang="en-US" b="1" i="1" smtClean="0">
                                    <a:latin typeface="Cambria Math"/>
                                  </a:rPr>
                                  <m:t>∈</m:t>
                                </m:r>
                                <m:r>
                                  <a:rPr lang="en-US" b="1" i="1" smtClean="0">
                                    <a:latin typeface="Cambria Math"/>
                                  </a:rPr>
                                  <m:t>𝑩</m:t>
                                </m:r>
                              </m:e>
                            </m:mr>
                          </m:m>
                        </m:e>
                      </m:d>
                    </m:oMath>
                  </m:oMathPara>
                </a14:m>
                <a:endParaRPr lang="en-IE" b="1" dirty="0" smtClean="0"/>
              </a:p>
              <a:p>
                <a:pPr>
                  <a:defRPr/>
                </a:pPr>
                <a:r>
                  <a:rPr lang="en-US" dirty="0" smtClean="0"/>
                  <a:t>We can minimize the cut of the partition by finding a non-trivial vector </a:t>
                </a:r>
                <a:r>
                  <a:rPr lang="en-US" i="1" dirty="0" smtClean="0">
                    <a:latin typeface="Times New Roman" pitchFamily="18" charset="0"/>
                    <a:cs typeface="Times New Roman" pitchFamily="18" charset="0"/>
                  </a:rPr>
                  <a:t>x</a:t>
                </a:r>
                <a:r>
                  <a:rPr lang="en-US" dirty="0" smtClean="0"/>
                  <a:t> that </a:t>
                </a:r>
                <a:r>
                  <a:rPr lang="en-US" b="1" dirty="0" smtClean="0">
                    <a:solidFill>
                      <a:srgbClr val="0000FF"/>
                    </a:solidFill>
                  </a:rPr>
                  <a:t>minimizes</a:t>
                </a:r>
                <a:r>
                  <a:rPr lang="en-US" dirty="0" smtClean="0"/>
                  <a:t>:</a:t>
                </a:r>
                <a:endParaRPr lang="en-IE" dirty="0" smtClean="0"/>
              </a:p>
            </p:txBody>
          </p:sp>
        </mc:Choice>
        <mc:Fallback xmlns="">
          <p:sp>
            <p:nvSpPr>
              <p:cNvPr id="75779" name="Rectangle 3"/>
              <p:cNvSpPr>
                <a:spLocks noGrp="1" noRot="1" noChangeAspect="1" noMove="1" noResize="1" noEditPoints="1" noAdjustHandles="1" noChangeArrowheads="1" noChangeShapeType="1" noTextEdit="1"/>
              </p:cNvSpPr>
              <p:nvPr>
                <p:ph idx="1"/>
              </p:nvPr>
            </p:nvSpPr>
            <p:spPr>
              <a:xfrm>
                <a:off x="457200" y="1295401"/>
                <a:ext cx="8229600" cy="3200400"/>
              </a:xfrm>
              <a:blipFill rotWithShape="1">
                <a:blip r:embed="rId3"/>
                <a:stretch>
                  <a:fillRect t="-1143" b="-762"/>
                </a:stretch>
              </a:blipFill>
            </p:spPr>
            <p:txBody>
              <a:bodyPr/>
              <a:lstStyle/>
              <a:p>
                <a:r>
                  <a:rPr lang="en-US">
                    <a:noFill/>
                  </a:rPr>
                  <a:t> </a:t>
                </a:r>
              </a:p>
            </p:txBody>
          </p:sp>
        </mc:Fallback>
      </mc:AlternateContent>
      <p:sp>
        <p:nvSpPr>
          <p:cNvPr id="15" name="Footer Placeholder 1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4" name="Slide Number Placeholder 13"/>
          <p:cNvSpPr>
            <a:spLocks noGrp="1"/>
          </p:cNvSpPr>
          <p:nvPr>
            <p:ph type="sldNum" sz="quarter" idx="12"/>
          </p:nvPr>
        </p:nvSpPr>
        <p:spPr/>
        <p:txBody>
          <a:bodyPr/>
          <a:lstStyle/>
          <a:p>
            <a:fld id="{19B12225-5612-419B-A8D5-4B8EEE4C217E}" type="slidenum">
              <a:rPr lang="en-US" smtClean="0"/>
              <a:pPr/>
              <a:t>43</a:t>
            </a:fld>
            <a:endParaRPr lang="en-US"/>
          </a:p>
        </p:txBody>
      </p:sp>
      <p:graphicFrame>
        <p:nvGraphicFramePr>
          <p:cNvPr id="9223" name="Object 6"/>
          <p:cNvGraphicFramePr>
            <a:graphicFrameLocks noChangeAspect="1"/>
          </p:cNvGraphicFramePr>
          <p:nvPr>
            <p:extLst>
              <p:ext uri="{D42A27DB-BD31-4B8C-83A1-F6EECF244321}">
                <p14:modId xmlns:p14="http://schemas.microsoft.com/office/powerpoint/2010/main" val="3982067280"/>
              </p:ext>
            </p:extLst>
          </p:nvPr>
        </p:nvGraphicFramePr>
        <p:xfrm>
          <a:off x="838200" y="4232275"/>
          <a:ext cx="7585075" cy="1482725"/>
        </p:xfrm>
        <a:graphic>
          <a:graphicData uri="http://schemas.openxmlformats.org/presentationml/2006/ole">
            <mc:AlternateContent xmlns:mc="http://schemas.openxmlformats.org/markup-compatibility/2006">
              <mc:Choice xmlns:v="urn:schemas-microsoft-com:vml" Requires="v">
                <p:oleObj spid="_x0000_s74759" name="Equation" r:id="rId4" imgW="2082600" imgH="406080" progId="Equation.3">
                  <p:embed/>
                </p:oleObj>
              </mc:Choice>
              <mc:Fallback>
                <p:oleObj name="Equation" r:id="rId4" imgW="2082600" imgH="406080" progId="Equation.3">
                  <p:embed/>
                  <p:pic>
                    <p:nvPicPr>
                      <p:cNvPr id="0" name=""/>
                      <p:cNvPicPr>
                        <a:picLocks noChangeAspect="1" noChangeArrowheads="1"/>
                      </p:cNvPicPr>
                      <p:nvPr/>
                    </p:nvPicPr>
                    <p:blipFill>
                      <a:blip r:embed="rId5">
                        <a:lum bright="-100000"/>
                      </a:blip>
                      <a:srcRect/>
                      <a:stretch>
                        <a:fillRect/>
                      </a:stretch>
                    </p:blipFill>
                    <p:spPr bwMode="auto">
                      <a:xfrm>
                        <a:off x="838200" y="4232275"/>
                        <a:ext cx="7585075" cy="1482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6" name="Straight Arrow Connector 45"/>
          <p:cNvCxnSpPr/>
          <p:nvPr/>
        </p:nvCxnSpPr>
        <p:spPr>
          <a:xfrm>
            <a:off x="5619706" y="60960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6248400" y="6107554"/>
                <a:ext cx="1049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charset="0"/>
                              <a:cs typeface="Arial" pitchFamily="34" charset="0"/>
                            </a:rPr>
                          </m:ctrlPr>
                        </m:sSubPr>
                        <m:e>
                          <m:r>
                            <a:rPr lang="en-US" b="0" i="1" dirty="0" smtClean="0">
                              <a:latin typeface="Cambria Math"/>
                              <a:cs typeface="Arial" pitchFamily="34" charset="0"/>
                            </a:rPr>
                            <m:t>𝑦</m:t>
                          </m:r>
                        </m:e>
                        <m:sub>
                          <m:r>
                            <a:rPr lang="en-US" i="1" dirty="0" smtClean="0">
                              <a:latin typeface="Cambria Math"/>
                              <a:cs typeface="Arial" pitchFamily="34" charset="0"/>
                            </a:rPr>
                            <m:t>𝑖</m:t>
                          </m:r>
                        </m:sub>
                      </m:sSub>
                      <m:r>
                        <a:rPr lang="en-US" b="0" i="1" dirty="0" smtClean="0">
                          <a:latin typeface="Cambria Math"/>
                          <a:cs typeface="Arial" pitchFamily="34" charset="0"/>
                        </a:rPr>
                        <m:t>=−1</m:t>
                      </m:r>
                    </m:oMath>
                  </m:oMathPara>
                </a14:m>
                <a:endParaRPr lang="en-US" dirty="0" smtClean="0">
                  <a:latin typeface="Arial" pitchFamily="34" charset="0"/>
                  <a:cs typeface="Arial" pitchFamily="34"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248400" y="6107554"/>
                <a:ext cx="1049005" cy="369332"/>
              </a:xfrm>
              <a:prstGeom prst="rect">
                <a:avLst/>
              </a:prstGeom>
              <a:blipFill rotWithShape="1">
                <a:blip r:embed="rId6"/>
                <a:stretch>
                  <a:fillRect b="-8333"/>
                </a:stretch>
              </a:blipFill>
            </p:spPr>
            <p:txBody>
              <a:bodyPr/>
              <a:lstStyle/>
              <a:p>
                <a:r>
                  <a:rPr lang="en-US">
                    <a:noFill/>
                  </a:rPr>
                  <a:t> </a:t>
                </a:r>
              </a:p>
            </p:txBody>
          </p:sp>
        </mc:Fallback>
      </mc:AlternateContent>
      <p:sp>
        <p:nvSpPr>
          <p:cNvPr id="48" name="TextBox 47"/>
          <p:cNvSpPr txBox="1"/>
          <p:nvPr/>
        </p:nvSpPr>
        <p:spPr>
          <a:xfrm>
            <a:off x="7196581" y="6087802"/>
            <a:ext cx="312906" cy="369332"/>
          </a:xfrm>
          <a:prstGeom prst="rect">
            <a:avLst/>
          </a:prstGeom>
          <a:noFill/>
        </p:spPr>
        <p:txBody>
          <a:bodyPr wrap="none" rtlCol="0">
            <a:spAutoFit/>
          </a:bodyPr>
          <a:lstStyle/>
          <a:p>
            <a:r>
              <a:rPr lang="en-US" dirty="0">
                <a:latin typeface="Arial" pitchFamily="34" charset="0"/>
                <a:cs typeface="Arial" pitchFamily="34" charset="0"/>
              </a:rPr>
              <a:t>0</a:t>
            </a:r>
            <a:endParaRPr lang="en-US" dirty="0" smtClean="0">
              <a:latin typeface="Arial" pitchFamily="34" charset="0"/>
              <a:cs typeface="Arial" pitchFamily="34" charset="0"/>
            </a:endParaRPr>
          </a:p>
        </p:txBody>
      </p:sp>
      <p:cxnSp>
        <p:nvCxnSpPr>
          <p:cNvPr id="49" name="Straight Connector 48"/>
          <p:cNvCxnSpPr/>
          <p:nvPr/>
        </p:nvCxnSpPr>
        <p:spPr>
          <a:xfrm>
            <a:off x="7353034" y="6047508"/>
            <a:ext cx="0" cy="94443"/>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712727" y="6141951"/>
                <a:ext cx="105496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charset="0"/>
                              <a:cs typeface="Arial" pitchFamily="34" charset="0"/>
                            </a:rPr>
                          </m:ctrlPr>
                        </m:sSubPr>
                        <m:e>
                          <m:r>
                            <a:rPr lang="en-US" b="0" i="1" dirty="0" smtClean="0">
                              <a:latin typeface="Cambria Math"/>
                              <a:cs typeface="Arial" pitchFamily="34" charset="0"/>
                            </a:rPr>
                            <m:t>𝑦</m:t>
                          </m:r>
                        </m:e>
                        <m:sub>
                          <m:r>
                            <a:rPr lang="en-US" b="0" i="1" dirty="0" smtClean="0">
                              <a:latin typeface="Cambria Math"/>
                              <a:cs typeface="Arial" pitchFamily="34" charset="0"/>
                            </a:rPr>
                            <m:t>𝑗</m:t>
                          </m:r>
                        </m:sub>
                      </m:sSub>
                      <m:r>
                        <a:rPr lang="en-US" b="0" i="1" dirty="0" smtClean="0">
                          <a:latin typeface="Cambria Math"/>
                          <a:cs typeface="Arial" pitchFamily="34" charset="0"/>
                        </a:rPr>
                        <m:t>=+1</m:t>
                      </m:r>
                    </m:oMath>
                  </m:oMathPara>
                </a14:m>
                <a:endParaRPr lang="en-US" dirty="0" smtClean="0">
                  <a:latin typeface="Arial" pitchFamily="34" charset="0"/>
                  <a:cs typeface="Arial"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712727" y="6141951"/>
                <a:ext cx="1054969" cy="391646"/>
              </a:xfrm>
              <a:prstGeom prst="rect">
                <a:avLst/>
              </a:prstGeom>
              <a:blipFill rotWithShape="1">
                <a:blip r:embed="rId7"/>
                <a:stretch>
                  <a:fillRect b="-7813"/>
                </a:stretch>
              </a:blipFill>
            </p:spPr>
            <p:txBody>
              <a:bodyPr/>
              <a:lstStyle/>
              <a:p>
                <a:r>
                  <a:rPr lang="en-US">
                    <a:noFill/>
                  </a:rPr>
                  <a:t> </a:t>
                </a:r>
              </a:p>
            </p:txBody>
          </p:sp>
        </mc:Fallback>
      </mc:AlternateContent>
      <p:sp>
        <p:nvSpPr>
          <p:cNvPr id="55" name="Freeform 54"/>
          <p:cNvSpPr/>
          <p:nvPr/>
        </p:nvSpPr>
        <p:spPr>
          <a:xfrm>
            <a:off x="6697737" y="5562600"/>
            <a:ext cx="1212696" cy="512989"/>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59" name="Oval 58"/>
          <p:cNvSpPr/>
          <p:nvPr/>
        </p:nvSpPr>
        <p:spPr bwMode="auto">
          <a:xfrm rot="21352688">
            <a:off x="7858190" y="6017954"/>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smtClean="0">
                <a:latin typeface="Arial" pitchFamily="34" charset="0"/>
                <a:cs typeface="Arial" pitchFamily="34" charset="0"/>
              </a:rPr>
              <a:t>j</a:t>
            </a:r>
            <a:endParaRPr lang="en-US" sz="1200" b="1" dirty="0">
              <a:latin typeface="Arial" pitchFamily="34" charset="0"/>
              <a:cs typeface="Arial" pitchFamily="34" charset="0"/>
            </a:endParaRPr>
          </a:p>
        </p:txBody>
      </p:sp>
      <p:sp>
        <p:nvSpPr>
          <p:cNvPr id="60" name="Oval 59"/>
          <p:cNvSpPr/>
          <p:nvPr/>
        </p:nvSpPr>
        <p:spPr bwMode="auto">
          <a:xfrm rot="21352688">
            <a:off x="7861290" y="5991473"/>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Oval 60"/>
          <p:cNvSpPr/>
          <p:nvPr/>
        </p:nvSpPr>
        <p:spPr bwMode="auto">
          <a:xfrm rot="21352688">
            <a:off x="7843319" y="5970525"/>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 name="Oval 61"/>
          <p:cNvSpPr/>
          <p:nvPr/>
        </p:nvSpPr>
        <p:spPr bwMode="auto">
          <a:xfrm rot="21352688">
            <a:off x="6615031" y="6025081"/>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1" dirty="0">
              <a:latin typeface="Arial" pitchFamily="34" charset="0"/>
              <a:cs typeface="Arial" pitchFamily="34" charset="0"/>
            </a:endParaRPr>
          </a:p>
        </p:txBody>
      </p:sp>
      <p:sp>
        <p:nvSpPr>
          <p:cNvPr id="63" name="Oval 62"/>
          <p:cNvSpPr/>
          <p:nvPr/>
        </p:nvSpPr>
        <p:spPr bwMode="auto">
          <a:xfrm rot="21352688">
            <a:off x="6615032" y="5992169"/>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Oval 65"/>
          <p:cNvSpPr/>
          <p:nvPr/>
        </p:nvSpPr>
        <p:spPr bwMode="auto">
          <a:xfrm rot="21352688">
            <a:off x="7859616" y="5949874"/>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3" name="TextBox 2"/>
              <p:cNvSpPr txBox="1"/>
              <p:nvPr/>
            </p:nvSpPr>
            <p:spPr>
              <a:xfrm>
                <a:off x="762000" y="5791200"/>
                <a:ext cx="4622099" cy="707886"/>
              </a:xfrm>
              <a:prstGeom prst="rect">
                <a:avLst/>
              </a:prstGeom>
              <a:noFill/>
            </p:spPr>
            <p:txBody>
              <a:bodyPr wrap="none" rtlCol="0">
                <a:spAutoFit/>
              </a:bodyPr>
              <a:lstStyle/>
              <a:p>
                <a:r>
                  <a:rPr lang="en-US" sz="2000" b="1" dirty="0" smtClean="0">
                    <a:solidFill>
                      <a:srgbClr val="008000"/>
                    </a:solidFill>
                    <a:latin typeface="Arial" pitchFamily="34" charset="0"/>
                    <a:cs typeface="Arial" pitchFamily="34" charset="0"/>
                  </a:rPr>
                  <a:t>Can’t solve exactly. Let’s relax </a:t>
                </a:r>
                <a14:m>
                  <m:oMath xmlns:m="http://schemas.openxmlformats.org/officeDocument/2006/math">
                    <m:r>
                      <a:rPr lang="en-US" sz="2000" b="1" i="1" dirty="0" smtClean="0">
                        <a:solidFill>
                          <a:srgbClr val="008000"/>
                        </a:solidFill>
                        <a:latin typeface="Cambria Math"/>
                        <a:cs typeface="Arial" pitchFamily="34" charset="0"/>
                      </a:rPr>
                      <m:t>𝒚</m:t>
                    </m:r>
                  </m:oMath>
                </a14:m>
                <a:r>
                  <a:rPr lang="en-US" sz="2000" b="1" dirty="0" smtClean="0">
                    <a:solidFill>
                      <a:srgbClr val="008000"/>
                    </a:solidFill>
                    <a:latin typeface="Arial" pitchFamily="34" charset="0"/>
                    <a:cs typeface="Arial" pitchFamily="34" charset="0"/>
                  </a:rPr>
                  <a:t> and</a:t>
                </a:r>
                <a:br>
                  <a:rPr lang="en-US" sz="2000" b="1" dirty="0" smtClean="0">
                    <a:solidFill>
                      <a:srgbClr val="008000"/>
                    </a:solidFill>
                    <a:latin typeface="Arial" pitchFamily="34" charset="0"/>
                    <a:cs typeface="Arial" pitchFamily="34" charset="0"/>
                  </a:rPr>
                </a:br>
                <a:r>
                  <a:rPr lang="en-US" sz="2000" b="1" dirty="0" smtClean="0">
                    <a:solidFill>
                      <a:srgbClr val="008000"/>
                    </a:solidFill>
                    <a:latin typeface="Arial" pitchFamily="34" charset="0"/>
                    <a:cs typeface="Arial" pitchFamily="34" charset="0"/>
                  </a:rPr>
                  <a:t>allow it to take any real value.</a:t>
                </a:r>
              </a:p>
            </p:txBody>
          </p:sp>
        </mc:Choice>
        <mc:Fallback xmlns="">
          <p:sp>
            <p:nvSpPr>
              <p:cNvPr id="3" name="TextBox 2"/>
              <p:cNvSpPr txBox="1">
                <a:spLocks noRot="1" noChangeAspect="1" noMove="1" noResize="1" noEditPoints="1" noAdjustHandles="1" noChangeArrowheads="1" noChangeShapeType="1" noTextEdit="1"/>
              </p:cNvSpPr>
              <p:nvPr/>
            </p:nvSpPr>
            <p:spPr>
              <a:xfrm>
                <a:off x="762000" y="5791200"/>
                <a:ext cx="4622099" cy="707886"/>
              </a:xfrm>
              <a:prstGeom prst="rect">
                <a:avLst/>
              </a:prstGeom>
              <a:blipFill rotWithShape="1">
                <a:blip r:embed="rId8"/>
                <a:stretch>
                  <a:fillRect l="-1319" t="-3448" r="-528" b="-15517"/>
                </a:stretch>
              </a:blipFill>
            </p:spPr>
            <p:txBody>
              <a:bodyPr/>
              <a:lstStyle/>
              <a:p>
                <a:r>
                  <a:rPr lang="en-US">
                    <a:noFill/>
                  </a:rPr>
                  <a:t> </a:t>
                </a:r>
              </a:p>
            </p:txBody>
          </p:sp>
        </mc:Fallback>
      </mc:AlternateContent>
    </p:spTree>
    <p:extLst>
      <p:ext uri="{BB962C8B-B14F-4D97-AF65-F5344CB8AC3E}">
        <p14:creationId xmlns:p14="http://schemas.microsoft.com/office/powerpoint/2010/main" val="15651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normAutofit/>
          </a:bodyPr>
          <a:lstStyle/>
          <a:p>
            <a:pPr>
              <a:defRPr/>
            </a:pPr>
            <a:r>
              <a:rPr lang="en-US" dirty="0" smtClean="0"/>
              <a:t>Rayleigh Theorem</a:t>
            </a:r>
            <a:endParaRPr lang="en-IE" dirty="0" smtClean="0"/>
          </a:p>
        </p:txBody>
      </p:sp>
      <p:sp>
        <p:nvSpPr>
          <p:cNvPr id="9" name="Content Placeholder 8"/>
          <p:cNvSpPr>
            <a:spLocks noGrp="1"/>
          </p:cNvSpPr>
          <p:nvPr>
            <p:ph idx="1"/>
          </p:nvPr>
        </p:nvSpPr>
        <p:spPr/>
        <p:txBody>
          <a:bodyPr>
            <a:normAutofit/>
          </a:bodyPr>
          <a:lstStyle/>
          <a:p>
            <a:pPr marL="450342" indent="-285750">
              <a:buSzPct val="70000"/>
              <a:buFont typeface="Wingdings" pitchFamily="2" charset="2"/>
              <a:buChar char="n"/>
              <a:defRPr/>
            </a:pPr>
            <a:endParaRPr lang="en-IE" dirty="0" smtClean="0"/>
          </a:p>
          <a:p>
            <a:pPr marL="450342" indent="-285750">
              <a:buSzPct val="70000"/>
              <a:buFont typeface="Wingdings" pitchFamily="2" charset="2"/>
              <a:buChar char="n"/>
              <a:defRPr/>
            </a:pPr>
            <a:endParaRPr lang="en-IE" dirty="0" smtClean="0"/>
          </a:p>
          <a:p>
            <a:pPr marL="450342" indent="-285750">
              <a:buSzPct val="70000"/>
              <a:buFont typeface="Wingdings" pitchFamily="2" charset="2"/>
              <a:buChar char="n"/>
              <a:defRPr/>
            </a:pPr>
            <a:endParaRPr lang="en-IE" dirty="0" smtClean="0"/>
          </a:p>
          <a:p>
            <a:pPr>
              <a:defRPr/>
            </a:pPr>
            <a:endParaRPr lang="en-IE" dirty="0" smtClean="0"/>
          </a:p>
          <a:p>
            <a:endParaRPr lang="en-US" dirty="0"/>
          </a:p>
        </p:txBody>
      </p:sp>
      <p:sp>
        <p:nvSpPr>
          <p:cNvPr id="12" name="Footer Placeholder 11"/>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1" name="Slide Number Placeholder 10"/>
          <p:cNvSpPr>
            <a:spLocks noGrp="1"/>
          </p:cNvSpPr>
          <p:nvPr>
            <p:ph type="sldNum" sz="quarter" idx="12"/>
          </p:nvPr>
        </p:nvSpPr>
        <p:spPr/>
        <p:txBody>
          <a:bodyPr/>
          <a:lstStyle/>
          <a:p>
            <a:fld id="{19B12225-5612-419B-A8D5-4B8EEE4C217E}" type="slidenum">
              <a:rPr lang="en-US" smtClean="0"/>
              <a:pPr/>
              <a:t>44</a:t>
            </a:fld>
            <a:endParaRPr lang="en-US"/>
          </a:p>
        </p:txBody>
      </p:sp>
      <mc:AlternateContent xmlns:mc="http://schemas.openxmlformats.org/markup-compatibility/2006" xmlns:a14="http://schemas.microsoft.com/office/drawing/2010/main">
        <mc:Choice Requires="a14">
          <p:sp>
            <p:nvSpPr>
              <p:cNvPr id="14" name="Content Placeholder 13"/>
              <p:cNvSpPr>
                <a:spLocks noGrp="1"/>
              </p:cNvSpPr>
              <p:nvPr>
                <p:ph sz="quarter" idx="4294967295"/>
              </p:nvPr>
            </p:nvSpPr>
            <p:spPr>
              <a:xfrm>
                <a:off x="609601" y="3352800"/>
                <a:ext cx="7772399" cy="3276600"/>
              </a:xfrm>
            </p:spPr>
            <p:txBody>
              <a:bodyPr>
                <a:normAutofit/>
              </a:bodyPr>
              <a:lstStyle/>
              <a:p>
                <a:pPr marL="742950" lvl="1" indent="-285750">
                  <a:buSzPct val="70000"/>
                  <a:buFont typeface="Wingdings" pitchFamily="2" charset="2"/>
                  <a:buChar char="n"/>
                  <a:defRPr/>
                </a:pPr>
                <a14:m>
                  <m:oMath xmlns:m="http://schemas.openxmlformats.org/officeDocument/2006/math">
                    <m:func>
                      <m:funcPr>
                        <m:ctrlPr>
                          <a:rPr lang="en-US" b="1" i="1" smtClean="0">
                            <a:solidFill>
                              <a:srgbClr val="0000FF"/>
                            </a:solidFill>
                            <a:latin typeface="Cambria Math" charset="0"/>
                          </a:rPr>
                        </m:ctrlPr>
                      </m:funcPr>
                      <m:fName>
                        <m:limLow>
                          <m:limLowPr>
                            <m:ctrlPr>
                              <a:rPr lang="en-US" b="1" i="1" smtClean="0">
                                <a:solidFill>
                                  <a:srgbClr val="0000FF"/>
                                </a:solidFill>
                                <a:latin typeface="Cambria Math" charset="0"/>
                              </a:rPr>
                            </m:ctrlPr>
                          </m:limLowPr>
                          <m:e>
                            <m:sSub>
                              <m:sSubPr>
                                <m:ctrlPr>
                                  <a:rPr lang="en-US" b="1" i="1" smtClean="0">
                                    <a:solidFill>
                                      <a:srgbClr val="0000FF"/>
                                    </a:solidFill>
                                    <a:latin typeface="Cambria Math" charset="0"/>
                                  </a:rPr>
                                </m:ctrlPr>
                              </m:sSubPr>
                              <m:e>
                                <m:r>
                                  <a:rPr lang="en-US" b="1" i="1" smtClean="0">
                                    <a:solidFill>
                                      <a:srgbClr val="0000FF"/>
                                    </a:solidFill>
                                    <a:latin typeface="Cambria Math"/>
                                  </a:rPr>
                                  <m:t>𝝀</m:t>
                                </m:r>
                              </m:e>
                              <m:sub>
                                <m:r>
                                  <a:rPr lang="en-US" b="1" i="0" smtClean="0">
                                    <a:solidFill>
                                      <a:srgbClr val="0000FF"/>
                                    </a:solidFill>
                                    <a:latin typeface="Cambria Math"/>
                                  </a:rPr>
                                  <m:t>𝟐</m:t>
                                </m:r>
                              </m:sub>
                            </m:sSub>
                            <m:r>
                              <a:rPr lang="en-US" b="1" i="0" smtClean="0">
                                <a:solidFill>
                                  <a:srgbClr val="0000FF"/>
                                </a:solidFill>
                                <a:latin typeface="Cambria Math"/>
                              </a:rPr>
                              <m:t>=</m:t>
                            </m:r>
                            <m:r>
                              <a:rPr lang="en-US" b="1" i="0" smtClean="0">
                                <a:solidFill>
                                  <a:srgbClr val="0000FF"/>
                                </a:solidFill>
                                <a:latin typeface="Cambria Math"/>
                              </a:rPr>
                              <m:t>𝐦𝐢𝐧</m:t>
                            </m:r>
                          </m:e>
                          <m:lim>
                            <m:r>
                              <a:rPr lang="en-US" b="1" i="1" smtClean="0">
                                <a:solidFill>
                                  <a:srgbClr val="0000FF"/>
                                </a:solidFill>
                                <a:latin typeface="Cambria Math"/>
                              </a:rPr>
                              <m:t>𝒚</m:t>
                            </m:r>
                          </m:lim>
                        </m:limLow>
                      </m:fName>
                      <m:e>
                        <m:r>
                          <a:rPr lang="en-US" b="1" i="1" smtClean="0">
                            <a:solidFill>
                              <a:srgbClr val="0000FF"/>
                            </a:solidFill>
                            <a:latin typeface="Cambria Math"/>
                          </a:rPr>
                          <m:t>𝒇</m:t>
                        </m:r>
                        <m:d>
                          <m:dPr>
                            <m:ctrlPr>
                              <a:rPr lang="en-US" b="1" i="1" smtClean="0">
                                <a:solidFill>
                                  <a:srgbClr val="0000FF"/>
                                </a:solidFill>
                                <a:latin typeface="Cambria Math" charset="0"/>
                              </a:rPr>
                            </m:ctrlPr>
                          </m:dPr>
                          <m:e>
                            <m:r>
                              <a:rPr lang="en-US" b="1" i="1" smtClean="0">
                                <a:solidFill>
                                  <a:srgbClr val="0000FF"/>
                                </a:solidFill>
                                <a:latin typeface="Cambria Math"/>
                              </a:rPr>
                              <m:t>𝒚</m:t>
                            </m:r>
                          </m:e>
                        </m:d>
                      </m:e>
                    </m:func>
                  </m:oMath>
                </a14:m>
                <a:r>
                  <a:rPr lang="en-IE" b="1" dirty="0" smtClean="0">
                    <a:solidFill>
                      <a:srgbClr val="0000FF"/>
                    </a:solidFill>
                  </a:rPr>
                  <a:t>:</a:t>
                </a:r>
                <a:r>
                  <a:rPr lang="en-IE" dirty="0" smtClean="0"/>
                  <a:t> The minimum value of </a:t>
                </a:r>
                <a14:m>
                  <m:oMath xmlns:m="http://schemas.openxmlformats.org/officeDocument/2006/math">
                    <m:r>
                      <a:rPr lang="en-IE" b="1" i="1" dirty="0" smtClean="0">
                        <a:latin typeface="Cambria Math"/>
                      </a:rPr>
                      <m:t>𝒇</m:t>
                    </m:r>
                    <m:r>
                      <a:rPr lang="en-US" b="1" i="1" dirty="0" smtClean="0">
                        <a:latin typeface="Cambria Math"/>
                      </a:rPr>
                      <m:t>(</m:t>
                    </m:r>
                    <m:r>
                      <a:rPr lang="en-US" b="1" i="1" dirty="0" smtClean="0">
                        <a:latin typeface="Cambria Math"/>
                      </a:rPr>
                      <m:t>𝒚</m:t>
                    </m:r>
                    <m:r>
                      <a:rPr lang="en-US" b="1" i="1" dirty="0" smtClean="0">
                        <a:latin typeface="Cambria Math"/>
                      </a:rPr>
                      <m:t>)</m:t>
                    </m:r>
                  </m:oMath>
                </a14:m>
                <a:r>
                  <a:rPr lang="en-IE" b="1" dirty="0" smtClean="0"/>
                  <a:t> </a:t>
                </a:r>
                <a:r>
                  <a:rPr lang="en-IE" dirty="0" smtClean="0"/>
                  <a:t>is given by the 2</a:t>
                </a:r>
                <a:r>
                  <a:rPr lang="en-IE" baseline="30000" dirty="0" smtClean="0"/>
                  <a:t>nd</a:t>
                </a:r>
                <a:r>
                  <a:rPr lang="en-IE" dirty="0" smtClean="0"/>
                  <a:t> smallest eigenvalue </a:t>
                </a:r>
                <a:r>
                  <a:rPr lang="el-GR" b="1" dirty="0" smtClean="0">
                    <a:solidFill>
                      <a:srgbClr val="0000FF"/>
                    </a:solidFill>
                    <a:latin typeface="Times New Roman" pitchFamily="18" charset="0"/>
                    <a:cs typeface="Times New Roman" pitchFamily="18" charset="0"/>
                  </a:rPr>
                  <a:t>λ</a:t>
                </a:r>
                <a:r>
                  <a:rPr lang="en-IE" b="1" baseline="-25000" dirty="0" smtClean="0">
                    <a:solidFill>
                      <a:srgbClr val="0000FF"/>
                    </a:solidFill>
                    <a:latin typeface="Times New Roman" pitchFamily="18" charset="0"/>
                    <a:cs typeface="Times New Roman" pitchFamily="18" charset="0"/>
                  </a:rPr>
                  <a:t>2</a:t>
                </a:r>
                <a:r>
                  <a:rPr lang="en-IE" dirty="0" smtClean="0">
                    <a:latin typeface="Times New Roman" pitchFamily="18" charset="0"/>
                    <a:cs typeface="Times New Roman" pitchFamily="18" charset="0"/>
                  </a:rPr>
                  <a:t> </a:t>
                </a:r>
                <a:r>
                  <a:rPr lang="en-IE" dirty="0" smtClean="0"/>
                  <a:t>of the </a:t>
                </a:r>
                <a:r>
                  <a:rPr lang="en-IE" dirty="0" err="1" smtClean="0"/>
                  <a:t>Laplacian</a:t>
                </a:r>
                <a:r>
                  <a:rPr lang="en-IE" dirty="0" smtClean="0"/>
                  <a:t> matrix </a:t>
                </a:r>
                <a:r>
                  <a:rPr lang="en-US" b="1" i="1" dirty="0" smtClean="0">
                    <a:latin typeface="Times New Roman" pitchFamily="18" charset="0"/>
                    <a:cs typeface="Times New Roman" pitchFamily="18" charset="0"/>
                  </a:rPr>
                  <a:t>L</a:t>
                </a:r>
                <a:r>
                  <a:rPr lang="en-IE" dirty="0" smtClean="0">
                    <a:latin typeface="Times New Roman" pitchFamily="18" charset="0"/>
                    <a:cs typeface="Times New Roman" pitchFamily="18" charset="0"/>
                  </a:rPr>
                  <a:t> </a:t>
                </a:r>
                <a:endParaRPr lang="en-IE" i="1" dirty="0" smtClean="0"/>
              </a:p>
              <a:p>
                <a:pPr marL="742950" lvl="1" indent="-285750">
                  <a:buSzPct val="70000"/>
                  <a:buFont typeface="Wingdings" pitchFamily="2" charset="2"/>
                  <a:buChar char="n"/>
                  <a:defRPr/>
                </a:pPr>
                <a14:m>
                  <m:oMath xmlns:m="http://schemas.openxmlformats.org/officeDocument/2006/math">
                    <m:func>
                      <m:funcPr>
                        <m:ctrlPr>
                          <a:rPr lang="en-US" b="1" i="1" smtClean="0">
                            <a:solidFill>
                              <a:srgbClr val="0000FF"/>
                            </a:solidFill>
                            <a:latin typeface="Cambria Math" charset="0"/>
                          </a:rPr>
                        </m:ctrlPr>
                      </m:funcPr>
                      <m:fName>
                        <m:r>
                          <a:rPr lang="en-US" b="1" i="0" smtClean="0">
                            <a:solidFill>
                              <a:srgbClr val="0000FF"/>
                            </a:solidFill>
                            <a:latin typeface="Cambria Math"/>
                          </a:rPr>
                          <m:t>𝐱</m:t>
                        </m:r>
                        <m:r>
                          <a:rPr lang="en-US" b="1" i="0" smtClean="0">
                            <a:solidFill>
                              <a:srgbClr val="0000FF"/>
                            </a:solidFill>
                            <a:latin typeface="Cambria Math"/>
                          </a:rPr>
                          <m:t>=</m:t>
                        </m:r>
                        <m:r>
                          <a:rPr lang="en-US" b="1" i="0" smtClean="0">
                            <a:solidFill>
                              <a:srgbClr val="0000FF"/>
                            </a:solidFill>
                            <a:latin typeface="Cambria Math"/>
                          </a:rPr>
                          <m:t>𝐚𝐫𝐠</m:t>
                        </m:r>
                      </m:fName>
                      <m:e>
                        <m:func>
                          <m:funcPr>
                            <m:ctrlPr>
                              <a:rPr lang="en-US" b="1" i="1" smtClean="0">
                                <a:solidFill>
                                  <a:srgbClr val="0000FF"/>
                                </a:solidFill>
                                <a:latin typeface="Cambria Math" charset="0"/>
                              </a:rPr>
                            </m:ctrlPr>
                          </m:funcPr>
                          <m:fName>
                            <m:r>
                              <a:rPr lang="en-US" b="1" i="0" smtClean="0">
                                <a:solidFill>
                                  <a:srgbClr val="0000FF"/>
                                </a:solidFill>
                                <a:latin typeface="Cambria Math"/>
                              </a:rPr>
                              <m:t>𝐦𝐢</m:t>
                            </m:r>
                            <m:sSub>
                              <m:sSubPr>
                                <m:ctrlPr>
                                  <a:rPr lang="en-US" b="1" i="1" smtClean="0">
                                    <a:solidFill>
                                      <a:srgbClr val="0000FF"/>
                                    </a:solidFill>
                                    <a:latin typeface="Cambria Math" charset="0"/>
                                  </a:rPr>
                                </m:ctrlPr>
                              </m:sSubPr>
                              <m:e>
                                <m:r>
                                  <a:rPr lang="en-US" b="1" i="0" smtClean="0">
                                    <a:solidFill>
                                      <a:srgbClr val="0000FF"/>
                                    </a:solidFill>
                                    <a:latin typeface="Cambria Math"/>
                                  </a:rPr>
                                  <m:t>𝐧</m:t>
                                </m:r>
                              </m:e>
                              <m:sub>
                                <m:r>
                                  <a:rPr lang="en-US" b="1" i="0" smtClean="0">
                                    <a:solidFill>
                                      <a:srgbClr val="0000FF"/>
                                    </a:solidFill>
                                    <a:latin typeface="Cambria Math"/>
                                  </a:rPr>
                                  <m:t>𝐲</m:t>
                                </m:r>
                              </m:sub>
                            </m:sSub>
                          </m:fName>
                          <m:e>
                            <m:r>
                              <a:rPr lang="en-US" b="1" i="1" smtClean="0">
                                <a:solidFill>
                                  <a:srgbClr val="0000FF"/>
                                </a:solidFill>
                                <a:latin typeface="Cambria Math"/>
                              </a:rPr>
                              <m:t>𝒇</m:t>
                            </m:r>
                            <m:d>
                              <m:dPr>
                                <m:ctrlPr>
                                  <a:rPr lang="en-US" b="1" i="1" smtClean="0">
                                    <a:solidFill>
                                      <a:srgbClr val="0000FF"/>
                                    </a:solidFill>
                                    <a:latin typeface="Cambria Math" charset="0"/>
                                  </a:rPr>
                                </m:ctrlPr>
                              </m:dPr>
                              <m:e>
                                <m:r>
                                  <a:rPr lang="en-US" b="1" i="1" smtClean="0">
                                    <a:solidFill>
                                      <a:srgbClr val="0000FF"/>
                                    </a:solidFill>
                                    <a:latin typeface="Cambria Math"/>
                                  </a:rPr>
                                  <m:t>𝒚</m:t>
                                </m:r>
                              </m:e>
                            </m:d>
                          </m:e>
                        </m:func>
                      </m:e>
                    </m:func>
                  </m:oMath>
                </a14:m>
                <a:r>
                  <a:rPr lang="en-IE" b="1" dirty="0" smtClean="0">
                    <a:solidFill>
                      <a:srgbClr val="0000FF"/>
                    </a:solidFill>
                  </a:rPr>
                  <a:t>:</a:t>
                </a:r>
                <a:r>
                  <a:rPr lang="en-IE" dirty="0" smtClean="0"/>
                  <a:t> The optimal solution for </a:t>
                </a:r>
                <a:r>
                  <a:rPr lang="en-US" b="1" i="1" dirty="0" smtClean="0">
                    <a:latin typeface="Times New Roman" pitchFamily="18" charset="0"/>
                    <a:cs typeface="Times New Roman" pitchFamily="18" charset="0"/>
                  </a:rPr>
                  <a:t>y</a:t>
                </a:r>
                <a:r>
                  <a:rPr lang="en-IE" dirty="0" smtClean="0"/>
                  <a:t> is given by the corresponding eigenvector </a:t>
                </a:r>
                <a14:m>
                  <m:oMath xmlns:m="http://schemas.openxmlformats.org/officeDocument/2006/math">
                    <m:r>
                      <a:rPr lang="en-US" b="1" i="1" dirty="0" smtClean="0">
                        <a:solidFill>
                          <a:srgbClr val="0000FF"/>
                        </a:solidFill>
                        <a:latin typeface="Cambria Math"/>
                        <a:cs typeface="Times New Roman" pitchFamily="18" charset="0"/>
                      </a:rPr>
                      <m:t>𝒙</m:t>
                    </m:r>
                  </m:oMath>
                </a14:m>
                <a:r>
                  <a:rPr lang="en-IE" dirty="0" smtClean="0"/>
                  <a:t>, referred as the </a:t>
                </a:r>
                <a:r>
                  <a:rPr lang="en-IE" b="1" dirty="0" smtClean="0">
                    <a:solidFill>
                      <a:srgbClr val="0000FF"/>
                    </a:solidFill>
                  </a:rPr>
                  <a:t>Fiedler vector</a:t>
                </a:r>
              </a:p>
              <a:p>
                <a:endParaRPr lang="en-US" dirty="0"/>
              </a:p>
            </p:txBody>
          </p:sp>
        </mc:Choice>
        <mc:Fallback xmlns="">
          <p:sp>
            <p:nvSpPr>
              <p:cNvPr id="14" name="Content Placeholder 13"/>
              <p:cNvSpPr>
                <a:spLocks noGrp="1" noRot="1" noChangeAspect="1" noMove="1" noResize="1" noEditPoints="1" noAdjustHandles="1" noChangeArrowheads="1" noChangeShapeType="1" noTextEdit="1"/>
              </p:cNvSpPr>
              <p:nvPr>
                <p:ph sz="quarter" idx="4294967295"/>
              </p:nvPr>
            </p:nvSpPr>
            <p:spPr>
              <a:xfrm>
                <a:off x="609601" y="3352800"/>
                <a:ext cx="7772399" cy="3276600"/>
              </a:xfrm>
              <a:blipFill rotWithShape="1">
                <a:blip r:embed="rId3"/>
                <a:stretch>
                  <a:fillRect t="-186" r="-1098"/>
                </a:stretch>
              </a:blipFill>
            </p:spPr>
            <p:txBody>
              <a:bodyPr/>
              <a:lstStyle/>
              <a:p>
                <a:r>
                  <a:rPr lang="en-US">
                    <a:noFill/>
                  </a:rPr>
                  <a:t> </a:t>
                </a:r>
              </a:p>
            </p:txBody>
          </p:sp>
        </mc:Fallback>
      </mc:AlternateContent>
      <p:graphicFrame>
        <p:nvGraphicFramePr>
          <p:cNvPr id="7172" name="Object 6"/>
          <p:cNvGraphicFramePr>
            <a:graphicFrameLocks noChangeAspect="1"/>
          </p:cNvGraphicFramePr>
          <p:nvPr>
            <p:extLst>
              <p:ext uri="{D42A27DB-BD31-4B8C-83A1-F6EECF244321}">
                <p14:modId xmlns:p14="http://schemas.microsoft.com/office/powerpoint/2010/main" val="787233074"/>
              </p:ext>
            </p:extLst>
          </p:nvPr>
        </p:nvGraphicFramePr>
        <p:xfrm>
          <a:off x="620713" y="1447800"/>
          <a:ext cx="7315200" cy="1235075"/>
        </p:xfrm>
        <a:graphic>
          <a:graphicData uri="http://schemas.openxmlformats.org/presentationml/2006/ole">
            <mc:AlternateContent xmlns:mc="http://schemas.openxmlformats.org/markup-compatibility/2006">
              <mc:Choice xmlns:v="urn:schemas-microsoft-com:vml" Requires="v">
                <p:oleObj spid="_x0000_s75783" name="Equation" r:id="rId4" imgW="2108160" imgH="355320" progId="Equation.3">
                  <p:embed/>
                </p:oleObj>
              </mc:Choice>
              <mc:Fallback>
                <p:oleObj name="Equation" r:id="rId4" imgW="2108160" imgH="355320" progId="Equation.3">
                  <p:embed/>
                  <p:pic>
                    <p:nvPicPr>
                      <p:cNvPr id="0" name=""/>
                      <p:cNvPicPr>
                        <a:picLocks noChangeAspect="1" noChangeArrowheads="1"/>
                      </p:cNvPicPr>
                      <p:nvPr/>
                    </p:nvPicPr>
                    <p:blipFill>
                      <a:blip r:embed="rId5">
                        <a:lum bright="-100000"/>
                      </a:blip>
                      <a:srcRect/>
                      <a:stretch>
                        <a:fillRect/>
                      </a:stretch>
                    </p:blipFill>
                    <p:spPr bwMode="auto">
                      <a:xfrm>
                        <a:off x="620713" y="1447800"/>
                        <a:ext cx="731520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Straight Arrow Connector 12"/>
          <p:cNvCxnSpPr/>
          <p:nvPr/>
        </p:nvCxnSpPr>
        <p:spPr>
          <a:xfrm>
            <a:off x="5619706" y="29718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6269574" y="2998535"/>
                <a:ext cx="444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charset="0"/>
                              <a:cs typeface="Arial" pitchFamily="34" charset="0"/>
                            </a:rPr>
                          </m:ctrlPr>
                        </m:sSubPr>
                        <m:e>
                          <m:r>
                            <a:rPr lang="en-US" i="1" dirty="0" smtClean="0">
                              <a:latin typeface="Cambria Math"/>
                              <a:cs typeface="Arial" pitchFamily="34" charset="0"/>
                            </a:rPr>
                            <m:t>𝑥</m:t>
                          </m:r>
                        </m:e>
                        <m:sub>
                          <m:r>
                            <a:rPr lang="en-US" i="1" dirty="0" smtClean="0">
                              <a:latin typeface="Cambria Math"/>
                              <a:cs typeface="Arial" pitchFamily="34" charset="0"/>
                            </a:rPr>
                            <m:t>𝑖</m:t>
                          </m:r>
                        </m:sub>
                      </m:sSub>
                    </m:oMath>
                  </m:oMathPara>
                </a14:m>
                <a:endParaRPr lang="en-US" dirty="0" smtClean="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269574" y="2998535"/>
                <a:ext cx="444609" cy="369332"/>
              </a:xfrm>
              <a:prstGeom prst="rect">
                <a:avLst/>
              </a:prstGeom>
              <a:blipFill rotWithShape="1">
                <a:blip r:embed="rId6"/>
                <a:stretch>
                  <a:fillRect b="-3333"/>
                </a:stretch>
              </a:blipFill>
            </p:spPr>
            <p:txBody>
              <a:bodyPr/>
              <a:lstStyle/>
              <a:p>
                <a:r>
                  <a:rPr lang="en-US">
                    <a:noFill/>
                  </a:rPr>
                  <a:t> </a:t>
                </a:r>
              </a:p>
            </p:txBody>
          </p:sp>
        </mc:Fallback>
      </mc:AlternateContent>
      <p:sp>
        <p:nvSpPr>
          <p:cNvPr id="16" name="TextBox 15"/>
          <p:cNvSpPr txBox="1"/>
          <p:nvPr/>
        </p:nvSpPr>
        <p:spPr>
          <a:xfrm>
            <a:off x="7196581" y="2963602"/>
            <a:ext cx="312906" cy="369332"/>
          </a:xfrm>
          <a:prstGeom prst="rect">
            <a:avLst/>
          </a:prstGeom>
          <a:noFill/>
        </p:spPr>
        <p:txBody>
          <a:bodyPr wrap="none" rtlCol="0">
            <a:spAutoFit/>
          </a:bodyPr>
          <a:lstStyle/>
          <a:p>
            <a:r>
              <a:rPr lang="en-US" dirty="0">
                <a:latin typeface="Arial" pitchFamily="34" charset="0"/>
                <a:cs typeface="Arial" pitchFamily="34" charset="0"/>
              </a:rPr>
              <a:t>0</a:t>
            </a:r>
            <a:endParaRPr lang="en-US" dirty="0" smtClean="0">
              <a:latin typeface="Arial" pitchFamily="34" charset="0"/>
              <a:cs typeface="Arial" pitchFamily="34" charset="0"/>
            </a:endParaRPr>
          </a:p>
        </p:txBody>
      </p:sp>
      <p:cxnSp>
        <p:nvCxnSpPr>
          <p:cNvPr id="17" name="Straight Connector 16"/>
          <p:cNvCxnSpPr/>
          <p:nvPr/>
        </p:nvCxnSpPr>
        <p:spPr>
          <a:xfrm>
            <a:off x="7353034" y="2923308"/>
            <a:ext cx="0" cy="94443"/>
          </a:xfrm>
          <a:prstGeom prst="line">
            <a:avLst/>
          </a:prstGeom>
          <a:ln w="28575"/>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746265" y="2951389"/>
            <a:ext cx="300082" cy="369332"/>
          </a:xfrm>
          <a:prstGeom prst="rect">
            <a:avLst/>
          </a:prstGeom>
          <a:noFill/>
        </p:spPr>
        <p:txBody>
          <a:bodyPr wrap="none" rtlCol="0">
            <a:spAutoFit/>
          </a:bodyPr>
          <a:lstStyle/>
          <a:p>
            <a:r>
              <a:rPr lang="en-US" dirty="0" smtClean="0">
                <a:latin typeface="Arial" pitchFamily="34" charset="0"/>
                <a:cs typeface="Arial" pitchFamily="34" charset="0"/>
              </a:rPr>
              <a:t>x</a:t>
            </a:r>
          </a:p>
        </p:txBody>
      </p:sp>
      <mc:AlternateContent xmlns:mc="http://schemas.openxmlformats.org/markup-compatibility/2006" xmlns:a14="http://schemas.microsoft.com/office/drawing/2010/main">
        <mc:Choice Requires="a14">
          <p:sp>
            <p:nvSpPr>
              <p:cNvPr id="19" name="TextBox 18"/>
              <p:cNvSpPr txBox="1"/>
              <p:nvPr/>
            </p:nvSpPr>
            <p:spPr>
              <a:xfrm>
                <a:off x="8183392" y="2989214"/>
                <a:ext cx="44332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charset="0"/>
                              <a:cs typeface="Arial" pitchFamily="34" charset="0"/>
                            </a:rPr>
                          </m:ctrlPr>
                        </m:sSubPr>
                        <m:e>
                          <m:r>
                            <a:rPr lang="en-US" i="1" dirty="0" smtClean="0">
                              <a:latin typeface="Cambria Math"/>
                              <a:cs typeface="Arial" pitchFamily="34" charset="0"/>
                            </a:rPr>
                            <m:t>𝑥</m:t>
                          </m:r>
                        </m:e>
                        <m:sub>
                          <m:r>
                            <a:rPr lang="en-US" b="0" i="1" dirty="0" smtClean="0">
                              <a:latin typeface="Cambria Math"/>
                              <a:cs typeface="Arial" pitchFamily="34" charset="0"/>
                            </a:rPr>
                            <m:t>𝑗</m:t>
                          </m:r>
                        </m:sub>
                      </m:sSub>
                    </m:oMath>
                  </m:oMathPara>
                </a14:m>
                <a:endParaRPr lang="en-US" dirty="0" smtClean="0">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8183392" y="2989214"/>
                <a:ext cx="443326" cy="391646"/>
              </a:xfrm>
              <a:prstGeom prst="rect">
                <a:avLst/>
              </a:prstGeom>
              <a:blipFill rotWithShape="1">
                <a:blip r:embed="rId7"/>
                <a:stretch>
                  <a:fillRect b="-6154"/>
                </a:stretch>
              </a:blipFill>
            </p:spPr>
            <p:txBody>
              <a:bodyPr/>
              <a:lstStyle/>
              <a:p>
                <a:r>
                  <a:rPr lang="en-US">
                    <a:noFill/>
                  </a:rPr>
                  <a:t> </a:t>
                </a:r>
              </a:p>
            </p:txBody>
          </p:sp>
        </mc:Fallback>
      </mc:AlternateContent>
      <p:sp>
        <p:nvSpPr>
          <p:cNvPr id="20" name="Freeform 19"/>
          <p:cNvSpPr/>
          <p:nvPr/>
        </p:nvSpPr>
        <p:spPr>
          <a:xfrm>
            <a:off x="5997898" y="2786465"/>
            <a:ext cx="687152" cy="135286"/>
          </a:xfrm>
          <a:custGeom>
            <a:avLst/>
            <a:gdLst>
              <a:gd name="connsiteX0" fmla="*/ 0 w 687152"/>
              <a:gd name="connsiteY0" fmla="*/ 113644 h 135286"/>
              <a:gd name="connsiteX1" fmla="*/ 156908 w 687152"/>
              <a:gd name="connsiteY1" fmla="*/ 5431 h 135286"/>
              <a:gd name="connsiteX2" fmla="*/ 232658 w 687152"/>
              <a:gd name="connsiteY2" fmla="*/ 135286 h 135286"/>
              <a:gd name="connsiteX3" fmla="*/ 346281 w 687152"/>
              <a:gd name="connsiteY3" fmla="*/ 5431 h 135286"/>
              <a:gd name="connsiteX4" fmla="*/ 465316 w 687152"/>
              <a:gd name="connsiteY4" fmla="*/ 119055 h 135286"/>
              <a:gd name="connsiteX5" fmla="*/ 557297 w 687152"/>
              <a:gd name="connsiteY5" fmla="*/ 20 h 135286"/>
              <a:gd name="connsiteX6" fmla="*/ 687152 w 687152"/>
              <a:gd name="connsiteY6" fmla="*/ 129876 h 1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52" h="135286">
                <a:moveTo>
                  <a:pt x="0" y="113644"/>
                </a:moveTo>
                <a:cubicBezTo>
                  <a:pt x="59066" y="57734"/>
                  <a:pt x="118132" y="1824"/>
                  <a:pt x="156908" y="5431"/>
                </a:cubicBezTo>
                <a:cubicBezTo>
                  <a:pt x="195684" y="9038"/>
                  <a:pt x="201096" y="135286"/>
                  <a:pt x="232658" y="135286"/>
                </a:cubicBezTo>
                <a:cubicBezTo>
                  <a:pt x="264220" y="135286"/>
                  <a:pt x="307505" y="8136"/>
                  <a:pt x="346281" y="5431"/>
                </a:cubicBezTo>
                <a:cubicBezTo>
                  <a:pt x="385057" y="2726"/>
                  <a:pt x="430147" y="119957"/>
                  <a:pt x="465316" y="119055"/>
                </a:cubicBezTo>
                <a:cubicBezTo>
                  <a:pt x="500485" y="118153"/>
                  <a:pt x="520324" y="-1783"/>
                  <a:pt x="557297" y="20"/>
                </a:cubicBezTo>
                <a:cubicBezTo>
                  <a:pt x="594270" y="1823"/>
                  <a:pt x="640711" y="65849"/>
                  <a:pt x="687152" y="129876"/>
                </a:cubicBezTo>
              </a:path>
            </a:pathLst>
          </a:custGeom>
          <a:noFill/>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p:cNvSpPr/>
          <p:nvPr/>
        </p:nvSpPr>
        <p:spPr>
          <a:xfrm>
            <a:off x="6052004" y="2781075"/>
            <a:ext cx="362514" cy="146087"/>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a:off x="6269574" y="2819400"/>
            <a:ext cx="415476" cy="152400"/>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23" name="Freeform 22"/>
          <p:cNvSpPr/>
          <p:nvPr/>
        </p:nvSpPr>
        <p:spPr>
          <a:xfrm>
            <a:off x="6697737" y="2438400"/>
            <a:ext cx="1212696" cy="512989"/>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24" name="Freeform 23"/>
          <p:cNvSpPr/>
          <p:nvPr/>
        </p:nvSpPr>
        <p:spPr>
          <a:xfrm>
            <a:off x="7910433" y="2854118"/>
            <a:ext cx="289251" cy="106861"/>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p:cNvSpPr/>
          <p:nvPr/>
        </p:nvSpPr>
        <p:spPr>
          <a:xfrm>
            <a:off x="8162504" y="2854118"/>
            <a:ext cx="289251" cy="113174"/>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p:cNvSpPr/>
          <p:nvPr/>
        </p:nvSpPr>
        <p:spPr>
          <a:xfrm>
            <a:off x="7947669" y="2694894"/>
            <a:ext cx="473678" cy="278711"/>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Oval 26"/>
          <p:cNvSpPr/>
          <p:nvPr/>
        </p:nvSpPr>
        <p:spPr bwMode="auto">
          <a:xfrm rot="21352688">
            <a:off x="8345147" y="2898537"/>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smtClean="0">
                <a:latin typeface="Arial" pitchFamily="34" charset="0"/>
                <a:cs typeface="Arial" pitchFamily="34" charset="0"/>
              </a:rPr>
              <a:t>j</a:t>
            </a:r>
            <a:endParaRPr lang="en-US" sz="1200" b="1" dirty="0">
              <a:latin typeface="Arial" pitchFamily="34" charset="0"/>
              <a:cs typeface="Arial" pitchFamily="34" charset="0"/>
            </a:endParaRPr>
          </a:p>
        </p:txBody>
      </p:sp>
      <p:sp>
        <p:nvSpPr>
          <p:cNvPr id="28" name="Oval 27"/>
          <p:cNvSpPr/>
          <p:nvPr/>
        </p:nvSpPr>
        <p:spPr bwMode="auto">
          <a:xfrm rot="21352688">
            <a:off x="8097576" y="2887402"/>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p:cNvSpPr/>
          <p:nvPr/>
        </p:nvSpPr>
        <p:spPr bwMode="auto">
          <a:xfrm rot="21352688">
            <a:off x="78342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p:cNvSpPr/>
          <p:nvPr/>
        </p:nvSpPr>
        <p:spPr bwMode="auto">
          <a:xfrm rot="21352688">
            <a:off x="6388001" y="2894329"/>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err="1" smtClean="0">
                <a:latin typeface="Arial" pitchFamily="34" charset="0"/>
                <a:cs typeface="Arial" pitchFamily="34" charset="0"/>
              </a:rPr>
              <a:t>i</a:t>
            </a:r>
            <a:endParaRPr lang="en-US" sz="1000" b="1" dirty="0">
              <a:latin typeface="Arial" pitchFamily="34" charset="0"/>
              <a:cs typeface="Arial" pitchFamily="34" charset="0"/>
            </a:endParaRPr>
          </a:p>
        </p:txBody>
      </p:sp>
      <p:sp>
        <p:nvSpPr>
          <p:cNvPr id="31" name="Oval 30"/>
          <p:cNvSpPr/>
          <p:nvPr/>
        </p:nvSpPr>
        <p:spPr bwMode="auto">
          <a:xfrm rot="21352688">
            <a:off x="66150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Oval 31"/>
          <p:cNvSpPr/>
          <p:nvPr/>
        </p:nvSpPr>
        <p:spPr bwMode="auto">
          <a:xfrm rot="21352688">
            <a:off x="6147271"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Oval 32"/>
          <p:cNvSpPr/>
          <p:nvPr/>
        </p:nvSpPr>
        <p:spPr bwMode="auto">
          <a:xfrm rot="21352688">
            <a:off x="59292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457089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Approx. Guarantee of Spectral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Suppose there is a partition of </a:t>
                </a:r>
                <a:r>
                  <a:rPr lang="en-US" b="1" dirty="0" smtClean="0"/>
                  <a:t>G</a:t>
                </a:r>
                <a:r>
                  <a:rPr lang="en-US" dirty="0" smtClean="0"/>
                  <a:t> into </a:t>
                </a:r>
                <a:r>
                  <a:rPr lang="en-US" b="1" dirty="0" smtClean="0"/>
                  <a:t>A</a:t>
                </a:r>
                <a:r>
                  <a:rPr lang="en-US" dirty="0" smtClean="0"/>
                  <a:t> and </a:t>
                </a:r>
                <a:r>
                  <a:rPr lang="en-US" b="1" dirty="0" smtClean="0"/>
                  <a:t>B </a:t>
                </a:r>
                <a:r>
                  <a:rPr lang="en-US" dirty="0" smtClean="0"/>
                  <a:t>where </a:t>
                </a:r>
                <a14:m>
                  <m:oMath xmlns:m="http://schemas.openxmlformats.org/officeDocument/2006/math">
                    <m:d>
                      <m:dPr>
                        <m:begChr m:val="|"/>
                        <m:endChr m:val="|"/>
                        <m:ctrlPr>
                          <a:rPr lang="en-US" i="1" dirty="0" smtClean="0">
                            <a:latin typeface="Cambria Math" charset="0"/>
                          </a:rPr>
                        </m:ctrlPr>
                      </m:dPr>
                      <m:e>
                        <m:r>
                          <a:rPr lang="en-US" i="1" dirty="0" smtClean="0">
                            <a:latin typeface="Cambria Math"/>
                          </a:rPr>
                          <m:t>𝐴</m:t>
                        </m:r>
                      </m:e>
                    </m:d>
                    <m:r>
                      <a:rPr lang="en-US" b="0" i="1" dirty="0" smtClean="0">
                        <a:latin typeface="Cambria Math"/>
                      </a:rPr>
                      <m:t>≤</m:t>
                    </m:r>
                    <m:r>
                      <a:rPr lang="en-US" i="1" dirty="0" smtClean="0">
                        <a:latin typeface="Cambria Math"/>
                      </a:rPr>
                      <m:t>|</m:t>
                    </m:r>
                    <m:r>
                      <a:rPr lang="en-US" i="1" dirty="0" smtClean="0">
                        <a:latin typeface="Cambria Math"/>
                      </a:rPr>
                      <m:t>𝐵</m:t>
                    </m:r>
                    <m:r>
                      <a:rPr lang="en-US" i="1" dirty="0" smtClean="0">
                        <a:latin typeface="Cambria Math"/>
                      </a:rPr>
                      <m:t>|</m:t>
                    </m:r>
                  </m:oMath>
                </a14:m>
                <a:r>
                  <a:rPr lang="en-US" dirty="0" smtClean="0"/>
                  <a:t>, </a:t>
                </a:r>
                <a:r>
                  <a:rPr lang="en-US" dirty="0" err="1" smtClean="0"/>
                  <a:t>s.t.</a:t>
                </a:r>
                <a:r>
                  <a:rPr lang="en-US" dirty="0" smtClean="0"/>
                  <a:t> </a:t>
                </a:r>
                <a14:m>
                  <m:oMath xmlns:m="http://schemas.openxmlformats.org/officeDocument/2006/math">
                    <m:r>
                      <a:rPr lang="en-US" b="1" i="1" smtClean="0">
                        <a:latin typeface="Cambria Math"/>
                      </a:rPr>
                      <m:t>𝜶</m:t>
                    </m:r>
                    <m:r>
                      <a:rPr lang="en-US" b="1" i="1" smtClean="0">
                        <a:latin typeface="Cambria Math"/>
                      </a:rPr>
                      <m:t>=</m:t>
                    </m:r>
                    <m:f>
                      <m:fPr>
                        <m:ctrlPr>
                          <a:rPr lang="en-US" b="0" i="1" smtClean="0">
                            <a:latin typeface="Cambria Math" charset="0"/>
                          </a:rPr>
                        </m:ctrlPr>
                      </m:fPr>
                      <m:num>
                        <m:r>
                          <a:rPr lang="en-US" b="0" i="1" smtClean="0">
                            <a:latin typeface="Cambria Math"/>
                          </a:rPr>
                          <m:t>(# </m:t>
                        </m:r>
                        <m:r>
                          <a:rPr lang="en-US" b="0" i="1" smtClean="0">
                            <a:latin typeface="Cambria Math"/>
                          </a:rPr>
                          <m:t>𝑒𝑑𝑔𝑒𝑠</m:t>
                        </m:r>
                        <m:r>
                          <a:rPr lang="en-US" b="0" i="1" smtClean="0">
                            <a:latin typeface="Cambria Math"/>
                          </a:rPr>
                          <m:t> </m:t>
                        </m:r>
                        <m:r>
                          <a:rPr lang="en-US" b="0" i="1" smtClean="0">
                            <a:latin typeface="Cambria Math"/>
                          </a:rPr>
                          <m:t>𝑓𝑟𝑜𝑚</m:t>
                        </m:r>
                        <m:r>
                          <a:rPr lang="en-US" b="0" i="1" smtClean="0">
                            <a:latin typeface="Cambria Math"/>
                          </a:rPr>
                          <m:t> </m:t>
                        </m:r>
                        <m:r>
                          <a:rPr lang="en-US" b="0" i="1" smtClean="0">
                            <a:latin typeface="Cambria Math"/>
                          </a:rPr>
                          <m:t>𝐴</m:t>
                        </m:r>
                        <m:r>
                          <a:rPr lang="en-US" b="0" i="1" smtClean="0">
                            <a:latin typeface="Cambria Math"/>
                          </a:rPr>
                          <m:t> </m:t>
                        </m:r>
                        <m:r>
                          <a:rPr lang="en-US" b="0" i="1" smtClean="0">
                            <a:latin typeface="Cambria Math"/>
                          </a:rPr>
                          <m:t>𝑡𝑜</m:t>
                        </m:r>
                        <m:r>
                          <a:rPr lang="en-US" b="0" i="1" smtClean="0">
                            <a:latin typeface="Cambria Math"/>
                          </a:rPr>
                          <m:t> </m:t>
                        </m:r>
                        <m:r>
                          <a:rPr lang="en-US" b="0" i="1" smtClean="0">
                            <a:latin typeface="Cambria Math"/>
                          </a:rPr>
                          <m:t>𝐵</m:t>
                        </m:r>
                        <m:r>
                          <a:rPr lang="en-US" b="0" i="1" smtClean="0">
                            <a:latin typeface="Cambria Math"/>
                          </a:rPr>
                          <m:t>)</m:t>
                        </m:r>
                      </m:num>
                      <m:den>
                        <m:d>
                          <m:dPr>
                            <m:begChr m:val="|"/>
                            <m:endChr m:val="|"/>
                            <m:ctrlPr>
                              <a:rPr lang="en-US" b="0" i="1" smtClean="0">
                                <a:latin typeface="Cambria Math" charset="0"/>
                              </a:rPr>
                            </m:ctrlPr>
                          </m:dPr>
                          <m:e>
                            <m:r>
                              <a:rPr lang="en-US" b="0" i="1" smtClean="0">
                                <a:latin typeface="Cambria Math"/>
                              </a:rPr>
                              <m:t>𝐴</m:t>
                            </m:r>
                          </m:e>
                        </m:d>
                      </m:den>
                    </m:f>
                  </m:oMath>
                </a14:m>
                <a:r>
                  <a:rPr lang="en-US" dirty="0" smtClean="0"/>
                  <a:t> then </a:t>
                </a:r>
                <a14:m>
                  <m:oMath xmlns:m="http://schemas.openxmlformats.org/officeDocument/2006/math">
                    <m:r>
                      <a:rPr lang="en-US" b="0" i="0" smtClean="0">
                        <a:latin typeface="Cambria Math"/>
                      </a:rPr>
                      <m:t>2</m:t>
                    </m:r>
                    <m:r>
                      <a:rPr lang="en-US" b="1" i="1">
                        <a:latin typeface="Cambria Math"/>
                      </a:rPr>
                      <m:t>𝜶</m:t>
                    </m:r>
                    <m:r>
                      <a:rPr lang="en-US" b="1" i="1" smtClean="0">
                        <a:latin typeface="Cambria Math"/>
                      </a:rPr>
                      <m:t>≥</m:t>
                    </m:r>
                    <m:sSub>
                      <m:sSubPr>
                        <m:ctrlPr>
                          <a:rPr lang="en-US" b="1" i="1">
                            <a:latin typeface="Cambria Math" charset="0"/>
                          </a:rPr>
                        </m:ctrlPr>
                      </m:sSubPr>
                      <m:e>
                        <m:r>
                          <a:rPr lang="en-US" b="1" i="1">
                            <a:latin typeface="Cambria Math"/>
                          </a:rPr>
                          <m:t>𝝀</m:t>
                        </m:r>
                      </m:e>
                      <m:sub>
                        <m:r>
                          <a:rPr lang="en-US" b="1" i="1">
                            <a:latin typeface="Cambria Math"/>
                          </a:rPr>
                          <m:t>𝟐</m:t>
                        </m:r>
                      </m:sub>
                    </m:sSub>
                  </m:oMath>
                </a14:m>
                <a:endParaRPr lang="en-US" dirty="0" smtClean="0"/>
              </a:p>
              <a:p>
                <a:pPr lvl="1"/>
                <a:r>
                  <a:rPr lang="en-US" dirty="0" smtClean="0"/>
                  <a:t>This is the approximation guarantee of the spectral clustering. It says the cut spectral finds is at most </a:t>
                </a:r>
                <a:r>
                  <a:rPr lang="en-US" b="1" dirty="0" smtClean="0"/>
                  <a:t>2</a:t>
                </a:r>
                <a:r>
                  <a:rPr lang="en-US" dirty="0" smtClean="0"/>
                  <a:t> away from the optimal one of score </a:t>
                </a:r>
                <a14:m>
                  <m:oMath xmlns:m="http://schemas.openxmlformats.org/officeDocument/2006/math">
                    <m:r>
                      <a:rPr lang="en-US" b="1" i="1" smtClean="0">
                        <a:latin typeface="Cambria Math"/>
                      </a:rPr>
                      <m:t>𝜶</m:t>
                    </m:r>
                  </m:oMath>
                </a14:m>
                <a:r>
                  <a:rPr lang="en-US" dirty="0" smtClean="0"/>
                  <a:t>.</a:t>
                </a:r>
              </a:p>
              <a:p>
                <a:r>
                  <a:rPr lang="en-US" b="1" dirty="0" smtClean="0"/>
                  <a:t>Proof: </a:t>
                </a:r>
              </a:p>
              <a:p>
                <a:pPr lvl="1"/>
                <a:r>
                  <a:rPr lang="en-US" dirty="0" smtClean="0"/>
                  <a:t>Let: </a:t>
                </a:r>
                <a:r>
                  <a:rPr lang="en-US" b="1" dirty="0" smtClean="0"/>
                  <a:t>a=|A|, b=|B|</a:t>
                </a:r>
                <a:r>
                  <a:rPr lang="en-US" dirty="0" smtClean="0"/>
                  <a:t> and </a:t>
                </a:r>
                <a:r>
                  <a:rPr lang="en-US" b="1" dirty="0" smtClean="0"/>
                  <a:t>e=</a:t>
                </a:r>
                <a:r>
                  <a:rPr lang="en-US" dirty="0" smtClean="0"/>
                  <a:t> # edges from </a:t>
                </a:r>
                <a:r>
                  <a:rPr lang="en-US" b="1" dirty="0" smtClean="0"/>
                  <a:t>A</a:t>
                </a:r>
                <a:r>
                  <a:rPr lang="en-US" dirty="0" smtClean="0"/>
                  <a:t> to </a:t>
                </a:r>
                <a:r>
                  <a:rPr lang="en-US" b="1" dirty="0" smtClean="0"/>
                  <a:t>B</a:t>
                </a:r>
              </a:p>
              <a:p>
                <a:pPr lvl="1"/>
                <a:r>
                  <a:rPr lang="en-US" dirty="0" smtClean="0"/>
                  <a:t>Enough to choose some </a:t>
                </a:r>
                <a14:m>
                  <m:oMath xmlns:m="http://schemas.openxmlformats.org/officeDocument/2006/math">
                    <m:sSub>
                      <m:sSubPr>
                        <m:ctrlPr>
                          <a:rPr lang="en-US" b="1" i="1" smtClean="0">
                            <a:latin typeface="Cambria Math" charset="0"/>
                          </a:rPr>
                        </m:ctrlPr>
                      </m:sSubPr>
                      <m:e>
                        <m:r>
                          <a:rPr lang="en-US" b="1" i="1" smtClean="0">
                            <a:latin typeface="Cambria Math"/>
                          </a:rPr>
                          <m:t>𝒙</m:t>
                        </m:r>
                      </m:e>
                      <m:sub>
                        <m:r>
                          <a:rPr lang="en-US" b="1" i="1" smtClean="0">
                            <a:latin typeface="Cambria Math"/>
                          </a:rPr>
                          <m:t>𝒊</m:t>
                        </m:r>
                      </m:sub>
                    </m:sSub>
                  </m:oMath>
                </a14:m>
                <a:r>
                  <a:rPr lang="en-US" dirty="0" smtClean="0"/>
                  <a:t> based on </a:t>
                </a:r>
                <a:r>
                  <a:rPr lang="en-US" b="1" dirty="0" smtClean="0"/>
                  <a:t>A</a:t>
                </a:r>
                <a:r>
                  <a:rPr lang="en-US" dirty="0" smtClean="0"/>
                  <a:t> and</a:t>
                </a:r>
                <a:r>
                  <a:rPr lang="en-US" b="1" dirty="0" smtClean="0"/>
                  <a:t> B</a:t>
                </a:r>
                <a:r>
                  <a:rPr lang="en-US" dirty="0" smtClean="0"/>
                  <a:t> such that: </a:t>
                </a:r>
                <a14:m>
                  <m:oMath xmlns:m="http://schemas.openxmlformats.org/officeDocument/2006/math">
                    <m:sSub>
                      <m:sSubPr>
                        <m:ctrlPr>
                          <a:rPr lang="en-US" b="0" i="1" smtClean="0">
                            <a:latin typeface="Cambria Math" charset="0"/>
                          </a:rPr>
                        </m:ctrlPr>
                      </m:sSubPr>
                      <m:e>
                        <m:r>
                          <a:rPr lang="en-US" b="0" i="1" smtClean="0">
                            <a:latin typeface="Cambria Math"/>
                          </a:rPr>
                          <m:t>𝜆</m:t>
                        </m:r>
                      </m:e>
                      <m:sub>
                        <m:r>
                          <a:rPr lang="en-US" b="0" i="1" smtClean="0">
                            <a:latin typeface="Cambria Math"/>
                          </a:rPr>
                          <m:t>2</m:t>
                        </m:r>
                      </m:sub>
                    </m:sSub>
                    <m:r>
                      <a:rPr lang="en-US" b="0" i="1" smtClean="0">
                        <a:latin typeface="Cambria Math"/>
                      </a:rPr>
                      <m:t>≤</m:t>
                    </m:r>
                    <m:f>
                      <m:fPr>
                        <m:ctrlPr>
                          <a:rPr lang="en-US" b="0" i="1" smtClean="0">
                            <a:latin typeface="Cambria Math" charset="0"/>
                          </a:rPr>
                        </m:ctrlPr>
                      </m:fPr>
                      <m:num>
                        <m:r>
                          <a:rPr lang="en-US" b="0" i="1" smtClean="0">
                            <a:latin typeface="Cambria Math"/>
                          </a:rPr>
                          <m:t>∑</m:t>
                        </m:r>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b="0" i="1" smtClean="0">
                                        <a:latin typeface="Cambria Math" charset="0"/>
                                      </a:rPr>
                                    </m:ctrlPr>
                                  </m:sSubPr>
                                  <m:e>
                                    <m:r>
                                      <a:rPr lang="en-US" b="0" i="1" smtClean="0">
                                        <a:latin typeface="Cambria Math"/>
                                      </a:rPr>
                                      <m:t>𝑥</m:t>
                                    </m:r>
                                  </m:e>
                                  <m:sub>
                                    <m:r>
                                      <a:rPr lang="en-US" b="0" i="1" smtClean="0">
                                        <a:latin typeface="Cambria Math"/>
                                      </a:rPr>
                                      <m:t>𝑗</m:t>
                                    </m:r>
                                  </m:sub>
                                </m:sSub>
                              </m:e>
                            </m:d>
                          </m:e>
                          <m:sup>
                            <m:r>
                              <a:rPr lang="en-US" b="0" i="1" smtClean="0">
                                <a:latin typeface="Cambria Math"/>
                              </a:rPr>
                              <m:t>2</m:t>
                            </m:r>
                          </m:sup>
                        </m:sSup>
                      </m:num>
                      <m:den>
                        <m:nary>
                          <m:naryPr>
                            <m:chr m:val="∑"/>
                            <m:supHide m:val="on"/>
                            <m:ctrlPr>
                              <a:rPr lang="en-US" b="0" i="1" smtClean="0">
                                <a:latin typeface="Cambria Math" charset="0"/>
                              </a:rPr>
                            </m:ctrlPr>
                          </m:naryPr>
                          <m:sub>
                            <m:r>
                              <a:rPr lang="en-US" b="0" i="1" smtClean="0">
                                <a:latin typeface="Cambria Math"/>
                              </a:rPr>
                              <m:t>𝑖</m:t>
                            </m:r>
                          </m:sub>
                          <m:sup/>
                          <m:e>
                            <m:sSubSup>
                              <m:sSubSupPr>
                                <m:ctrlPr>
                                  <a:rPr lang="en-US" b="0" i="1" smtClean="0">
                                    <a:latin typeface="Cambria Math"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den>
                    </m:f>
                    <m:r>
                      <a:rPr lang="en-US" b="0" i="1" smtClean="0">
                        <a:latin typeface="Cambria Math"/>
                      </a:rPr>
                      <m:t>≤2</m:t>
                    </m:r>
                    <m:r>
                      <a:rPr lang="en-US" b="0" i="1" smtClean="0">
                        <a:latin typeface="Cambria Math"/>
                      </a:rPr>
                      <m:t>𝛼</m:t>
                    </m:r>
                  </m:oMath>
                </a14:m>
                <a:r>
                  <a:rPr lang="en-US" dirty="0" smtClean="0"/>
                  <a:t>      (while also </a:t>
                </a:r>
                <a14:m>
                  <m:oMath xmlns:m="http://schemas.openxmlformats.org/officeDocument/2006/math">
                    <m:nary>
                      <m:naryPr>
                        <m:chr m:val="∑"/>
                        <m:supHide m:val="on"/>
                        <m:ctrlPr>
                          <a:rPr lang="en-US" b="0" i="1" smtClean="0">
                            <a:latin typeface="Cambria Math" charset="0"/>
                          </a:rPr>
                        </m:ctrlPr>
                      </m:naryPr>
                      <m:sub>
                        <m:r>
                          <a:rPr lang="en-US" b="0" i="1" smtClean="0">
                            <a:latin typeface="Cambria Math"/>
                          </a:rPr>
                          <m:t>𝑖</m:t>
                        </m:r>
                      </m:sub>
                      <m:sup/>
                      <m:e>
                        <m:sSub>
                          <m:sSubPr>
                            <m:ctrlPr>
                              <a:rPr lang="en-US" b="0" i="1" smtClean="0">
                                <a:latin typeface="Cambria Math" charset="0"/>
                              </a:rPr>
                            </m:ctrlPr>
                          </m:sSubPr>
                          <m:e>
                            <m:r>
                              <a:rPr lang="en-US" b="0" i="1" smtClean="0">
                                <a:latin typeface="Cambria Math"/>
                              </a:rPr>
                              <m:t>𝑥</m:t>
                            </m:r>
                          </m:e>
                          <m:sub>
                            <m:r>
                              <a:rPr lang="en-US" b="0" i="1" smtClean="0">
                                <a:latin typeface="Cambria Math"/>
                              </a:rPr>
                              <m:t>𝑖</m:t>
                            </m:r>
                          </m:sub>
                        </m:sSub>
                        <m:r>
                          <a:rPr lang="en-US" b="0" i="1" smtClean="0">
                            <a:latin typeface="Cambria Math"/>
                          </a:rPr>
                          <m:t>=0</m:t>
                        </m:r>
                      </m:e>
                    </m:nary>
                  </m:oMath>
                </a14:m>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24" r="-222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
        <p:nvSpPr>
          <p:cNvPr id="10" name="Left Brace 9"/>
          <p:cNvSpPr/>
          <p:nvPr/>
        </p:nvSpPr>
        <p:spPr>
          <a:xfrm rot="16200000">
            <a:off x="3403663" y="5669200"/>
            <a:ext cx="126873" cy="1447801"/>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2353146" y="6412468"/>
                <a:ext cx="2142654" cy="369332"/>
              </a:xfrm>
              <a:prstGeom prst="rect">
                <a:avLst/>
              </a:prstGeom>
              <a:noFill/>
            </p:spPr>
            <p:txBody>
              <a:bodyPr wrap="square" rtlCol="0">
                <a:spAutoFit/>
              </a:bodyPr>
              <a:lstStyle/>
              <a:p>
                <a14:m>
                  <m:oMath xmlns:m="http://schemas.openxmlformats.org/officeDocument/2006/math">
                    <m:sSub>
                      <m:sSubPr>
                        <m:ctrlPr>
                          <a:rPr lang="en-US" b="1" i="1" smtClean="0">
                            <a:solidFill>
                              <a:srgbClr val="008000"/>
                            </a:solidFill>
                            <a:latin typeface="Cambria Math"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𝟐</m:t>
                        </m:r>
                      </m:sub>
                    </m:sSub>
                  </m:oMath>
                </a14:m>
                <a:r>
                  <a:rPr lang="en-US" b="1" dirty="0" smtClean="0">
                    <a:solidFill>
                      <a:srgbClr val="008000"/>
                    </a:solidFill>
                    <a:latin typeface="Arial" pitchFamily="34" charset="0"/>
                    <a:cs typeface="Arial" pitchFamily="34" charset="0"/>
                  </a:rPr>
                  <a:t> is only smaller </a:t>
                </a:r>
              </a:p>
            </p:txBody>
          </p:sp>
        </mc:Choice>
        <mc:Fallback xmlns="">
          <p:sp>
            <p:nvSpPr>
              <p:cNvPr id="11" name="TextBox 10"/>
              <p:cNvSpPr txBox="1">
                <a:spLocks noRot="1" noChangeAspect="1" noMove="1" noResize="1" noEditPoints="1" noAdjustHandles="1" noChangeArrowheads="1" noChangeShapeType="1" noTextEdit="1"/>
              </p:cNvSpPr>
              <p:nvPr/>
            </p:nvSpPr>
            <p:spPr>
              <a:xfrm>
                <a:off x="2353146" y="6412468"/>
                <a:ext cx="2142654" cy="369332"/>
              </a:xfrm>
              <a:prstGeom prst="rect">
                <a:avLst/>
              </a:prstGeom>
              <a:blipFill rotWithShape="1">
                <a:blip r:embed="rId3"/>
                <a:stretch>
                  <a:fillRect t="-8197" r="-1989" b="-24590"/>
                </a:stretch>
              </a:blipFill>
            </p:spPr>
            <p:txBody>
              <a:bodyPr/>
              <a:lstStyle/>
              <a:p>
                <a:r>
                  <a:rPr lang="en-US">
                    <a:noFill/>
                  </a:rPr>
                  <a:t> </a:t>
                </a:r>
              </a:p>
            </p:txBody>
          </p:sp>
        </mc:Fallback>
      </mc:AlternateContent>
    </p:spTree>
    <p:extLst>
      <p:ext uri="{BB962C8B-B14F-4D97-AF65-F5344CB8AC3E}">
        <p14:creationId xmlns:p14="http://schemas.microsoft.com/office/powerpoint/2010/main" val="7409640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Approx. Guarantee of Spectral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t>Proof (continued): </a:t>
                </a:r>
              </a:p>
              <a:p>
                <a:pPr lvl="1"/>
                <a:r>
                  <a:rPr lang="en-US" b="1" dirty="0" smtClean="0">
                    <a:solidFill>
                      <a:srgbClr val="0000FF"/>
                    </a:solidFill>
                  </a:rPr>
                  <a:t>1)</a:t>
                </a:r>
                <a:r>
                  <a:rPr lang="en-US" dirty="0" smtClean="0"/>
                  <a:t> </a:t>
                </a:r>
                <a:r>
                  <a:rPr lang="en-US" b="1" dirty="0" smtClean="0"/>
                  <a:t>Let’s set:</a:t>
                </a:r>
                <a:r>
                  <a:rPr lang="en-US" dirty="0" smtClean="0"/>
                  <a:t> </a:t>
                </a:r>
                <a14:m>
                  <m:oMath xmlns:m="http://schemas.openxmlformats.org/officeDocument/2006/math">
                    <m:sSub>
                      <m:sSubPr>
                        <m:ctrlPr>
                          <a:rPr lang="en-US" b="1" i="1" smtClean="0">
                            <a:latin typeface="Cambria Math" charset="0"/>
                          </a:rPr>
                        </m:ctrlPr>
                      </m:sSubPr>
                      <m:e>
                        <m:r>
                          <a:rPr lang="en-US" b="1" i="1" smtClean="0">
                            <a:latin typeface="Cambria Math"/>
                          </a:rPr>
                          <m:t>𝒙</m:t>
                        </m:r>
                      </m:e>
                      <m:sub>
                        <m:r>
                          <a:rPr lang="en-US" b="1" i="1" smtClean="0">
                            <a:latin typeface="Cambria Math"/>
                          </a:rPr>
                          <m:t>𝒊</m:t>
                        </m:r>
                      </m:sub>
                    </m:sSub>
                    <m:r>
                      <a:rPr lang="en-US" b="1" i="1">
                        <a:latin typeface="Cambria Math"/>
                      </a:rPr>
                      <m:t>=</m:t>
                    </m:r>
                    <m:d>
                      <m:dPr>
                        <m:begChr m:val="{"/>
                        <m:endChr m:val=""/>
                        <m:ctrlPr>
                          <a:rPr lang="en-US" b="1" i="1">
                            <a:latin typeface="Cambria Math" charset="0"/>
                          </a:rPr>
                        </m:ctrlPr>
                      </m:dPr>
                      <m:e>
                        <m:m>
                          <m:mPr>
                            <m:mcs>
                              <m:mc>
                                <m:mcPr>
                                  <m:count m:val="1"/>
                                  <m:mcJc m:val="center"/>
                                </m:mcPr>
                              </m:mc>
                            </m:mcs>
                            <m:ctrlPr>
                              <a:rPr lang="en-US" b="1" i="1">
                                <a:latin typeface="Cambria Math" charset="0"/>
                              </a:rPr>
                            </m:ctrlPr>
                          </m:mPr>
                          <m:mr>
                            <m:e>
                              <m:r>
                                <m:rPr>
                                  <m:brk m:alnAt="7"/>
                                </m:rPr>
                                <a:rPr lang="en-US" b="1" i="1" smtClean="0">
                                  <a:latin typeface="Cambria Math"/>
                                </a:rPr>
                                <m:t>−</m:t>
                              </m:r>
                              <m:f>
                                <m:fPr>
                                  <m:ctrlPr>
                                    <a:rPr lang="en-US" b="1" i="1" smtClean="0">
                                      <a:latin typeface="Cambria Math" charset="0"/>
                                    </a:rPr>
                                  </m:ctrlPr>
                                </m:fPr>
                                <m:num>
                                  <m:r>
                                    <m:rPr>
                                      <m:brk m:alnAt="7"/>
                                    </m:rPr>
                                    <a:rPr lang="en-US" b="1" i="1" smtClean="0">
                                      <a:latin typeface="Cambria Math"/>
                                    </a:rPr>
                                    <m:t>𝟏</m:t>
                                  </m:r>
                                </m:num>
                                <m:den>
                                  <m:r>
                                    <m:rPr>
                                      <m:brk m:alnAt="7"/>
                                    </m:rPr>
                                    <a:rPr lang="en-US" b="1" i="1" smtClean="0">
                                      <a:latin typeface="Cambria Math"/>
                                    </a:rPr>
                                    <m:t>𝒂</m:t>
                                  </m:r>
                                </m:den>
                              </m:f>
                            </m:e>
                          </m:mr>
                          <m:mr>
                            <m:e>
                              <m:r>
                                <a:rPr lang="en-US" b="1" i="1" smtClean="0">
                                  <a:latin typeface="Cambria Math"/>
                                </a:rPr>
                                <m:t>+</m:t>
                              </m:r>
                              <m:f>
                                <m:fPr>
                                  <m:ctrlPr>
                                    <a:rPr lang="en-US" b="1" i="1" smtClean="0">
                                      <a:latin typeface="Cambria Math" charset="0"/>
                                    </a:rPr>
                                  </m:ctrlPr>
                                </m:fPr>
                                <m:num>
                                  <m:r>
                                    <a:rPr lang="en-US" b="1" i="1" smtClean="0">
                                      <a:latin typeface="Cambria Math"/>
                                    </a:rPr>
                                    <m:t>𝟏</m:t>
                                  </m:r>
                                </m:num>
                                <m:den>
                                  <m:r>
                                    <a:rPr lang="en-US" b="1" i="1" smtClean="0">
                                      <a:latin typeface="Cambria Math"/>
                                    </a:rPr>
                                    <m:t>𝒃</m:t>
                                  </m:r>
                                </m:den>
                              </m:f>
                            </m:e>
                          </m:mr>
                        </m:m>
                        <m:r>
                          <a:rPr lang="en-US" b="1" i="1">
                            <a:latin typeface="Cambria Math"/>
                          </a:rPr>
                          <m:t>     </m:t>
                        </m:r>
                        <m:m>
                          <m:mPr>
                            <m:mcs>
                              <m:mc>
                                <m:mcPr>
                                  <m:count m:val="1"/>
                                  <m:mcJc m:val="center"/>
                                </m:mcPr>
                              </m:mc>
                            </m:mcs>
                            <m:ctrlPr>
                              <a:rPr lang="en-US" b="1" i="1">
                                <a:latin typeface="Cambria Math" charset="0"/>
                              </a:rPr>
                            </m:ctrlPr>
                          </m:mPr>
                          <m:mr>
                            <m:e>
                              <m:r>
                                <m:rPr>
                                  <m:brk m:alnAt="7"/>
                                </m:rPr>
                                <a:rPr lang="en-US" b="1" i="1">
                                  <a:latin typeface="Cambria Math"/>
                                </a:rPr>
                                <m:t>𝒊</m:t>
                              </m:r>
                              <m:r>
                                <a:rPr lang="en-US" b="1" i="1">
                                  <a:latin typeface="Cambria Math"/>
                                </a:rPr>
                                <m:t>𝒇</m:t>
                              </m:r>
                              <m:r>
                                <a:rPr lang="en-US" b="1" i="1">
                                  <a:latin typeface="Cambria Math"/>
                                </a:rPr>
                                <m:t> </m:t>
                              </m:r>
                              <m:r>
                                <a:rPr lang="en-US" b="1" i="1">
                                  <a:latin typeface="Cambria Math"/>
                                </a:rPr>
                                <m:t>𝒊</m:t>
                              </m:r>
                              <m:r>
                                <a:rPr lang="en-US" b="1" i="1">
                                  <a:latin typeface="Cambria Math"/>
                                </a:rPr>
                                <m:t>∈</m:t>
                              </m:r>
                              <m:r>
                                <a:rPr lang="en-US" b="1" i="1">
                                  <a:latin typeface="Cambria Math"/>
                                </a:rPr>
                                <m:t>𝑨</m:t>
                              </m:r>
                            </m:e>
                          </m:mr>
                          <m:mr>
                            <m:e>
                              <m:r>
                                <a:rPr lang="en-US" b="1" i="1">
                                  <a:latin typeface="Cambria Math"/>
                                </a:rPr>
                                <m:t>𝒊𝒇</m:t>
                              </m:r>
                              <m:r>
                                <a:rPr lang="en-US" b="1" i="1">
                                  <a:latin typeface="Cambria Math"/>
                                </a:rPr>
                                <m:t> </m:t>
                              </m:r>
                              <m:r>
                                <a:rPr lang="en-US" b="1" i="1">
                                  <a:latin typeface="Cambria Math"/>
                                </a:rPr>
                                <m:t>𝒊</m:t>
                              </m:r>
                              <m:r>
                                <a:rPr lang="en-US" b="1" i="1">
                                  <a:latin typeface="Cambria Math"/>
                                </a:rPr>
                                <m:t>∈</m:t>
                              </m:r>
                              <m:r>
                                <a:rPr lang="en-US" b="1" i="1">
                                  <a:latin typeface="Cambria Math"/>
                                </a:rPr>
                                <m:t>𝑩</m:t>
                              </m:r>
                            </m:e>
                          </m:mr>
                        </m:m>
                      </m:e>
                    </m:d>
                  </m:oMath>
                </a14:m>
                <a:endParaRPr lang="en-IE" b="1" dirty="0"/>
              </a:p>
              <a:p>
                <a:pPr lvl="2"/>
                <a:r>
                  <a:rPr lang="en-US" dirty="0" smtClean="0">
                    <a:solidFill>
                      <a:schemeClr val="bg1">
                        <a:lumMod val="50000"/>
                      </a:schemeClr>
                    </a:solidFill>
                  </a:rPr>
                  <a:t>Let’s quickly verify that </a:t>
                </a:r>
                <a14:m>
                  <m:oMath xmlns:m="http://schemas.openxmlformats.org/officeDocument/2006/math">
                    <m:nary>
                      <m:naryPr>
                        <m:chr m:val="∑"/>
                        <m:supHide m:val="on"/>
                        <m:ctrlPr>
                          <a:rPr lang="en-US" b="0" i="1" smtClean="0">
                            <a:solidFill>
                              <a:schemeClr val="bg1">
                                <a:lumMod val="50000"/>
                              </a:schemeClr>
                            </a:solidFill>
                            <a:latin typeface="Cambria Math" charset="0"/>
                          </a:rPr>
                        </m:ctrlPr>
                      </m:naryPr>
                      <m:sub>
                        <m:r>
                          <a:rPr lang="en-US" b="0" i="1" smtClean="0">
                            <a:solidFill>
                              <a:schemeClr val="bg1">
                                <a:lumMod val="50000"/>
                              </a:schemeClr>
                            </a:solidFill>
                            <a:latin typeface="Cambria Math"/>
                          </a:rPr>
                          <m:t>𝑖</m:t>
                        </m:r>
                      </m:sub>
                      <m:sup/>
                      <m:e>
                        <m:sSub>
                          <m:sSubPr>
                            <m:ctrlPr>
                              <a:rPr lang="en-US" b="0" i="1" smtClean="0">
                                <a:solidFill>
                                  <a:schemeClr val="bg1">
                                    <a:lumMod val="50000"/>
                                  </a:schemeClr>
                                </a:solidFill>
                                <a:latin typeface="Cambria Math" charset="0"/>
                              </a:rPr>
                            </m:ctrlPr>
                          </m:sSubPr>
                          <m:e>
                            <m:r>
                              <a:rPr lang="en-US" b="0" i="1" smtClean="0">
                                <a:solidFill>
                                  <a:schemeClr val="bg1">
                                    <a:lumMod val="50000"/>
                                  </a:schemeClr>
                                </a:solidFill>
                                <a:latin typeface="Cambria Math"/>
                              </a:rPr>
                              <m:t>𝑥</m:t>
                            </m:r>
                          </m:e>
                          <m:sub>
                            <m:r>
                              <a:rPr lang="en-US" b="0" i="1" smtClean="0">
                                <a:solidFill>
                                  <a:schemeClr val="bg1">
                                    <a:lumMod val="50000"/>
                                  </a:schemeClr>
                                </a:solidFill>
                                <a:latin typeface="Cambria Math"/>
                              </a:rPr>
                              <m:t>𝑖</m:t>
                            </m:r>
                          </m:sub>
                        </m:sSub>
                        <m:r>
                          <a:rPr lang="en-US" b="0" i="1" smtClean="0">
                            <a:solidFill>
                              <a:schemeClr val="bg1">
                                <a:lumMod val="50000"/>
                              </a:schemeClr>
                            </a:solidFill>
                            <a:latin typeface="Cambria Math"/>
                          </a:rPr>
                          <m:t>=0: </m:t>
                        </m:r>
                        <m:r>
                          <a:rPr lang="en-US" b="0" i="1" smtClean="0">
                            <a:solidFill>
                              <a:schemeClr val="bg1">
                                <a:lumMod val="50000"/>
                              </a:schemeClr>
                            </a:solidFill>
                            <a:latin typeface="Cambria Math"/>
                          </a:rPr>
                          <m:t>𝑎</m:t>
                        </m:r>
                        <m:d>
                          <m:dPr>
                            <m:ctrlPr>
                              <a:rPr lang="en-US" b="0" i="1" smtClean="0">
                                <a:solidFill>
                                  <a:schemeClr val="bg1">
                                    <a:lumMod val="50000"/>
                                  </a:schemeClr>
                                </a:solidFill>
                                <a:latin typeface="Cambria Math" charset="0"/>
                              </a:rPr>
                            </m:ctrlPr>
                          </m:dPr>
                          <m:e>
                            <m:r>
                              <a:rPr lang="en-US" b="0" i="1" smtClean="0">
                                <a:solidFill>
                                  <a:schemeClr val="bg1">
                                    <a:lumMod val="50000"/>
                                  </a:schemeClr>
                                </a:solidFill>
                                <a:latin typeface="Cambria Math"/>
                              </a:rPr>
                              <m:t>−</m:t>
                            </m:r>
                            <m:f>
                              <m:fPr>
                                <m:ctrlPr>
                                  <a:rPr lang="en-US" b="0" i="1" smtClean="0">
                                    <a:solidFill>
                                      <a:schemeClr val="bg1">
                                        <a:lumMod val="50000"/>
                                      </a:schemeClr>
                                    </a:solidFill>
                                    <a:latin typeface="Cambria Math" charset="0"/>
                                  </a:rPr>
                                </m:ctrlPr>
                              </m:fPr>
                              <m:num>
                                <m:r>
                                  <a:rPr lang="en-US" b="0" i="1" smtClean="0">
                                    <a:solidFill>
                                      <a:schemeClr val="bg1">
                                        <a:lumMod val="50000"/>
                                      </a:schemeClr>
                                    </a:solidFill>
                                    <a:latin typeface="Cambria Math"/>
                                  </a:rPr>
                                  <m:t>1</m:t>
                                </m:r>
                              </m:num>
                              <m:den>
                                <m:r>
                                  <a:rPr lang="en-US" b="0" i="1" smtClean="0">
                                    <a:solidFill>
                                      <a:schemeClr val="bg1">
                                        <a:lumMod val="50000"/>
                                      </a:schemeClr>
                                    </a:solidFill>
                                    <a:latin typeface="Cambria Math"/>
                                  </a:rPr>
                                  <m:t>𝑎</m:t>
                                </m:r>
                              </m:den>
                            </m:f>
                          </m:e>
                        </m:d>
                        <m:r>
                          <a:rPr lang="en-US" b="0" i="1" smtClean="0">
                            <a:solidFill>
                              <a:schemeClr val="bg1">
                                <a:lumMod val="50000"/>
                              </a:schemeClr>
                            </a:solidFill>
                            <a:latin typeface="Cambria Math"/>
                          </a:rPr>
                          <m:t>+</m:t>
                        </m:r>
                        <m:r>
                          <a:rPr lang="en-US" b="0" i="1" smtClean="0">
                            <a:solidFill>
                              <a:schemeClr val="bg1">
                                <a:lumMod val="50000"/>
                              </a:schemeClr>
                            </a:solidFill>
                            <a:latin typeface="Cambria Math"/>
                          </a:rPr>
                          <m:t>𝑏</m:t>
                        </m:r>
                        <m:d>
                          <m:dPr>
                            <m:ctrlPr>
                              <a:rPr lang="en-US" b="0" i="1" smtClean="0">
                                <a:solidFill>
                                  <a:schemeClr val="bg1">
                                    <a:lumMod val="50000"/>
                                  </a:schemeClr>
                                </a:solidFill>
                                <a:latin typeface="Cambria Math" charset="0"/>
                              </a:rPr>
                            </m:ctrlPr>
                          </m:dPr>
                          <m:e>
                            <m:f>
                              <m:fPr>
                                <m:ctrlPr>
                                  <a:rPr lang="en-US" b="0" i="1" smtClean="0">
                                    <a:solidFill>
                                      <a:schemeClr val="bg1">
                                        <a:lumMod val="50000"/>
                                      </a:schemeClr>
                                    </a:solidFill>
                                    <a:latin typeface="Cambria Math" charset="0"/>
                                  </a:rPr>
                                </m:ctrlPr>
                              </m:fPr>
                              <m:num>
                                <m:r>
                                  <a:rPr lang="en-US" b="0" i="1" smtClean="0">
                                    <a:solidFill>
                                      <a:schemeClr val="bg1">
                                        <a:lumMod val="50000"/>
                                      </a:schemeClr>
                                    </a:solidFill>
                                    <a:latin typeface="Cambria Math"/>
                                  </a:rPr>
                                  <m:t>1</m:t>
                                </m:r>
                              </m:num>
                              <m:den>
                                <m:r>
                                  <a:rPr lang="en-US" b="0" i="1" smtClean="0">
                                    <a:solidFill>
                                      <a:schemeClr val="bg1">
                                        <a:lumMod val="50000"/>
                                      </a:schemeClr>
                                    </a:solidFill>
                                    <a:latin typeface="Cambria Math"/>
                                  </a:rPr>
                                  <m:t>𝑏</m:t>
                                </m:r>
                              </m:den>
                            </m:f>
                          </m:e>
                        </m:d>
                        <m:r>
                          <a:rPr lang="en-US" b="0" i="1" smtClean="0">
                            <a:solidFill>
                              <a:schemeClr val="bg1">
                                <a:lumMod val="50000"/>
                              </a:schemeClr>
                            </a:solidFill>
                            <a:latin typeface="Cambria Math"/>
                          </a:rPr>
                          <m:t>=</m:t>
                        </m:r>
                        <m:r>
                          <a:rPr lang="en-US" b="1" i="1" smtClean="0">
                            <a:solidFill>
                              <a:schemeClr val="bg1">
                                <a:lumMod val="50000"/>
                              </a:schemeClr>
                            </a:solidFill>
                            <a:latin typeface="Cambria Math"/>
                          </a:rPr>
                          <m:t>𝟎</m:t>
                        </m:r>
                      </m:e>
                    </m:nary>
                  </m:oMath>
                </a14:m>
                <a:endParaRPr lang="en-US" dirty="0" smtClean="0"/>
              </a:p>
              <a:p>
                <a:pPr lvl="1"/>
                <a:r>
                  <a:rPr lang="en-US" b="1" dirty="0" smtClean="0">
                    <a:solidFill>
                      <a:srgbClr val="0000FF"/>
                    </a:solidFill>
                  </a:rPr>
                  <a:t>2) </a:t>
                </a:r>
                <a:r>
                  <a:rPr lang="en-US" b="1" dirty="0" smtClean="0"/>
                  <a:t>Then:</a:t>
                </a:r>
                <a:r>
                  <a:rPr lang="en-US" dirty="0" smtClean="0"/>
                  <a:t> </a:t>
                </a:r>
                <a14:m>
                  <m:oMath xmlns:m="http://schemas.openxmlformats.org/officeDocument/2006/math">
                    <m:f>
                      <m:fPr>
                        <m:ctrlPr>
                          <a:rPr lang="en-US" i="1">
                            <a:latin typeface="Cambria Math" charset="0"/>
                          </a:rPr>
                        </m:ctrlPr>
                      </m:fPr>
                      <m:num>
                        <m:r>
                          <a:rPr lang="en-US" i="1">
                            <a:latin typeface="Cambria Math"/>
                          </a:rPr>
                          <m:t>∑</m:t>
                        </m:r>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a:rPr>
                                      <m:t>𝑥</m:t>
                                    </m:r>
                                  </m:e>
                                  <m:sub>
                                    <m:r>
                                      <a:rPr lang="en-US" i="1">
                                        <a:latin typeface="Cambria Math"/>
                                      </a:rPr>
                                      <m:t>𝑖</m:t>
                                    </m:r>
                                  </m:sub>
                                </m:sSub>
                                <m:r>
                                  <a:rPr lang="en-US" i="1">
                                    <a:latin typeface="Cambria Math"/>
                                  </a:rPr>
                                  <m:t>−</m:t>
                                </m:r>
                                <m:sSub>
                                  <m:sSubPr>
                                    <m:ctrlPr>
                                      <a:rPr lang="en-US" i="1">
                                        <a:latin typeface="Cambria Math" charset="0"/>
                                      </a:rPr>
                                    </m:ctrlPr>
                                  </m:sSubPr>
                                  <m:e>
                                    <m:r>
                                      <a:rPr lang="en-US" i="1">
                                        <a:latin typeface="Cambria Math"/>
                                      </a:rPr>
                                      <m:t>𝑥</m:t>
                                    </m:r>
                                  </m:e>
                                  <m:sub>
                                    <m:r>
                                      <a:rPr lang="en-US" i="1">
                                        <a:latin typeface="Cambria Math"/>
                                      </a:rPr>
                                      <m:t>𝑗</m:t>
                                    </m:r>
                                  </m:sub>
                                </m:sSub>
                              </m:e>
                            </m:d>
                          </m:e>
                          <m:sup>
                            <m:r>
                              <a:rPr lang="en-US" i="1">
                                <a:latin typeface="Cambria Math"/>
                              </a:rPr>
                              <m:t>2</m:t>
                            </m:r>
                          </m:sup>
                        </m:sSup>
                      </m:num>
                      <m:den>
                        <m:nary>
                          <m:naryPr>
                            <m:chr m:val="∑"/>
                            <m:supHide m:val="on"/>
                            <m:ctrlPr>
                              <a:rPr lang="en-US" b="0" i="1" smtClean="0">
                                <a:latin typeface="Cambria Math" charset="0"/>
                              </a:rPr>
                            </m:ctrlPr>
                          </m:naryPr>
                          <m:sub>
                            <m:r>
                              <a:rPr lang="en-US" b="0" i="1" smtClean="0">
                                <a:latin typeface="Cambria Math"/>
                              </a:rPr>
                              <m:t>𝑖</m:t>
                            </m:r>
                          </m:sub>
                          <m:sup/>
                          <m:e>
                            <m:sSubSup>
                              <m:sSubSupPr>
                                <m:ctrlPr>
                                  <a:rPr lang="en-US" b="0" i="1" smtClean="0">
                                    <a:latin typeface="Cambria Math"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den>
                    </m:f>
                    <m:r>
                      <a:rPr lang="en-US" b="0" i="1" smtClean="0">
                        <a:latin typeface="Cambria Math"/>
                      </a:rPr>
                      <m:t>=</m:t>
                    </m:r>
                    <m:f>
                      <m:fPr>
                        <m:ctrlPr>
                          <a:rPr lang="en-US" b="0" i="1" smtClean="0">
                            <a:latin typeface="Cambria Math" charset="0"/>
                          </a:rPr>
                        </m:ctrlPr>
                      </m:fPr>
                      <m:num>
                        <m:nary>
                          <m:naryPr>
                            <m:chr m:val="∑"/>
                            <m:supHide m:val="on"/>
                            <m:ctrlPr>
                              <a:rPr lang="en-US" b="0" i="1" smtClean="0">
                                <a:latin typeface="Cambria Math" charset="0"/>
                              </a:rPr>
                            </m:ctrlPr>
                          </m:naryPr>
                          <m:sub>
                            <m:r>
                              <a:rPr lang="en-US" i="1">
                                <a:latin typeface="Cambria Math"/>
                              </a:rPr>
                              <m:t>𝑖</m:t>
                            </m:r>
                            <m:r>
                              <a:rPr lang="en-US" i="1">
                                <a:latin typeface="Cambria Math"/>
                              </a:rPr>
                              <m:t>∈</m:t>
                            </m:r>
                            <m:r>
                              <a:rPr lang="en-US" i="1">
                                <a:latin typeface="Cambria Math"/>
                              </a:rPr>
                              <m:t>𝐴</m:t>
                            </m:r>
                            <m:r>
                              <a:rPr lang="en-US" i="1">
                                <a:latin typeface="Cambria Math"/>
                              </a:rPr>
                              <m:t>,</m:t>
                            </m:r>
                            <m:r>
                              <a:rPr lang="en-US" i="1">
                                <a:latin typeface="Cambria Math"/>
                              </a:rPr>
                              <m:t>𝑗</m:t>
                            </m:r>
                            <m:r>
                              <a:rPr lang="en-US" i="1">
                                <a:latin typeface="Cambria Math"/>
                              </a:rPr>
                              <m:t>∈</m:t>
                            </m:r>
                            <m:r>
                              <a:rPr lang="en-US" i="1">
                                <a:latin typeface="Cambria Math"/>
                              </a:rPr>
                              <m:t>𝐵</m:t>
                            </m:r>
                          </m:sub>
                          <m:sup/>
                          <m:e>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a:rPr>
                                          <m:t>1</m:t>
                                        </m:r>
                                      </m:num>
                                      <m:den>
                                        <m:r>
                                          <a:rPr lang="en-US" b="0" i="1" smtClean="0">
                                            <a:latin typeface="Cambria Math"/>
                                          </a:rPr>
                                          <m:t>𝑏</m:t>
                                        </m:r>
                                      </m:den>
                                    </m:f>
                                    <m:r>
                                      <a:rPr lang="en-US" b="0" i="1" smtClean="0">
                                        <a:latin typeface="Cambria Math"/>
                                      </a:rPr>
                                      <m:t>+</m:t>
                                    </m:r>
                                    <m:f>
                                      <m:fPr>
                                        <m:ctrlPr>
                                          <a:rPr lang="en-US" b="0" i="1" smtClean="0">
                                            <a:latin typeface="Cambria Math" charset="0"/>
                                          </a:rPr>
                                        </m:ctrlPr>
                                      </m:fPr>
                                      <m:num>
                                        <m:r>
                                          <a:rPr lang="en-US" b="0" i="1" smtClean="0">
                                            <a:latin typeface="Cambria Math"/>
                                          </a:rPr>
                                          <m:t>1</m:t>
                                        </m:r>
                                      </m:num>
                                      <m:den>
                                        <m:r>
                                          <a:rPr lang="en-US" b="0" i="1" smtClean="0">
                                            <a:latin typeface="Cambria Math"/>
                                          </a:rPr>
                                          <m:t>𝑎</m:t>
                                        </m:r>
                                      </m:den>
                                    </m:f>
                                  </m:e>
                                </m:d>
                              </m:e>
                              <m:sup>
                                <m:r>
                                  <a:rPr lang="en-US" b="0" i="1" smtClean="0">
                                    <a:latin typeface="Cambria Math"/>
                                  </a:rPr>
                                  <m:t>2</m:t>
                                </m:r>
                              </m:sup>
                            </m:sSup>
                          </m:e>
                        </m:nary>
                      </m:num>
                      <m:den>
                        <m:r>
                          <a:rPr lang="en-US" b="0" i="1" smtClean="0">
                            <a:latin typeface="Cambria Math"/>
                          </a:rPr>
                          <m:t>𝑎</m:t>
                        </m:r>
                        <m:sSup>
                          <m:sSupPr>
                            <m:ctrlPr>
                              <a:rPr lang="en-US" b="0" i="1" smtClean="0">
                                <a:latin typeface="Cambria Math" charset="0"/>
                              </a:rPr>
                            </m:ctrlPr>
                          </m:sSupPr>
                          <m:e>
                            <m:d>
                              <m:dPr>
                                <m:ctrlPr>
                                  <a:rPr lang="en-US" b="0" i="1" smtClean="0">
                                    <a:latin typeface="Cambria Math" charset="0"/>
                                  </a:rPr>
                                </m:ctrlPr>
                              </m:dPr>
                              <m:e>
                                <m:r>
                                  <a:rPr lang="en-US" b="0" i="1" smtClean="0">
                                    <a:latin typeface="Cambria Math"/>
                                  </a:rPr>
                                  <m:t>−</m:t>
                                </m:r>
                                <m:f>
                                  <m:fPr>
                                    <m:ctrlPr>
                                      <a:rPr lang="en-US" b="0" i="1" smtClean="0">
                                        <a:latin typeface="Cambria Math" charset="0"/>
                                      </a:rPr>
                                    </m:ctrlPr>
                                  </m:fPr>
                                  <m:num>
                                    <m:r>
                                      <a:rPr lang="en-US" b="0" i="1" smtClean="0">
                                        <a:latin typeface="Cambria Math"/>
                                      </a:rPr>
                                      <m:t>1</m:t>
                                    </m:r>
                                  </m:num>
                                  <m:den>
                                    <m:r>
                                      <a:rPr lang="en-US" b="0" i="1" smtClean="0">
                                        <a:latin typeface="Cambria Math"/>
                                      </a:rPr>
                                      <m:t>𝑎</m:t>
                                    </m:r>
                                  </m:den>
                                </m:f>
                              </m:e>
                            </m:d>
                          </m:e>
                          <m:sup>
                            <m:r>
                              <a:rPr lang="en-US" b="0" i="1" smtClean="0">
                                <a:latin typeface="Cambria Math"/>
                              </a:rPr>
                              <m:t>2</m:t>
                            </m:r>
                          </m:sup>
                        </m:sSup>
                        <m:r>
                          <a:rPr lang="en-US" b="0" i="1" smtClean="0">
                            <a:latin typeface="Cambria Math"/>
                          </a:rPr>
                          <m:t>+</m:t>
                        </m:r>
                        <m:r>
                          <a:rPr lang="en-US" b="0" i="1" smtClean="0">
                            <a:latin typeface="Cambria Math"/>
                          </a:rPr>
                          <m:t>𝑏</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a:rPr>
                                      <m:t>1</m:t>
                                    </m:r>
                                  </m:num>
                                  <m:den>
                                    <m:r>
                                      <a:rPr lang="en-US" b="0" i="1" smtClean="0">
                                        <a:latin typeface="Cambria Math"/>
                                      </a:rPr>
                                      <m:t>𝑏</m:t>
                                    </m:r>
                                  </m:den>
                                </m:f>
                              </m:e>
                            </m:d>
                          </m:e>
                          <m:sup>
                            <m:r>
                              <a:rPr lang="en-US" b="0" i="1" smtClean="0">
                                <a:latin typeface="Cambria Math"/>
                              </a:rPr>
                              <m:t>2</m:t>
                            </m:r>
                          </m:sup>
                        </m:sSup>
                      </m:den>
                    </m:f>
                    <m:r>
                      <a:rPr lang="en-US" b="0" i="1" smtClean="0">
                        <a:latin typeface="Cambria Math"/>
                      </a:rPr>
                      <m:t>=</m:t>
                    </m:r>
                    <m:f>
                      <m:fPr>
                        <m:ctrlPr>
                          <a:rPr lang="en-US" b="0" i="1" smtClean="0">
                            <a:latin typeface="Cambria Math" charset="0"/>
                          </a:rPr>
                        </m:ctrlPr>
                      </m:fPr>
                      <m:num>
                        <m:r>
                          <a:rPr lang="en-US" b="0" i="1" smtClean="0">
                            <a:latin typeface="Cambria Math"/>
                          </a:rPr>
                          <m:t>𝑒</m:t>
                        </m:r>
                        <m:r>
                          <a:rPr lang="en-US" b="0" i="1" smtClean="0">
                            <a:latin typeface="Cambria Math"/>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charset="0"/>
                                      </a:rPr>
                                    </m:ctrlPr>
                                  </m:fPr>
                                  <m:num>
                                    <m:r>
                                      <a:rPr lang="en-US" b="0" i="1" smtClean="0">
                                        <a:latin typeface="Cambria Math"/>
                                      </a:rPr>
                                      <m:t>1</m:t>
                                    </m:r>
                                  </m:num>
                                  <m:den>
                                    <m:r>
                                      <a:rPr lang="en-US" b="0" i="1" smtClean="0">
                                        <a:latin typeface="Cambria Math"/>
                                      </a:rPr>
                                      <m:t>𝑏</m:t>
                                    </m:r>
                                  </m:den>
                                </m:f>
                              </m:e>
                            </m:d>
                          </m:e>
                          <m:sup>
                            <m:r>
                              <a:rPr lang="en-US" b="0" i="1" smtClean="0">
                                <a:latin typeface="Cambria Math"/>
                              </a:rPr>
                              <m:t>2</m:t>
                            </m:r>
                          </m:sup>
                        </m:sSup>
                      </m:num>
                      <m:den>
                        <m:f>
                          <m:fPr>
                            <m:ctrlPr>
                              <a:rPr lang="en-US" b="0" i="1" smtClean="0">
                                <a:latin typeface="Cambria Math"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charset="0"/>
                              </a:rPr>
                            </m:ctrlPr>
                          </m:fPr>
                          <m:num>
                            <m:r>
                              <a:rPr lang="en-US" b="0" i="1" smtClean="0">
                                <a:latin typeface="Cambria Math"/>
                              </a:rPr>
                              <m:t>1</m:t>
                            </m:r>
                          </m:num>
                          <m:den>
                            <m:r>
                              <a:rPr lang="en-US" b="0" i="1" smtClean="0">
                                <a:latin typeface="Cambria Math"/>
                              </a:rPr>
                              <m:t>𝑏</m:t>
                            </m:r>
                          </m:den>
                        </m:f>
                      </m:den>
                    </m:f>
                    <m:r>
                      <a:rPr lang="en-US" b="0" i="1" smtClean="0">
                        <a:latin typeface="Cambria Math"/>
                      </a:rPr>
                      <m:t>=</m:t>
                    </m:r>
                    <m:r>
                      <a:rPr lang="en-US" b="0" i="1" smtClean="0">
                        <a:latin typeface="Cambria Math"/>
                      </a:rPr>
                      <m:t>𝑒</m:t>
                    </m:r>
                    <m:d>
                      <m:dPr>
                        <m:ctrlPr>
                          <a:rPr lang="en-US" b="0" i="1" smtClean="0">
                            <a:latin typeface="Cambria Math" charset="0"/>
                          </a:rPr>
                        </m:ctrlPr>
                      </m:dPr>
                      <m:e>
                        <m:f>
                          <m:fPr>
                            <m:ctrlPr>
                              <a:rPr lang="en-US" b="0" i="1" smtClean="0">
                                <a:latin typeface="Cambria Math"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charset="0"/>
                              </a:rPr>
                            </m:ctrlPr>
                          </m:fPr>
                          <m:num>
                            <m:r>
                              <a:rPr lang="en-US" b="0" i="1" smtClean="0">
                                <a:latin typeface="Cambria Math"/>
                              </a:rPr>
                              <m:t>1</m:t>
                            </m:r>
                          </m:num>
                          <m:den>
                            <m:r>
                              <a:rPr lang="en-US" b="0" i="1" smtClean="0">
                                <a:latin typeface="Cambria Math"/>
                              </a:rPr>
                              <m:t>𝑏</m:t>
                            </m:r>
                          </m:den>
                        </m:f>
                      </m:e>
                    </m:d>
                    <m:r>
                      <a:rPr lang="en-US" b="0" i="1" smtClean="0">
                        <a:latin typeface="Cambria Math"/>
                      </a:rPr>
                      <m:t>≤</m:t>
                    </m:r>
                    <m:r>
                      <a:rPr lang="en-US" b="0" i="1" smtClean="0">
                        <a:latin typeface="Cambria Math"/>
                      </a:rPr>
                      <m:t>𝑒</m:t>
                    </m:r>
                    <m:d>
                      <m:dPr>
                        <m:ctrlPr>
                          <a:rPr lang="en-US" b="0" i="1" smtClean="0">
                            <a:latin typeface="Cambria Math" charset="0"/>
                          </a:rPr>
                        </m:ctrlPr>
                      </m:dPr>
                      <m:e>
                        <m:f>
                          <m:fPr>
                            <m:ctrlPr>
                              <a:rPr lang="en-US" b="0" i="1" smtClean="0">
                                <a:latin typeface="Cambria Math"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charset="0"/>
                              </a:rPr>
                            </m:ctrlPr>
                          </m:fPr>
                          <m:num>
                            <m:r>
                              <a:rPr lang="en-US" b="0" i="1" smtClean="0">
                                <a:latin typeface="Cambria Math"/>
                              </a:rPr>
                              <m:t>1</m:t>
                            </m:r>
                          </m:num>
                          <m:den>
                            <m:r>
                              <a:rPr lang="en-US" b="0" i="1" smtClean="0">
                                <a:latin typeface="Cambria Math"/>
                              </a:rPr>
                              <m:t>𝑎</m:t>
                            </m:r>
                          </m:den>
                        </m:f>
                      </m:e>
                    </m:d>
                    <m:r>
                      <a:rPr lang="en-US" b="0" i="1" smtClean="0">
                        <a:latin typeface="Cambria Math"/>
                      </a:rPr>
                      <m:t>≤</m:t>
                    </m:r>
                    <m:r>
                      <a:rPr lang="en-US" b="1" i="1" smtClean="0">
                        <a:latin typeface="Cambria Math"/>
                      </a:rPr>
                      <m:t>𝒆</m:t>
                    </m:r>
                    <m:f>
                      <m:fPr>
                        <m:ctrlPr>
                          <a:rPr lang="en-US" b="1" i="1" smtClean="0">
                            <a:latin typeface="Cambria Math" charset="0"/>
                          </a:rPr>
                        </m:ctrlPr>
                      </m:fPr>
                      <m:num>
                        <m:r>
                          <a:rPr lang="en-US" b="1" i="1" smtClean="0">
                            <a:latin typeface="Cambria Math"/>
                          </a:rPr>
                          <m:t>𝟐</m:t>
                        </m:r>
                      </m:num>
                      <m:den>
                        <m:r>
                          <a:rPr lang="en-US" b="1" i="1" smtClean="0">
                            <a:latin typeface="Cambria Math"/>
                          </a:rPr>
                          <m:t>𝒂</m:t>
                        </m:r>
                      </m:den>
                    </m:f>
                    <m:r>
                      <a:rPr lang="en-US" b="1" i="1" smtClean="0">
                        <a:latin typeface="Cambria Math"/>
                      </a:rPr>
                      <m:t>=</m:t>
                    </m:r>
                    <m:r>
                      <a:rPr lang="en-US" b="1" i="1" smtClean="0">
                        <a:latin typeface="Cambria Math"/>
                      </a:rPr>
                      <m:t>𝟐</m:t>
                    </m:r>
                    <m:r>
                      <a:rPr lang="en-US" b="1" i="1" smtClean="0">
                        <a:latin typeface="Cambria Math"/>
                      </a:rPr>
                      <m:t>𝜶</m:t>
                    </m:r>
                  </m:oMath>
                </a14:m>
                <a:r>
                  <a:rPr lang="en-US" b="1" dirty="0" smtClean="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46</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
        <p:nvSpPr>
          <p:cNvPr id="13" name="TextBox 12"/>
          <p:cNvSpPr txBox="1"/>
          <p:nvPr/>
        </p:nvSpPr>
        <p:spPr>
          <a:xfrm>
            <a:off x="6324600" y="5798403"/>
            <a:ext cx="2819400" cy="830997"/>
          </a:xfrm>
          <a:prstGeom prst="rect">
            <a:avLst/>
          </a:prstGeom>
          <a:noFill/>
        </p:spPr>
        <p:txBody>
          <a:bodyPr wrap="square" rtlCol="0">
            <a:spAutoFit/>
          </a:bodyPr>
          <a:lstStyle/>
          <a:p>
            <a:r>
              <a:rPr lang="en-US" sz="1600" dirty="0" smtClean="0">
                <a:solidFill>
                  <a:srgbClr val="0000FF"/>
                </a:solidFill>
                <a:latin typeface="Arial" pitchFamily="34" charset="0"/>
                <a:cs typeface="Arial" pitchFamily="34" charset="0"/>
              </a:rPr>
              <a:t>Which proves that the cost achieved by spectral is better than twice the OPT cost</a:t>
            </a:r>
          </a:p>
        </p:txBody>
      </p:sp>
      <p:sp>
        <p:nvSpPr>
          <p:cNvPr id="14" name="TextBox 13"/>
          <p:cNvSpPr txBox="1"/>
          <p:nvPr/>
        </p:nvSpPr>
        <p:spPr>
          <a:xfrm>
            <a:off x="1211486" y="6400800"/>
            <a:ext cx="419871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e … number of edges between A and B</a:t>
            </a:r>
          </a:p>
        </p:txBody>
      </p:sp>
    </p:spTree>
    <p:extLst>
      <p:ext uri="{BB962C8B-B14F-4D97-AF65-F5344CB8AC3E}">
        <p14:creationId xmlns:p14="http://schemas.microsoft.com/office/powerpoint/2010/main" val="41772185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Approx. Guarantee of Spectral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257799"/>
              </a:xfrm>
            </p:spPr>
            <p:txBody>
              <a:bodyPr>
                <a:normAutofit/>
              </a:bodyPr>
              <a:lstStyle/>
              <a:p>
                <a:r>
                  <a:rPr lang="en-US" b="1" dirty="0" smtClean="0">
                    <a:solidFill>
                      <a:srgbClr val="0000FF"/>
                    </a:solidFill>
                  </a:rPr>
                  <a:t>Putting it all together:</a:t>
                </a:r>
              </a:p>
              <a:p>
                <a:pPr marL="118872" indent="0">
                  <a:buNone/>
                </a:pPr>
                <a14:m>
                  <m:oMathPara xmlns:m="http://schemas.openxmlformats.org/officeDocument/2006/math">
                    <m:oMathParaPr>
                      <m:jc m:val="centerGroup"/>
                    </m:oMathParaPr>
                    <m:oMath xmlns:m="http://schemas.openxmlformats.org/officeDocument/2006/math">
                      <m:r>
                        <a:rPr lang="en-US" b="1" i="1">
                          <a:latin typeface="Cambria Math"/>
                        </a:rPr>
                        <m:t>𝟐</m:t>
                      </m:r>
                      <m:r>
                        <a:rPr lang="en-US" b="1" i="1">
                          <a:latin typeface="Cambria Math"/>
                        </a:rPr>
                        <m:t>𝜶</m:t>
                      </m:r>
                      <m:r>
                        <a:rPr lang="en-US" b="1" i="1">
                          <a:latin typeface="Cambria Math"/>
                        </a:rPr>
                        <m:t>≥</m:t>
                      </m:r>
                      <m:sSub>
                        <m:sSubPr>
                          <m:ctrlPr>
                            <a:rPr lang="en-US" b="1" i="1">
                              <a:latin typeface="Cambria Math" charset="0"/>
                            </a:rPr>
                          </m:ctrlPr>
                        </m:sSubPr>
                        <m:e>
                          <m:r>
                            <a:rPr lang="en-US" b="1" i="1">
                              <a:latin typeface="Cambria Math"/>
                            </a:rPr>
                            <m:t>𝝀</m:t>
                          </m:r>
                        </m:e>
                        <m:sub>
                          <m:r>
                            <a:rPr lang="en-US" b="1" i="1">
                              <a:latin typeface="Cambria Math"/>
                            </a:rPr>
                            <m:t>𝟐</m:t>
                          </m:r>
                        </m:sub>
                      </m:sSub>
                      <m:r>
                        <a:rPr lang="en-US" b="1" i="1">
                          <a:latin typeface="Cambria Math"/>
                        </a:rPr>
                        <m:t>≥</m:t>
                      </m:r>
                      <m:f>
                        <m:fPr>
                          <m:ctrlPr>
                            <a:rPr lang="en-US" b="1" i="1">
                              <a:latin typeface="Cambria Math" charset="0"/>
                            </a:rPr>
                          </m:ctrlPr>
                        </m:fPr>
                        <m:num>
                          <m:sSup>
                            <m:sSupPr>
                              <m:ctrlPr>
                                <a:rPr lang="en-US" b="1" i="1">
                                  <a:latin typeface="Cambria Math" charset="0"/>
                                </a:rPr>
                              </m:ctrlPr>
                            </m:sSupPr>
                            <m:e>
                              <m:r>
                                <a:rPr lang="en-US" b="1" i="1">
                                  <a:latin typeface="Cambria Math"/>
                                </a:rPr>
                                <m:t>𝜶</m:t>
                              </m:r>
                            </m:e>
                            <m:sup>
                              <m:r>
                                <a:rPr lang="en-US" b="1" i="1">
                                  <a:latin typeface="Cambria Math"/>
                                </a:rPr>
                                <m:t>𝟐</m:t>
                              </m:r>
                            </m:sup>
                          </m:sSup>
                        </m:num>
                        <m:den>
                          <m:r>
                            <a:rPr lang="en-US" b="1" i="1">
                              <a:latin typeface="Cambria Math"/>
                            </a:rPr>
                            <m:t>𝟐</m:t>
                          </m:r>
                          <m:sSub>
                            <m:sSubPr>
                              <m:ctrlPr>
                                <a:rPr lang="en-US" b="1" i="1">
                                  <a:latin typeface="Cambria Math" charset="0"/>
                                </a:rPr>
                              </m:ctrlPr>
                            </m:sSubPr>
                            <m:e>
                              <m:r>
                                <a:rPr lang="en-US" b="1" i="1">
                                  <a:latin typeface="Cambria Math"/>
                                </a:rPr>
                                <m:t>𝒌</m:t>
                              </m:r>
                            </m:e>
                            <m:sub>
                              <m:r>
                                <a:rPr lang="en-US" b="1" i="1">
                                  <a:latin typeface="Cambria Math"/>
                                </a:rPr>
                                <m:t>𝒎𝒂𝒙</m:t>
                              </m:r>
                            </m:sub>
                          </m:sSub>
                        </m:den>
                      </m:f>
                    </m:oMath>
                  </m:oMathPara>
                </a14:m>
                <a:endParaRPr lang="en-US" b="1" dirty="0" smtClean="0"/>
              </a:p>
              <a:p>
                <a:pPr lvl="1"/>
                <a:r>
                  <a:rPr lang="en-US" dirty="0"/>
                  <a:t>w</a:t>
                </a:r>
                <a:r>
                  <a:rPr lang="en-US" dirty="0" smtClean="0"/>
                  <a:t>here </a:t>
                </a:r>
                <a14:m>
                  <m:oMath xmlns:m="http://schemas.openxmlformats.org/officeDocument/2006/math">
                    <m:sSub>
                      <m:sSubPr>
                        <m:ctrlPr>
                          <a:rPr lang="en-US" i="1">
                            <a:latin typeface="Cambria Math" charset="0"/>
                          </a:rPr>
                        </m:ctrlPr>
                      </m:sSubPr>
                      <m:e>
                        <m:r>
                          <a:rPr lang="en-US" b="0" i="1">
                            <a:latin typeface="Cambria Math"/>
                          </a:rPr>
                          <m:t>𝑘</m:t>
                        </m:r>
                      </m:e>
                      <m:sub>
                        <m:r>
                          <a:rPr lang="en-US" b="0" i="1">
                            <a:latin typeface="Cambria Math"/>
                          </a:rPr>
                          <m:t>𝑚𝑎𝑥</m:t>
                        </m:r>
                      </m:sub>
                    </m:sSub>
                  </m:oMath>
                </a14:m>
                <a:r>
                  <a:rPr lang="en-US" dirty="0" smtClean="0"/>
                  <a:t> is the maximum node degree </a:t>
                </a:r>
                <a:br>
                  <a:rPr lang="en-US" dirty="0" smtClean="0"/>
                </a:br>
                <a:r>
                  <a:rPr lang="en-US" dirty="0" smtClean="0"/>
                  <a:t>in the graph</a:t>
                </a:r>
              </a:p>
              <a:p>
                <a:pPr lvl="2"/>
                <a:r>
                  <a:rPr lang="en-US" dirty="0" smtClean="0"/>
                  <a:t>Note we only provide the 1</a:t>
                </a:r>
                <a:r>
                  <a:rPr lang="en-US" baseline="30000" dirty="0" smtClean="0"/>
                  <a:t>st</a:t>
                </a:r>
                <a:r>
                  <a:rPr lang="en-US" dirty="0" smtClean="0"/>
                  <a:t> part: </a:t>
                </a:r>
                <a14:m>
                  <m:oMath xmlns:m="http://schemas.openxmlformats.org/officeDocument/2006/math">
                    <m:r>
                      <a:rPr lang="en-US" b="1" i="1">
                        <a:latin typeface="Cambria Math"/>
                      </a:rPr>
                      <m:t>𝟐</m:t>
                    </m:r>
                    <m:r>
                      <a:rPr lang="en-US" b="1" i="1">
                        <a:latin typeface="Cambria Math"/>
                      </a:rPr>
                      <m:t>𝜶</m:t>
                    </m:r>
                    <m:r>
                      <a:rPr lang="en-US" b="1" i="1">
                        <a:latin typeface="Cambria Math"/>
                      </a:rPr>
                      <m:t>≥</m:t>
                    </m:r>
                    <m:sSub>
                      <m:sSubPr>
                        <m:ctrlPr>
                          <a:rPr lang="en-US" b="1" i="1">
                            <a:latin typeface="Cambria Math" charset="0"/>
                          </a:rPr>
                        </m:ctrlPr>
                      </m:sSubPr>
                      <m:e>
                        <m:r>
                          <a:rPr lang="en-US" b="1" i="1">
                            <a:latin typeface="Cambria Math"/>
                          </a:rPr>
                          <m:t>𝝀</m:t>
                        </m:r>
                      </m:e>
                      <m:sub>
                        <m:r>
                          <a:rPr lang="en-US" b="1" i="1">
                            <a:latin typeface="Cambria Math"/>
                          </a:rPr>
                          <m:t>𝟐</m:t>
                        </m:r>
                      </m:sub>
                    </m:sSub>
                  </m:oMath>
                </a14:m>
                <a:endParaRPr lang="en-US" dirty="0" smtClean="0"/>
              </a:p>
              <a:p>
                <a:pPr lvl="2"/>
                <a:r>
                  <a:rPr lang="en-US" dirty="0" smtClean="0"/>
                  <a:t>We did not prove </a:t>
                </a:r>
                <a14:m>
                  <m:oMath xmlns:m="http://schemas.openxmlformats.org/officeDocument/2006/math">
                    <m:sSub>
                      <m:sSubPr>
                        <m:ctrlPr>
                          <a:rPr lang="en-US" b="1" i="1">
                            <a:latin typeface="Cambria Math" charset="0"/>
                          </a:rPr>
                        </m:ctrlPr>
                      </m:sSubPr>
                      <m:e>
                        <m:r>
                          <a:rPr lang="en-US" b="1" i="1">
                            <a:latin typeface="Cambria Math"/>
                          </a:rPr>
                          <m:t>𝝀</m:t>
                        </m:r>
                      </m:e>
                      <m:sub>
                        <m:r>
                          <a:rPr lang="en-US" b="1" i="1">
                            <a:latin typeface="Cambria Math"/>
                          </a:rPr>
                          <m:t>𝟐</m:t>
                        </m:r>
                      </m:sub>
                    </m:sSub>
                    <m:r>
                      <a:rPr lang="en-US" b="1" i="1">
                        <a:latin typeface="Cambria Math"/>
                      </a:rPr>
                      <m:t>≥</m:t>
                    </m:r>
                    <m:f>
                      <m:fPr>
                        <m:ctrlPr>
                          <a:rPr lang="en-US" b="1" i="1">
                            <a:latin typeface="Cambria Math" charset="0"/>
                          </a:rPr>
                        </m:ctrlPr>
                      </m:fPr>
                      <m:num>
                        <m:sSup>
                          <m:sSupPr>
                            <m:ctrlPr>
                              <a:rPr lang="en-US" b="1" i="1">
                                <a:latin typeface="Cambria Math" charset="0"/>
                              </a:rPr>
                            </m:ctrlPr>
                          </m:sSupPr>
                          <m:e>
                            <m:r>
                              <a:rPr lang="en-US" b="1" i="1">
                                <a:latin typeface="Cambria Math"/>
                              </a:rPr>
                              <m:t>𝜶</m:t>
                            </m:r>
                          </m:e>
                          <m:sup>
                            <m:r>
                              <a:rPr lang="en-US" b="1" i="1">
                                <a:latin typeface="Cambria Math"/>
                              </a:rPr>
                              <m:t>𝟐</m:t>
                            </m:r>
                          </m:sup>
                        </m:sSup>
                      </m:num>
                      <m:den>
                        <m:r>
                          <a:rPr lang="en-US" b="1" i="1">
                            <a:latin typeface="Cambria Math"/>
                          </a:rPr>
                          <m:t>𝟐</m:t>
                        </m:r>
                        <m:sSub>
                          <m:sSubPr>
                            <m:ctrlPr>
                              <a:rPr lang="en-US" b="1" i="1">
                                <a:latin typeface="Cambria Math" charset="0"/>
                              </a:rPr>
                            </m:ctrlPr>
                          </m:sSubPr>
                          <m:e>
                            <m:r>
                              <a:rPr lang="en-US" b="1" i="1">
                                <a:latin typeface="Cambria Math"/>
                              </a:rPr>
                              <m:t>𝒌</m:t>
                            </m:r>
                          </m:e>
                          <m:sub>
                            <m:r>
                              <a:rPr lang="en-US" b="1" i="1">
                                <a:latin typeface="Cambria Math"/>
                              </a:rPr>
                              <m:t>𝒎𝒂𝒙</m:t>
                            </m:r>
                          </m:sub>
                        </m:sSub>
                      </m:den>
                    </m:f>
                  </m:oMath>
                </a14:m>
                <a:endParaRPr lang="en-US" b="1" dirty="0"/>
              </a:p>
              <a:p>
                <a:pPr lvl="1"/>
                <a:r>
                  <a:rPr lang="en-US" dirty="0" smtClean="0">
                    <a:solidFill>
                      <a:srgbClr val="0000FF"/>
                    </a:solidFill>
                  </a:rPr>
                  <a:t>Overall this always certifies that </a:t>
                </a:r>
                <a14:m>
                  <m:oMath xmlns:m="http://schemas.openxmlformats.org/officeDocument/2006/math">
                    <m:sSub>
                      <m:sSubPr>
                        <m:ctrlPr>
                          <a:rPr lang="en-US" b="1" i="1" smtClean="0">
                            <a:solidFill>
                              <a:srgbClr val="0000FF"/>
                            </a:solidFill>
                            <a:latin typeface="Cambria Math" charset="0"/>
                          </a:rPr>
                        </m:ctrlPr>
                      </m:sSubPr>
                      <m:e>
                        <m:r>
                          <a:rPr lang="en-US" b="1" i="1" smtClean="0">
                            <a:solidFill>
                              <a:srgbClr val="0000FF"/>
                            </a:solidFill>
                            <a:latin typeface="Cambria Math"/>
                          </a:rPr>
                          <m:t>𝝀</m:t>
                        </m:r>
                      </m:e>
                      <m:sub>
                        <m:r>
                          <a:rPr lang="en-US" b="1" i="1" smtClean="0">
                            <a:solidFill>
                              <a:srgbClr val="0000FF"/>
                            </a:solidFill>
                            <a:latin typeface="Cambria Math"/>
                          </a:rPr>
                          <m:t>𝟐</m:t>
                        </m:r>
                      </m:sub>
                    </m:sSub>
                  </m:oMath>
                </a14:m>
                <a:r>
                  <a:rPr lang="en-US" b="1" dirty="0" smtClean="0">
                    <a:solidFill>
                      <a:srgbClr val="0000FF"/>
                    </a:solidFill>
                  </a:rPr>
                  <a:t> </a:t>
                </a:r>
                <a:r>
                  <a:rPr lang="en-US" dirty="0" smtClean="0">
                    <a:solidFill>
                      <a:srgbClr val="0000FF"/>
                    </a:solidFill>
                  </a:rPr>
                  <a:t>always gives a useful bound</a:t>
                </a:r>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257799"/>
              </a:xfrm>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47</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14988632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4" name="Rectangle 10"/>
          <p:cNvSpPr>
            <a:spLocks noGrp="1" noRot="1" noChangeArrowheads="1"/>
          </p:cNvSpPr>
          <p:nvPr>
            <p:ph type="title"/>
          </p:nvPr>
        </p:nvSpPr>
        <p:spPr/>
        <p:txBody>
          <a:bodyPr/>
          <a:lstStyle/>
          <a:p>
            <a:pPr eaLnBrk="1" hangingPunct="1">
              <a:defRPr/>
            </a:pPr>
            <a:r>
              <a:rPr lang="en-IE" smtClean="0"/>
              <a:t>So far…</a:t>
            </a:r>
          </a:p>
        </p:txBody>
      </p:sp>
      <p:sp>
        <p:nvSpPr>
          <p:cNvPr id="154635" name="Rectangle 11"/>
          <p:cNvSpPr>
            <a:spLocks noGrp="1" noChangeArrowheads="1"/>
          </p:cNvSpPr>
          <p:nvPr>
            <p:ph idx="1"/>
          </p:nvPr>
        </p:nvSpPr>
        <p:spPr/>
        <p:txBody>
          <a:bodyPr>
            <a:normAutofit/>
          </a:bodyPr>
          <a:lstStyle/>
          <a:p>
            <a:pPr marL="533400" indent="-533400" eaLnBrk="1" hangingPunct="1">
              <a:defRPr/>
            </a:pPr>
            <a:r>
              <a:rPr lang="en-IE" b="1" dirty="0" smtClean="0">
                <a:solidFill>
                  <a:srgbClr val="0000FF"/>
                </a:solidFill>
              </a:rPr>
              <a:t>How to define a “good” partition of a graph?</a:t>
            </a:r>
          </a:p>
          <a:p>
            <a:pPr marL="914400" lvl="1" indent="-457200" eaLnBrk="1" hangingPunct="1">
              <a:defRPr/>
            </a:pPr>
            <a:r>
              <a:rPr lang="en-IE" dirty="0" smtClean="0"/>
              <a:t>Minimize a given graph cut criterion</a:t>
            </a:r>
          </a:p>
          <a:p>
            <a:pPr marL="2414016" lvl="8" indent="-457200">
              <a:defRPr/>
            </a:pPr>
            <a:endParaRPr lang="en-US" dirty="0" smtClean="0">
              <a:solidFill>
                <a:schemeClr val="accent2"/>
              </a:solidFill>
            </a:endParaRPr>
          </a:p>
          <a:p>
            <a:pPr marL="621792" indent="-457200">
              <a:defRPr/>
            </a:pPr>
            <a:r>
              <a:rPr lang="en-US" b="1" dirty="0" smtClean="0">
                <a:solidFill>
                  <a:srgbClr val="0000FF"/>
                </a:solidFill>
              </a:rPr>
              <a:t>How to efficiently identify such a partition?</a:t>
            </a:r>
          </a:p>
          <a:p>
            <a:pPr marL="914400" lvl="1" indent="-457200">
              <a:defRPr/>
            </a:pPr>
            <a:r>
              <a:rPr lang="en-US" dirty="0" smtClean="0"/>
              <a:t>Approximate using information provided by the </a:t>
            </a:r>
            <a:r>
              <a:rPr lang="en-US" dirty="0" err="1" smtClean="0"/>
              <a:t>eigenvalues</a:t>
            </a:r>
            <a:r>
              <a:rPr lang="en-US" dirty="0" smtClean="0"/>
              <a:t> and eigenvectors of a graph</a:t>
            </a:r>
          </a:p>
          <a:p>
            <a:pPr marL="2414016" lvl="8" indent="-457200">
              <a:defRPr/>
            </a:pPr>
            <a:endParaRPr lang="en-US" dirty="0" smtClean="0">
              <a:solidFill>
                <a:schemeClr val="accent4"/>
              </a:solidFill>
            </a:endParaRPr>
          </a:p>
          <a:p>
            <a:pPr marL="621792" indent="-457200">
              <a:defRPr/>
            </a:pPr>
            <a:r>
              <a:rPr lang="en-US" b="1" dirty="0" smtClean="0">
                <a:solidFill>
                  <a:srgbClr val="0000FF"/>
                </a:solidFill>
              </a:rPr>
              <a:t>Spectral Clustering</a:t>
            </a:r>
          </a:p>
          <a:p>
            <a:pPr marL="621792" indent="-457200">
              <a:defRPr/>
            </a:pPr>
            <a:endParaRPr lang="en-IE" dirty="0" smtClean="0"/>
          </a:p>
        </p:txBody>
      </p:sp>
      <p:sp>
        <p:nvSpPr>
          <p:cNvPr id="7" name="Slide Number Placeholder 6"/>
          <p:cNvSpPr>
            <a:spLocks noGrp="1"/>
          </p:cNvSpPr>
          <p:nvPr>
            <p:ph type="sldNum" sz="quarter" idx="12"/>
          </p:nvPr>
        </p:nvSpPr>
        <p:spPr/>
        <p:txBody>
          <a:bodyPr/>
          <a:lstStyle/>
          <a:p>
            <a:fld id="{19B12225-5612-419B-A8D5-4B8EEE4C217E}" type="slidenum">
              <a:rPr lang="en-US" smtClean="0"/>
              <a:pPr/>
              <a:t>48</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6199674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r>
              <a:rPr lang="en-IE" smtClean="0"/>
              <a:t>Spectral Clustering Algorithms</a:t>
            </a:r>
            <a:endParaRPr lang="en-IE" dirty="0" smtClean="0"/>
          </a:p>
        </p:txBody>
      </p:sp>
      <p:sp>
        <p:nvSpPr>
          <p:cNvPr id="76803" name="Rectangle 3"/>
          <p:cNvSpPr>
            <a:spLocks noGrp="1" noChangeArrowheads="1"/>
          </p:cNvSpPr>
          <p:nvPr>
            <p:ph idx="1"/>
          </p:nvPr>
        </p:nvSpPr>
        <p:spPr/>
        <p:txBody>
          <a:bodyPr/>
          <a:lstStyle/>
          <a:p>
            <a:r>
              <a:rPr lang="en-IE" b="1" dirty="0" smtClean="0">
                <a:solidFill>
                  <a:srgbClr val="D60093"/>
                </a:solidFill>
              </a:rPr>
              <a:t>Three basic stages:</a:t>
            </a:r>
          </a:p>
          <a:p>
            <a:pPr lvl="1"/>
            <a:r>
              <a:rPr lang="en-IE" b="1" dirty="0" smtClean="0"/>
              <a:t>1)</a:t>
            </a:r>
            <a:r>
              <a:rPr lang="en-IE" dirty="0" smtClean="0"/>
              <a:t> </a:t>
            </a:r>
            <a:r>
              <a:rPr lang="en-IE" b="1" dirty="0" smtClean="0">
                <a:solidFill>
                  <a:srgbClr val="0000FF"/>
                </a:solidFill>
              </a:rPr>
              <a:t>Pre-processing</a:t>
            </a:r>
          </a:p>
          <a:p>
            <a:pPr lvl="2"/>
            <a:r>
              <a:rPr lang="en-IE" dirty="0" smtClean="0"/>
              <a:t>Construct a matrix representation of the graph</a:t>
            </a:r>
          </a:p>
          <a:p>
            <a:pPr lvl="1"/>
            <a:r>
              <a:rPr lang="en-IE" b="1" dirty="0" smtClean="0"/>
              <a:t>2)</a:t>
            </a:r>
            <a:r>
              <a:rPr lang="en-IE" dirty="0" smtClean="0"/>
              <a:t> </a:t>
            </a:r>
            <a:r>
              <a:rPr lang="en-IE" b="1" dirty="0" smtClean="0">
                <a:solidFill>
                  <a:srgbClr val="0000FF"/>
                </a:solidFill>
              </a:rPr>
              <a:t>Decomposition</a:t>
            </a:r>
          </a:p>
          <a:p>
            <a:pPr lvl="2"/>
            <a:r>
              <a:rPr lang="en-IE" dirty="0" smtClean="0"/>
              <a:t>Compute eigenvalues and eigenvectors of the matrix</a:t>
            </a:r>
          </a:p>
          <a:p>
            <a:pPr lvl="2"/>
            <a:r>
              <a:rPr lang="en-IE" dirty="0" smtClean="0"/>
              <a:t>Map each point to a lower-dimensional representation based on one or more eigenvectors</a:t>
            </a:r>
          </a:p>
          <a:p>
            <a:pPr lvl="1"/>
            <a:r>
              <a:rPr lang="en-IE" b="1" dirty="0" smtClean="0"/>
              <a:t>3)</a:t>
            </a:r>
            <a:r>
              <a:rPr lang="en-IE" dirty="0" smtClean="0"/>
              <a:t> </a:t>
            </a:r>
            <a:r>
              <a:rPr lang="en-IE" b="1" dirty="0" smtClean="0">
                <a:solidFill>
                  <a:srgbClr val="0000FF"/>
                </a:solidFill>
              </a:rPr>
              <a:t>Grouping</a:t>
            </a:r>
          </a:p>
          <a:p>
            <a:pPr lvl="2"/>
            <a:r>
              <a:rPr lang="en-IE" dirty="0" smtClean="0"/>
              <a:t>Assign points to two or more clusters, based on the new representation</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Tree>
    <p:extLst>
      <p:ext uri="{BB962C8B-B14F-4D97-AF65-F5344CB8AC3E}">
        <p14:creationId xmlns:p14="http://schemas.microsoft.com/office/powerpoint/2010/main" val="2629077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Movies and Actors</a:t>
            </a:r>
            <a:endParaRPr lang="en-US" dirty="0"/>
          </a:p>
        </p:txBody>
      </p:sp>
      <p:sp>
        <p:nvSpPr>
          <p:cNvPr id="3" name="Content Placeholder 2"/>
          <p:cNvSpPr>
            <a:spLocks noGrp="1"/>
          </p:cNvSpPr>
          <p:nvPr>
            <p:ph idx="1"/>
          </p:nvPr>
        </p:nvSpPr>
        <p:spPr/>
        <p:txBody>
          <a:bodyPr/>
          <a:lstStyle/>
          <a:p>
            <a:r>
              <a:rPr lang="en-US" b="1" dirty="0" smtClean="0">
                <a:solidFill>
                  <a:srgbClr val="0000FF"/>
                </a:solidFill>
              </a:rPr>
              <a:t>Clusters in Movies-to-Actors graph:</a:t>
            </a:r>
            <a:endParaRPr lang="en-US" b="1" dirty="0">
              <a:solidFill>
                <a:srgbClr val="0000FF"/>
              </a:solidFill>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944" y="1905000"/>
            <a:ext cx="68199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14400" y="6367046"/>
            <a:ext cx="5035353" cy="338554"/>
          </a:xfrm>
          <a:prstGeom prst="rect">
            <a:avLst/>
          </a:prstGeom>
          <a:solidFill>
            <a:schemeClr val="bg1"/>
          </a:solid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from </a:t>
            </a:r>
            <a:r>
              <a:rPr lang="en-US" sz="1600" dirty="0" smtClean="0">
                <a:solidFill>
                  <a:schemeClr val="bg1">
                    <a:lumMod val="50000"/>
                  </a:schemeClr>
                </a:solidFill>
                <a:latin typeface="Arial" pitchFamily="34" charset="0"/>
                <a:cs typeface="Arial" pitchFamily="34" charset="0"/>
              </a:rPr>
              <a:t>seed sets</a:t>
            </a:r>
            <a:r>
              <a:rPr lang="en-US" sz="1600" dirty="0">
                <a:solidFill>
                  <a:schemeClr val="bg1">
                    <a:lumMod val="50000"/>
                  </a:schemeClr>
                </a:solidFill>
                <a:latin typeface="Arial" pitchFamily="34" charset="0"/>
                <a:cs typeface="Arial" pitchFamily="34" charset="0"/>
              </a:rPr>
              <a:t>, 2006]</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spTree>
    <p:extLst>
      <p:ext uri="{BB962C8B-B14F-4D97-AF65-F5344CB8AC3E}">
        <p14:creationId xmlns:p14="http://schemas.microsoft.com/office/powerpoint/2010/main" val="29116457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Spectral Partitioning Algorithm</a:t>
            </a:r>
            <a:endParaRPr lang="en-US" dirty="0"/>
          </a:p>
        </p:txBody>
      </p:sp>
      <p:sp>
        <p:nvSpPr>
          <p:cNvPr id="3" name="Content Placeholder 2"/>
          <p:cNvSpPr>
            <a:spLocks noGrp="1"/>
          </p:cNvSpPr>
          <p:nvPr>
            <p:ph idx="1"/>
          </p:nvPr>
        </p:nvSpPr>
        <p:spPr>
          <a:xfrm>
            <a:off x="457200" y="1371600"/>
            <a:ext cx="3429000" cy="5334000"/>
          </a:xfrm>
        </p:spPr>
        <p:txBody>
          <a:bodyPr>
            <a:normAutofit fontScale="92500" lnSpcReduction="20000"/>
          </a:bodyPr>
          <a:lstStyle/>
          <a:p>
            <a:r>
              <a:rPr lang="en-US" b="1" dirty="0"/>
              <a:t>1)</a:t>
            </a:r>
            <a:r>
              <a:rPr lang="en-US" b="1" dirty="0" smtClean="0">
                <a:solidFill>
                  <a:srgbClr val="0000FF"/>
                </a:solidFill>
              </a:rPr>
              <a:t> Pre-processing:</a:t>
            </a:r>
          </a:p>
          <a:p>
            <a:pPr lvl="1"/>
            <a:r>
              <a:rPr lang="en-US" dirty="0" smtClean="0"/>
              <a:t>Build </a:t>
            </a:r>
            <a:r>
              <a:rPr lang="en-US" dirty="0" err="1" smtClean="0"/>
              <a:t>Laplacian</a:t>
            </a:r>
            <a:r>
              <a:rPr lang="en-US" dirty="0" smtClean="0"/>
              <a:t> </a:t>
            </a:r>
            <a:br>
              <a:rPr lang="en-US" dirty="0" smtClean="0"/>
            </a:br>
            <a:r>
              <a:rPr lang="en-US" dirty="0" smtClean="0"/>
              <a:t>matrix </a:t>
            </a:r>
            <a:r>
              <a:rPr lang="en-US" b="1" i="1" dirty="0" smtClean="0">
                <a:latin typeface="Times New Roman" pitchFamily="18" charset="0"/>
                <a:cs typeface="Times New Roman" pitchFamily="18" charset="0"/>
              </a:rPr>
              <a:t>L</a:t>
            </a:r>
            <a:r>
              <a:rPr lang="en-US" dirty="0" smtClean="0"/>
              <a:t> of the </a:t>
            </a:r>
            <a:br>
              <a:rPr lang="en-US" dirty="0" smtClean="0"/>
            </a:br>
            <a:r>
              <a:rPr lang="en-US" dirty="0" smtClean="0"/>
              <a:t>graph</a:t>
            </a:r>
          </a:p>
          <a:p>
            <a:pPr marL="118872" indent="0">
              <a:buNone/>
            </a:pPr>
            <a:endParaRPr lang="en-US" dirty="0" smtClean="0">
              <a:solidFill>
                <a:srgbClr val="0000FF"/>
              </a:solidFill>
            </a:endParaRPr>
          </a:p>
          <a:p>
            <a:r>
              <a:rPr lang="en-US" b="1" dirty="0"/>
              <a:t>2)</a:t>
            </a:r>
            <a:r>
              <a:rPr lang="en-US" b="1" dirty="0" smtClean="0">
                <a:solidFill>
                  <a:srgbClr val="0000FF"/>
                </a:solidFill>
              </a:rPr>
              <a:t> Decomposition:</a:t>
            </a:r>
          </a:p>
          <a:p>
            <a:pPr lvl="1"/>
            <a:r>
              <a:rPr lang="en-US" dirty="0" smtClean="0"/>
              <a:t>Find </a:t>
            </a:r>
            <a:r>
              <a:rPr lang="en-US" dirty="0" err="1" smtClean="0"/>
              <a:t>eigenvalues</a:t>
            </a:r>
            <a:r>
              <a:rPr lang="en-US" dirty="0" smtClean="0"/>
              <a:t> </a:t>
            </a:r>
            <a:r>
              <a:rPr lang="en-US" b="1" dirty="0" smtClean="0">
                <a:sym typeface="Symbol"/>
              </a:rPr>
              <a:t></a:t>
            </a:r>
            <a:r>
              <a:rPr lang="en-US" dirty="0" smtClean="0"/>
              <a:t/>
            </a:r>
            <a:br>
              <a:rPr lang="en-US" dirty="0" smtClean="0"/>
            </a:br>
            <a:r>
              <a:rPr lang="en-US" dirty="0" smtClean="0"/>
              <a:t>and eigenvectors </a:t>
            </a:r>
            <a:r>
              <a:rPr lang="en-US" b="1" i="1" dirty="0" smtClean="0">
                <a:latin typeface="Times New Roman" pitchFamily="18" charset="0"/>
                <a:cs typeface="Times New Roman" pitchFamily="18" charset="0"/>
              </a:rPr>
              <a:t>x</a:t>
            </a:r>
            <a:r>
              <a:rPr lang="en-US" dirty="0" smtClean="0"/>
              <a:t> </a:t>
            </a:r>
            <a:br>
              <a:rPr lang="en-US" dirty="0" smtClean="0"/>
            </a:br>
            <a:r>
              <a:rPr lang="en-US" dirty="0" smtClean="0"/>
              <a:t>of the matrix </a:t>
            </a:r>
            <a:r>
              <a:rPr lang="en-US" b="1" i="1" dirty="0" smtClean="0">
                <a:latin typeface="Times New Roman" pitchFamily="18" charset="0"/>
                <a:cs typeface="Times New Roman" pitchFamily="18" charset="0"/>
              </a:rPr>
              <a:t>L</a:t>
            </a:r>
            <a:endParaRPr lang="en-US" b="1" i="1" dirty="0" smtClean="0"/>
          </a:p>
          <a:p>
            <a:endParaRPr lang="en-US" dirty="0" smtClean="0"/>
          </a:p>
          <a:p>
            <a:pPr lvl="1"/>
            <a:r>
              <a:rPr lang="en-US" dirty="0" smtClean="0"/>
              <a:t>Map vertices to </a:t>
            </a:r>
            <a:br>
              <a:rPr lang="en-US" dirty="0" smtClean="0"/>
            </a:br>
            <a:r>
              <a:rPr lang="en-US" dirty="0" smtClean="0"/>
              <a:t>corresponding </a:t>
            </a:r>
            <a:br>
              <a:rPr lang="en-US" dirty="0" smtClean="0"/>
            </a:br>
            <a:r>
              <a:rPr lang="en-US" dirty="0" smtClean="0"/>
              <a:t>components of </a:t>
            </a:r>
            <a:r>
              <a:rPr lang="en-US" b="1" i="1" dirty="0" smtClean="0">
                <a:sym typeface="Symbol"/>
              </a:rPr>
              <a:t></a:t>
            </a:r>
            <a:r>
              <a:rPr lang="en-US" b="1" i="1" baseline="-25000" dirty="0" smtClean="0"/>
              <a:t>2</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50</a:t>
            </a:fld>
            <a:endParaRPr lang="en-US"/>
          </a:p>
        </p:txBody>
      </p:sp>
      <p:grpSp>
        <p:nvGrpSpPr>
          <p:cNvPr id="7" name="Group 227"/>
          <p:cNvGrpSpPr>
            <a:grpSpLocks/>
          </p:cNvGrpSpPr>
          <p:nvPr/>
        </p:nvGrpSpPr>
        <p:grpSpPr bwMode="auto">
          <a:xfrm>
            <a:off x="3597275" y="1916113"/>
            <a:ext cx="1622425" cy="534987"/>
            <a:chOff x="2129" y="1191"/>
            <a:chExt cx="1158" cy="337"/>
          </a:xfrm>
        </p:grpSpPr>
        <p:sp>
          <p:nvSpPr>
            <p:cNvPr id="9" name="Freeform 211"/>
            <p:cNvSpPr>
              <a:spLocks/>
            </p:cNvSpPr>
            <p:nvPr/>
          </p:nvSpPr>
          <p:spPr bwMode="auto">
            <a:xfrm>
              <a:off x="2149" y="1230"/>
              <a:ext cx="251" cy="278"/>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10" name="Freeform 212"/>
            <p:cNvSpPr>
              <a:spLocks/>
            </p:cNvSpPr>
            <p:nvPr/>
          </p:nvSpPr>
          <p:spPr bwMode="auto">
            <a:xfrm>
              <a:off x="2895" y="1216"/>
              <a:ext cx="376" cy="186"/>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11" name="Line 213"/>
            <p:cNvSpPr>
              <a:spLocks noChangeShapeType="1"/>
            </p:cNvSpPr>
            <p:nvPr/>
          </p:nvSpPr>
          <p:spPr bwMode="auto">
            <a:xfrm flipV="1">
              <a:off x="2399" y="1213"/>
              <a:ext cx="651" cy="23"/>
            </a:xfrm>
            <a:prstGeom prst="line">
              <a:avLst/>
            </a:prstGeom>
            <a:noFill/>
            <a:ln w="19050">
              <a:solidFill>
                <a:schemeClr val="tx1"/>
              </a:solidFill>
              <a:round/>
              <a:headEnd/>
              <a:tailEnd/>
            </a:ln>
          </p:spPr>
          <p:txBody>
            <a:bodyPr/>
            <a:lstStyle/>
            <a:p>
              <a:endParaRPr lang="en-US"/>
            </a:p>
          </p:txBody>
        </p:sp>
        <p:sp>
          <p:nvSpPr>
            <p:cNvPr id="12" name="Line 214"/>
            <p:cNvSpPr>
              <a:spLocks noChangeShapeType="1"/>
            </p:cNvSpPr>
            <p:nvPr/>
          </p:nvSpPr>
          <p:spPr bwMode="auto">
            <a:xfrm flipV="1">
              <a:off x="2388" y="1401"/>
              <a:ext cx="525" cy="111"/>
            </a:xfrm>
            <a:prstGeom prst="line">
              <a:avLst/>
            </a:prstGeom>
            <a:noFill/>
            <a:ln w="19050">
              <a:solidFill>
                <a:schemeClr val="tx1"/>
              </a:solidFill>
              <a:round/>
              <a:headEnd/>
              <a:tailEnd/>
            </a:ln>
          </p:spPr>
          <p:txBody>
            <a:bodyPr/>
            <a:lstStyle/>
            <a:p>
              <a:endParaRPr lang="en-US"/>
            </a:p>
          </p:txBody>
        </p:sp>
        <p:sp>
          <p:nvSpPr>
            <p:cNvPr id="13" name="Oval 215"/>
            <p:cNvSpPr>
              <a:spLocks noChangeArrowheads="1"/>
            </p:cNvSpPr>
            <p:nvPr/>
          </p:nvSpPr>
          <p:spPr bwMode="auto">
            <a:xfrm>
              <a:off x="2878" y="1384"/>
              <a:ext cx="45"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4" name="Oval 216"/>
            <p:cNvSpPr>
              <a:spLocks noChangeArrowheads="1"/>
            </p:cNvSpPr>
            <p:nvPr/>
          </p:nvSpPr>
          <p:spPr bwMode="auto">
            <a:xfrm>
              <a:off x="2363" y="1484"/>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5" name="Oval 217"/>
            <p:cNvSpPr>
              <a:spLocks noChangeArrowheads="1"/>
            </p:cNvSpPr>
            <p:nvPr/>
          </p:nvSpPr>
          <p:spPr bwMode="auto">
            <a:xfrm>
              <a:off x="3242" y="1345"/>
              <a:ext cx="45" cy="4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6" name="Oval 218"/>
            <p:cNvSpPr>
              <a:spLocks noChangeArrowheads="1"/>
            </p:cNvSpPr>
            <p:nvPr/>
          </p:nvSpPr>
          <p:spPr bwMode="auto">
            <a:xfrm>
              <a:off x="2129" y="1352"/>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 name="Oval 219"/>
            <p:cNvSpPr>
              <a:spLocks noChangeArrowheads="1"/>
            </p:cNvSpPr>
            <p:nvPr/>
          </p:nvSpPr>
          <p:spPr bwMode="auto">
            <a:xfrm>
              <a:off x="3004" y="1191"/>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 name="Oval 220"/>
            <p:cNvSpPr>
              <a:spLocks noChangeArrowheads="1"/>
            </p:cNvSpPr>
            <p:nvPr/>
          </p:nvSpPr>
          <p:spPr bwMode="auto">
            <a:xfrm>
              <a:off x="2369" y="1206"/>
              <a:ext cx="44" cy="46"/>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9" name="Rectangle 63"/>
          <p:cNvSpPr>
            <a:spLocks noChangeArrowheads="1"/>
          </p:cNvSpPr>
          <p:nvPr/>
        </p:nvSpPr>
        <p:spPr bwMode="auto">
          <a:xfrm>
            <a:off x="82804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0.0</a:t>
            </a:r>
            <a:endParaRPr lang="en-IE" sz="800" dirty="0"/>
          </a:p>
        </p:txBody>
      </p:sp>
      <p:sp>
        <p:nvSpPr>
          <p:cNvPr id="20" name="Rectangle 64"/>
          <p:cNvSpPr>
            <a:spLocks noChangeArrowheads="1"/>
          </p:cNvSpPr>
          <p:nvPr/>
        </p:nvSpPr>
        <p:spPr bwMode="auto">
          <a:xfrm>
            <a:off x="7954963" y="4483100"/>
            <a:ext cx="325438"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21" name="Rectangle 65"/>
          <p:cNvSpPr>
            <a:spLocks noChangeArrowheads="1"/>
          </p:cNvSpPr>
          <p:nvPr/>
        </p:nvSpPr>
        <p:spPr bwMode="auto">
          <a:xfrm>
            <a:off x="76327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22" name="Rectangle 66"/>
          <p:cNvSpPr>
            <a:spLocks noChangeArrowheads="1"/>
          </p:cNvSpPr>
          <p:nvPr/>
        </p:nvSpPr>
        <p:spPr bwMode="auto">
          <a:xfrm>
            <a:off x="7305675" y="4483100"/>
            <a:ext cx="32702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23" name="Rectangle 67"/>
          <p:cNvSpPr>
            <a:spLocks noChangeArrowheads="1"/>
          </p:cNvSpPr>
          <p:nvPr/>
        </p:nvSpPr>
        <p:spPr bwMode="auto">
          <a:xfrm>
            <a:off x="6980238" y="4483100"/>
            <a:ext cx="325438"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0.6</a:t>
            </a:r>
            <a:endParaRPr lang="en-IE" sz="800" dirty="0"/>
          </a:p>
        </p:txBody>
      </p:sp>
      <p:sp>
        <p:nvSpPr>
          <p:cNvPr id="24" name="Rectangle 68"/>
          <p:cNvSpPr>
            <a:spLocks noChangeArrowheads="1"/>
          </p:cNvSpPr>
          <p:nvPr/>
        </p:nvSpPr>
        <p:spPr bwMode="auto">
          <a:xfrm>
            <a:off x="6659563" y="4483100"/>
            <a:ext cx="32067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25" name="Rectangle 69"/>
          <p:cNvSpPr>
            <a:spLocks noChangeArrowheads="1"/>
          </p:cNvSpPr>
          <p:nvPr/>
        </p:nvSpPr>
        <p:spPr bwMode="auto">
          <a:xfrm>
            <a:off x="82804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smtClean="0"/>
              <a:t>0.5</a:t>
            </a:r>
            <a:endParaRPr lang="en-IE" sz="800" dirty="0"/>
          </a:p>
        </p:txBody>
      </p:sp>
      <p:sp>
        <p:nvSpPr>
          <p:cNvPr id="26" name="Rectangle 70"/>
          <p:cNvSpPr>
            <a:spLocks noChangeArrowheads="1"/>
          </p:cNvSpPr>
          <p:nvPr/>
        </p:nvSpPr>
        <p:spPr bwMode="auto">
          <a:xfrm>
            <a:off x="7954963" y="4232275"/>
            <a:ext cx="325438"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27" name="Rectangle 71"/>
          <p:cNvSpPr>
            <a:spLocks noChangeArrowheads="1"/>
          </p:cNvSpPr>
          <p:nvPr/>
        </p:nvSpPr>
        <p:spPr bwMode="auto">
          <a:xfrm>
            <a:off x="76327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0.2</a:t>
            </a:r>
            <a:endParaRPr lang="en-IE" sz="800" dirty="0"/>
          </a:p>
        </p:txBody>
      </p:sp>
      <p:sp>
        <p:nvSpPr>
          <p:cNvPr id="28" name="Rectangle 72"/>
          <p:cNvSpPr>
            <a:spLocks noChangeArrowheads="1"/>
          </p:cNvSpPr>
          <p:nvPr/>
        </p:nvSpPr>
        <p:spPr bwMode="auto">
          <a:xfrm>
            <a:off x="7305675" y="4232275"/>
            <a:ext cx="32702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-0.5</a:t>
            </a:r>
            <a:endParaRPr lang="en-IE" sz="800" dirty="0"/>
          </a:p>
        </p:txBody>
      </p:sp>
      <p:sp>
        <p:nvSpPr>
          <p:cNvPr id="29" name="Rectangle 73"/>
          <p:cNvSpPr>
            <a:spLocks noChangeArrowheads="1"/>
          </p:cNvSpPr>
          <p:nvPr/>
        </p:nvSpPr>
        <p:spPr bwMode="auto">
          <a:xfrm>
            <a:off x="6980238" y="4232275"/>
            <a:ext cx="325438"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0.3</a:t>
            </a:r>
            <a:endParaRPr lang="en-IE" sz="800" dirty="0"/>
          </a:p>
        </p:txBody>
      </p:sp>
      <p:sp>
        <p:nvSpPr>
          <p:cNvPr id="30" name="Rectangle 74"/>
          <p:cNvSpPr>
            <a:spLocks noChangeArrowheads="1"/>
          </p:cNvSpPr>
          <p:nvPr/>
        </p:nvSpPr>
        <p:spPr bwMode="auto">
          <a:xfrm>
            <a:off x="6659563" y="4232275"/>
            <a:ext cx="32067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1" name="Rectangle 75"/>
          <p:cNvSpPr>
            <a:spLocks noChangeArrowheads="1"/>
          </p:cNvSpPr>
          <p:nvPr/>
        </p:nvSpPr>
        <p:spPr bwMode="auto">
          <a:xfrm>
            <a:off x="82804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0.5</a:t>
            </a:r>
            <a:endParaRPr lang="en-IE" sz="800" dirty="0"/>
          </a:p>
        </p:txBody>
      </p:sp>
      <p:sp>
        <p:nvSpPr>
          <p:cNvPr id="32" name="Rectangle 76"/>
          <p:cNvSpPr>
            <a:spLocks noChangeArrowheads="1"/>
          </p:cNvSpPr>
          <p:nvPr/>
        </p:nvSpPr>
        <p:spPr bwMode="auto">
          <a:xfrm>
            <a:off x="7954963" y="3973513"/>
            <a:ext cx="325438"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33" name="Rectangle 77"/>
          <p:cNvSpPr>
            <a:spLocks noChangeArrowheads="1"/>
          </p:cNvSpPr>
          <p:nvPr/>
        </p:nvSpPr>
        <p:spPr bwMode="auto">
          <a:xfrm>
            <a:off x="76327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0.6</a:t>
            </a:r>
            <a:endParaRPr lang="en-IE" sz="800" dirty="0"/>
          </a:p>
        </p:txBody>
      </p:sp>
      <p:sp>
        <p:nvSpPr>
          <p:cNvPr id="34" name="Rectangle 78"/>
          <p:cNvSpPr>
            <a:spLocks noChangeArrowheads="1"/>
          </p:cNvSpPr>
          <p:nvPr/>
        </p:nvSpPr>
        <p:spPr bwMode="auto">
          <a:xfrm>
            <a:off x="7305675" y="3973513"/>
            <a:ext cx="32702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0.1</a:t>
            </a:r>
            <a:endParaRPr lang="en-IE" sz="800" dirty="0"/>
          </a:p>
        </p:txBody>
      </p:sp>
      <p:sp>
        <p:nvSpPr>
          <p:cNvPr id="35" name="Rectangle 79"/>
          <p:cNvSpPr>
            <a:spLocks noChangeArrowheads="1"/>
          </p:cNvSpPr>
          <p:nvPr/>
        </p:nvSpPr>
        <p:spPr bwMode="auto">
          <a:xfrm>
            <a:off x="6980238" y="3973513"/>
            <a:ext cx="325438"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0.3</a:t>
            </a:r>
            <a:endParaRPr lang="en-IE" sz="800" dirty="0"/>
          </a:p>
        </p:txBody>
      </p:sp>
      <p:sp>
        <p:nvSpPr>
          <p:cNvPr id="36" name="Rectangle 80"/>
          <p:cNvSpPr>
            <a:spLocks noChangeArrowheads="1"/>
          </p:cNvSpPr>
          <p:nvPr/>
        </p:nvSpPr>
        <p:spPr bwMode="auto">
          <a:xfrm>
            <a:off x="6659563" y="3973513"/>
            <a:ext cx="32067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7" name="Rectangle 81"/>
          <p:cNvSpPr>
            <a:spLocks noChangeArrowheads="1"/>
          </p:cNvSpPr>
          <p:nvPr/>
        </p:nvSpPr>
        <p:spPr bwMode="auto">
          <a:xfrm>
            <a:off x="82804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0.5</a:t>
            </a:r>
            <a:endParaRPr lang="en-IE" sz="800" dirty="0"/>
          </a:p>
        </p:txBody>
      </p:sp>
      <p:sp>
        <p:nvSpPr>
          <p:cNvPr id="38" name="Rectangle 82"/>
          <p:cNvSpPr>
            <a:spLocks noChangeArrowheads="1"/>
          </p:cNvSpPr>
          <p:nvPr/>
        </p:nvSpPr>
        <p:spPr bwMode="auto">
          <a:xfrm>
            <a:off x="7954963" y="3730625"/>
            <a:ext cx="325438"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0.4</a:t>
            </a:r>
            <a:endParaRPr lang="en-IE" sz="800" dirty="0"/>
          </a:p>
        </p:txBody>
      </p:sp>
      <p:sp>
        <p:nvSpPr>
          <p:cNvPr id="39" name="Rectangle 83"/>
          <p:cNvSpPr>
            <a:spLocks noChangeArrowheads="1"/>
          </p:cNvSpPr>
          <p:nvPr/>
        </p:nvSpPr>
        <p:spPr bwMode="auto">
          <a:xfrm>
            <a:off x="76327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0.6</a:t>
            </a:r>
            <a:endParaRPr lang="en-IE" sz="800" dirty="0"/>
          </a:p>
        </p:txBody>
      </p:sp>
      <p:sp>
        <p:nvSpPr>
          <p:cNvPr id="40" name="Rectangle 84"/>
          <p:cNvSpPr>
            <a:spLocks noChangeArrowheads="1"/>
          </p:cNvSpPr>
          <p:nvPr/>
        </p:nvSpPr>
        <p:spPr bwMode="auto">
          <a:xfrm>
            <a:off x="7305675" y="3730625"/>
            <a:ext cx="32702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0.1</a:t>
            </a:r>
            <a:endParaRPr lang="en-IE" sz="800" dirty="0"/>
          </a:p>
        </p:txBody>
      </p:sp>
      <p:sp>
        <p:nvSpPr>
          <p:cNvPr id="41" name="Rectangle 85"/>
          <p:cNvSpPr>
            <a:spLocks noChangeArrowheads="1"/>
          </p:cNvSpPr>
          <p:nvPr/>
        </p:nvSpPr>
        <p:spPr bwMode="auto">
          <a:xfrm>
            <a:off x="6980238" y="3730625"/>
            <a:ext cx="325438"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0.3</a:t>
            </a:r>
            <a:endParaRPr lang="en-IE" sz="800" dirty="0"/>
          </a:p>
        </p:txBody>
      </p:sp>
      <p:sp>
        <p:nvSpPr>
          <p:cNvPr id="42" name="Rectangle 86"/>
          <p:cNvSpPr>
            <a:spLocks noChangeArrowheads="1"/>
          </p:cNvSpPr>
          <p:nvPr/>
        </p:nvSpPr>
        <p:spPr bwMode="auto">
          <a:xfrm>
            <a:off x="6659563" y="3730625"/>
            <a:ext cx="32067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3" name="Rectangle 87"/>
          <p:cNvSpPr>
            <a:spLocks noChangeArrowheads="1"/>
          </p:cNvSpPr>
          <p:nvPr/>
        </p:nvSpPr>
        <p:spPr bwMode="auto">
          <a:xfrm>
            <a:off x="82804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0.0</a:t>
            </a:r>
            <a:endParaRPr lang="en-IE" sz="800" dirty="0"/>
          </a:p>
        </p:txBody>
      </p:sp>
      <p:sp>
        <p:nvSpPr>
          <p:cNvPr id="44" name="Rectangle 88"/>
          <p:cNvSpPr>
            <a:spLocks noChangeArrowheads="1"/>
          </p:cNvSpPr>
          <p:nvPr/>
        </p:nvSpPr>
        <p:spPr bwMode="auto">
          <a:xfrm>
            <a:off x="7954963" y="3476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5" name="Rectangle 89"/>
          <p:cNvSpPr>
            <a:spLocks noChangeArrowheads="1"/>
          </p:cNvSpPr>
          <p:nvPr/>
        </p:nvSpPr>
        <p:spPr bwMode="auto">
          <a:xfrm>
            <a:off x="76327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0.4</a:t>
            </a:r>
            <a:endParaRPr lang="en-IE" sz="800" dirty="0"/>
          </a:p>
        </p:txBody>
      </p:sp>
      <p:sp>
        <p:nvSpPr>
          <p:cNvPr id="46" name="Rectangle 90"/>
          <p:cNvSpPr>
            <a:spLocks noChangeArrowheads="1"/>
          </p:cNvSpPr>
          <p:nvPr/>
        </p:nvSpPr>
        <p:spPr bwMode="auto">
          <a:xfrm>
            <a:off x="7305675" y="3476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47" name="Rectangle 91"/>
          <p:cNvSpPr>
            <a:spLocks noChangeArrowheads="1"/>
          </p:cNvSpPr>
          <p:nvPr/>
        </p:nvSpPr>
        <p:spPr bwMode="auto">
          <a:xfrm>
            <a:off x="6980238" y="3476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0.6</a:t>
            </a:r>
            <a:endParaRPr lang="en-IE" sz="800" dirty="0"/>
          </a:p>
        </p:txBody>
      </p:sp>
      <p:sp>
        <p:nvSpPr>
          <p:cNvPr id="48" name="Rectangle 92"/>
          <p:cNvSpPr>
            <a:spLocks noChangeArrowheads="1"/>
          </p:cNvSpPr>
          <p:nvPr/>
        </p:nvSpPr>
        <p:spPr bwMode="auto">
          <a:xfrm>
            <a:off x="6659563" y="3476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9" name="Rectangle 93"/>
          <p:cNvSpPr>
            <a:spLocks noChangeArrowheads="1"/>
          </p:cNvSpPr>
          <p:nvPr/>
        </p:nvSpPr>
        <p:spPr bwMode="auto">
          <a:xfrm>
            <a:off x="82804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-0.5</a:t>
            </a:r>
            <a:endParaRPr lang="en-IE" sz="800" dirty="0"/>
          </a:p>
        </p:txBody>
      </p:sp>
      <p:sp>
        <p:nvSpPr>
          <p:cNvPr id="50" name="Rectangle 94"/>
          <p:cNvSpPr>
            <a:spLocks noChangeArrowheads="1"/>
          </p:cNvSpPr>
          <p:nvPr/>
        </p:nvSpPr>
        <p:spPr bwMode="auto">
          <a:xfrm>
            <a:off x="7954963" y="3222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0.4</a:t>
            </a:r>
            <a:endParaRPr lang="en-IE" sz="800" dirty="0"/>
          </a:p>
        </p:txBody>
      </p:sp>
      <p:sp>
        <p:nvSpPr>
          <p:cNvPr id="51" name="Rectangle 95"/>
          <p:cNvSpPr>
            <a:spLocks noChangeArrowheads="1"/>
          </p:cNvSpPr>
          <p:nvPr/>
        </p:nvSpPr>
        <p:spPr bwMode="auto">
          <a:xfrm>
            <a:off x="76327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-0.2</a:t>
            </a:r>
            <a:endParaRPr lang="en-IE" sz="800" dirty="0"/>
          </a:p>
        </p:txBody>
      </p:sp>
      <p:sp>
        <p:nvSpPr>
          <p:cNvPr id="52" name="Rectangle 96"/>
          <p:cNvSpPr>
            <a:spLocks noChangeArrowheads="1"/>
          </p:cNvSpPr>
          <p:nvPr/>
        </p:nvSpPr>
        <p:spPr bwMode="auto">
          <a:xfrm>
            <a:off x="7305675" y="3222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-0.5</a:t>
            </a:r>
            <a:endParaRPr lang="en-IE" sz="800" dirty="0"/>
          </a:p>
        </p:txBody>
      </p:sp>
      <p:sp>
        <p:nvSpPr>
          <p:cNvPr id="53" name="Rectangle 97"/>
          <p:cNvSpPr>
            <a:spLocks noChangeArrowheads="1"/>
          </p:cNvSpPr>
          <p:nvPr/>
        </p:nvSpPr>
        <p:spPr bwMode="auto">
          <a:xfrm>
            <a:off x="6980238" y="3222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0.3</a:t>
            </a:r>
            <a:endParaRPr lang="en-IE" sz="800" dirty="0"/>
          </a:p>
        </p:txBody>
      </p:sp>
      <p:sp>
        <p:nvSpPr>
          <p:cNvPr id="54" name="Rectangle 98"/>
          <p:cNvSpPr>
            <a:spLocks noChangeArrowheads="1"/>
          </p:cNvSpPr>
          <p:nvPr/>
        </p:nvSpPr>
        <p:spPr bwMode="auto">
          <a:xfrm>
            <a:off x="6659563" y="3222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5" name="Line 99"/>
          <p:cNvSpPr>
            <a:spLocks noChangeShapeType="1"/>
          </p:cNvSpPr>
          <p:nvPr/>
        </p:nvSpPr>
        <p:spPr bwMode="auto">
          <a:xfrm>
            <a:off x="6659563" y="3222625"/>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56" name="Line 100"/>
          <p:cNvSpPr>
            <a:spLocks noChangeShapeType="1"/>
          </p:cNvSpPr>
          <p:nvPr/>
        </p:nvSpPr>
        <p:spPr bwMode="auto">
          <a:xfrm>
            <a:off x="6659563" y="3476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7" name="Line 101"/>
          <p:cNvSpPr>
            <a:spLocks noChangeShapeType="1"/>
          </p:cNvSpPr>
          <p:nvPr/>
        </p:nvSpPr>
        <p:spPr bwMode="auto">
          <a:xfrm>
            <a:off x="6659563" y="3730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8" name="Line 102"/>
          <p:cNvSpPr>
            <a:spLocks noChangeShapeType="1"/>
          </p:cNvSpPr>
          <p:nvPr/>
        </p:nvSpPr>
        <p:spPr bwMode="auto">
          <a:xfrm>
            <a:off x="6659563" y="3973513"/>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9" name="Line 103"/>
          <p:cNvSpPr>
            <a:spLocks noChangeShapeType="1"/>
          </p:cNvSpPr>
          <p:nvPr/>
        </p:nvSpPr>
        <p:spPr bwMode="auto">
          <a:xfrm>
            <a:off x="6659563" y="423227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0" name="Line 104"/>
          <p:cNvSpPr>
            <a:spLocks noChangeShapeType="1"/>
          </p:cNvSpPr>
          <p:nvPr/>
        </p:nvSpPr>
        <p:spPr bwMode="auto">
          <a:xfrm>
            <a:off x="6659563" y="4483100"/>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1" name="Line 105"/>
          <p:cNvSpPr>
            <a:spLocks noChangeShapeType="1"/>
          </p:cNvSpPr>
          <p:nvPr/>
        </p:nvSpPr>
        <p:spPr bwMode="auto">
          <a:xfrm>
            <a:off x="6659563" y="4738688"/>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2" name="Line 106"/>
          <p:cNvSpPr>
            <a:spLocks noChangeShapeType="1"/>
          </p:cNvSpPr>
          <p:nvPr/>
        </p:nvSpPr>
        <p:spPr bwMode="auto">
          <a:xfrm>
            <a:off x="66595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3" name="Line 107"/>
          <p:cNvSpPr>
            <a:spLocks noChangeShapeType="1"/>
          </p:cNvSpPr>
          <p:nvPr/>
        </p:nvSpPr>
        <p:spPr bwMode="auto">
          <a:xfrm>
            <a:off x="6980238"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4" name="Line 108"/>
          <p:cNvSpPr>
            <a:spLocks noChangeShapeType="1"/>
          </p:cNvSpPr>
          <p:nvPr/>
        </p:nvSpPr>
        <p:spPr bwMode="auto">
          <a:xfrm>
            <a:off x="7305675"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5" name="Line 109"/>
          <p:cNvSpPr>
            <a:spLocks noChangeShapeType="1"/>
          </p:cNvSpPr>
          <p:nvPr/>
        </p:nvSpPr>
        <p:spPr bwMode="auto">
          <a:xfrm>
            <a:off x="76327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6" name="Line 110"/>
          <p:cNvSpPr>
            <a:spLocks noChangeShapeType="1"/>
          </p:cNvSpPr>
          <p:nvPr/>
        </p:nvSpPr>
        <p:spPr bwMode="auto">
          <a:xfrm>
            <a:off x="7954963"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7" name="Line 111"/>
          <p:cNvSpPr>
            <a:spLocks noChangeShapeType="1"/>
          </p:cNvSpPr>
          <p:nvPr/>
        </p:nvSpPr>
        <p:spPr bwMode="auto">
          <a:xfrm>
            <a:off x="82804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8" name="Line 112"/>
          <p:cNvSpPr>
            <a:spLocks noChangeShapeType="1"/>
          </p:cNvSpPr>
          <p:nvPr/>
        </p:nvSpPr>
        <p:spPr bwMode="auto">
          <a:xfrm>
            <a:off x="86026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9" name="Rectangle 114"/>
          <p:cNvSpPr>
            <a:spLocks noChangeArrowheads="1"/>
          </p:cNvSpPr>
          <p:nvPr/>
        </p:nvSpPr>
        <p:spPr bwMode="auto">
          <a:xfrm>
            <a:off x="5724525" y="4494213"/>
            <a:ext cx="360363" cy="2317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5.0</a:t>
            </a:r>
            <a:endParaRPr lang="en-IE" sz="800" dirty="0"/>
          </a:p>
        </p:txBody>
      </p:sp>
      <p:sp>
        <p:nvSpPr>
          <p:cNvPr id="70" name="Rectangle 115"/>
          <p:cNvSpPr>
            <a:spLocks noChangeArrowheads="1"/>
          </p:cNvSpPr>
          <p:nvPr/>
        </p:nvSpPr>
        <p:spPr bwMode="auto">
          <a:xfrm>
            <a:off x="5724525" y="4235450"/>
            <a:ext cx="3603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4.0</a:t>
            </a:r>
            <a:endParaRPr lang="en-IE" sz="800" dirty="0"/>
          </a:p>
        </p:txBody>
      </p:sp>
      <p:sp>
        <p:nvSpPr>
          <p:cNvPr id="71" name="Rectangle 116"/>
          <p:cNvSpPr>
            <a:spLocks noChangeArrowheads="1"/>
          </p:cNvSpPr>
          <p:nvPr/>
        </p:nvSpPr>
        <p:spPr bwMode="auto">
          <a:xfrm>
            <a:off x="5724525" y="3965575"/>
            <a:ext cx="360363" cy="2698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3.0</a:t>
            </a:r>
            <a:endParaRPr lang="en-IE" sz="800" dirty="0"/>
          </a:p>
        </p:txBody>
      </p:sp>
      <p:sp>
        <p:nvSpPr>
          <p:cNvPr id="72" name="Rectangle 117"/>
          <p:cNvSpPr>
            <a:spLocks noChangeArrowheads="1"/>
          </p:cNvSpPr>
          <p:nvPr/>
        </p:nvSpPr>
        <p:spPr bwMode="auto">
          <a:xfrm>
            <a:off x="5724525" y="3694113"/>
            <a:ext cx="360363" cy="2714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3.0</a:t>
            </a:r>
            <a:endParaRPr lang="en-IE" sz="800" dirty="0"/>
          </a:p>
        </p:txBody>
      </p:sp>
      <p:sp>
        <p:nvSpPr>
          <p:cNvPr id="73" name="Rectangle 118"/>
          <p:cNvSpPr>
            <a:spLocks noChangeArrowheads="1"/>
          </p:cNvSpPr>
          <p:nvPr/>
        </p:nvSpPr>
        <p:spPr bwMode="auto">
          <a:xfrm>
            <a:off x="5724525" y="3432175"/>
            <a:ext cx="360363" cy="26193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1.0</a:t>
            </a:r>
            <a:endParaRPr lang="en-IE" sz="800" dirty="0"/>
          </a:p>
        </p:txBody>
      </p:sp>
      <p:sp>
        <p:nvSpPr>
          <p:cNvPr id="74" name="Rectangle 119"/>
          <p:cNvSpPr>
            <a:spLocks noChangeArrowheads="1"/>
          </p:cNvSpPr>
          <p:nvPr/>
        </p:nvSpPr>
        <p:spPr bwMode="auto">
          <a:xfrm>
            <a:off x="5724525" y="3213100"/>
            <a:ext cx="360363" cy="2190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0.0</a:t>
            </a:r>
          </a:p>
        </p:txBody>
      </p:sp>
      <p:sp>
        <p:nvSpPr>
          <p:cNvPr id="75" name="Line 120"/>
          <p:cNvSpPr>
            <a:spLocks noChangeShapeType="1"/>
          </p:cNvSpPr>
          <p:nvPr/>
        </p:nvSpPr>
        <p:spPr bwMode="auto">
          <a:xfrm>
            <a:off x="5724525" y="3213100"/>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76" name="Line 121"/>
          <p:cNvSpPr>
            <a:spLocks noChangeShapeType="1"/>
          </p:cNvSpPr>
          <p:nvPr/>
        </p:nvSpPr>
        <p:spPr bwMode="auto">
          <a:xfrm>
            <a:off x="5724525" y="34321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7" name="Line 122"/>
          <p:cNvSpPr>
            <a:spLocks noChangeShapeType="1"/>
          </p:cNvSpPr>
          <p:nvPr/>
        </p:nvSpPr>
        <p:spPr bwMode="auto">
          <a:xfrm>
            <a:off x="5724525" y="36941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8" name="Line 123"/>
          <p:cNvSpPr>
            <a:spLocks noChangeShapeType="1"/>
          </p:cNvSpPr>
          <p:nvPr/>
        </p:nvSpPr>
        <p:spPr bwMode="auto">
          <a:xfrm>
            <a:off x="5724525" y="39655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9" name="Line 124"/>
          <p:cNvSpPr>
            <a:spLocks noChangeShapeType="1"/>
          </p:cNvSpPr>
          <p:nvPr/>
        </p:nvSpPr>
        <p:spPr bwMode="auto">
          <a:xfrm>
            <a:off x="5724525" y="4235450"/>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0" name="Line 125"/>
          <p:cNvSpPr>
            <a:spLocks noChangeShapeType="1"/>
          </p:cNvSpPr>
          <p:nvPr/>
        </p:nvSpPr>
        <p:spPr bwMode="auto">
          <a:xfrm>
            <a:off x="5724525" y="44942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1" name="Line 126"/>
          <p:cNvSpPr>
            <a:spLocks noChangeShapeType="1"/>
          </p:cNvSpPr>
          <p:nvPr/>
        </p:nvSpPr>
        <p:spPr bwMode="auto">
          <a:xfrm>
            <a:off x="5724525" y="4725988"/>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2" name="Line 127"/>
          <p:cNvSpPr>
            <a:spLocks noChangeShapeType="1"/>
          </p:cNvSpPr>
          <p:nvPr/>
        </p:nvSpPr>
        <p:spPr bwMode="auto">
          <a:xfrm>
            <a:off x="5724525"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3" name="Line 128"/>
          <p:cNvSpPr>
            <a:spLocks noChangeShapeType="1"/>
          </p:cNvSpPr>
          <p:nvPr/>
        </p:nvSpPr>
        <p:spPr bwMode="auto">
          <a:xfrm>
            <a:off x="6084888"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4" name="AutoShape 170"/>
          <p:cNvSpPr>
            <a:spLocks noChangeArrowheads="1"/>
          </p:cNvSpPr>
          <p:nvPr/>
        </p:nvSpPr>
        <p:spPr bwMode="auto">
          <a:xfrm>
            <a:off x="4211638" y="3490913"/>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85" name="Text Box 230"/>
          <p:cNvSpPr txBox="1">
            <a:spLocks noChangeArrowheads="1"/>
          </p:cNvSpPr>
          <p:nvPr/>
        </p:nvSpPr>
        <p:spPr bwMode="auto">
          <a:xfrm>
            <a:off x="5076825" y="3752850"/>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US" b="1" dirty="0" smtClean="0">
                <a:sym typeface="Symbol"/>
              </a:rPr>
              <a:t></a:t>
            </a:r>
            <a:r>
              <a:rPr lang="en-IE" b="1" dirty="0" smtClean="0"/>
              <a:t>=</a:t>
            </a:r>
            <a:endParaRPr lang="el-GR" b="1" dirty="0"/>
          </a:p>
        </p:txBody>
      </p:sp>
      <p:sp>
        <p:nvSpPr>
          <p:cNvPr id="86" name="Text Box 231"/>
          <p:cNvSpPr txBox="1">
            <a:spLocks noChangeArrowheads="1"/>
          </p:cNvSpPr>
          <p:nvPr/>
        </p:nvSpPr>
        <p:spPr bwMode="auto">
          <a:xfrm>
            <a:off x="6084888" y="3783013"/>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IE" b="1"/>
              <a:t>X =</a:t>
            </a:r>
            <a:endParaRPr lang="el-GR" b="1"/>
          </a:p>
        </p:txBody>
      </p:sp>
      <p:sp>
        <p:nvSpPr>
          <p:cNvPr id="87" name="Text Box 229"/>
          <p:cNvSpPr txBox="1">
            <a:spLocks noChangeArrowheads="1"/>
          </p:cNvSpPr>
          <p:nvPr/>
        </p:nvSpPr>
        <p:spPr bwMode="auto">
          <a:xfrm>
            <a:off x="6659563" y="5562600"/>
            <a:ext cx="2087562" cy="70788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0" hangingPunct="0">
              <a:spcBef>
                <a:spcPct val="50000"/>
              </a:spcBef>
              <a:defRPr/>
            </a:pPr>
            <a:r>
              <a:rPr lang="en-IE" sz="2000" dirty="0"/>
              <a:t>How do we </a:t>
            </a:r>
            <a:r>
              <a:rPr lang="en-IE" sz="2000" dirty="0" smtClean="0"/>
              <a:t>now find </a:t>
            </a:r>
            <a:r>
              <a:rPr lang="en-IE" sz="2000" dirty="0"/>
              <a:t>the clusters?</a:t>
            </a:r>
          </a:p>
        </p:txBody>
      </p:sp>
      <p:sp>
        <p:nvSpPr>
          <p:cNvPr id="88" name="Rectangle 132"/>
          <p:cNvSpPr>
            <a:spLocks noChangeArrowheads="1"/>
          </p:cNvSpPr>
          <p:nvPr/>
        </p:nvSpPr>
        <p:spPr bwMode="auto">
          <a:xfrm>
            <a:off x="5627688" y="6307138"/>
            <a:ext cx="395288" cy="2190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a:t>
            </a:r>
            <a:r>
              <a:rPr lang="en-IE" sz="1000" dirty="0" smtClean="0"/>
              <a:t>0.6</a:t>
            </a:r>
            <a:endParaRPr lang="en-IE" sz="1000" dirty="0"/>
          </a:p>
        </p:txBody>
      </p:sp>
      <p:sp>
        <p:nvSpPr>
          <p:cNvPr id="89" name="Rectangle 133"/>
          <p:cNvSpPr>
            <a:spLocks noChangeArrowheads="1"/>
          </p:cNvSpPr>
          <p:nvPr/>
        </p:nvSpPr>
        <p:spPr bwMode="auto">
          <a:xfrm>
            <a:off x="5230813" y="6307138"/>
            <a:ext cx="396875" cy="2190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6</a:t>
            </a:r>
            <a:endParaRPr lang="en-IE" sz="800" b="1" dirty="0">
              <a:solidFill>
                <a:srgbClr val="000000"/>
              </a:solidFill>
              <a:latin typeface="Verdana" pitchFamily="34" charset="0"/>
            </a:endParaRPr>
          </a:p>
        </p:txBody>
      </p:sp>
      <p:sp>
        <p:nvSpPr>
          <p:cNvPr id="90" name="Rectangle 134"/>
          <p:cNvSpPr>
            <a:spLocks noChangeArrowheads="1"/>
          </p:cNvSpPr>
          <p:nvPr/>
        </p:nvSpPr>
        <p:spPr bwMode="auto">
          <a:xfrm>
            <a:off x="5627688" y="6040438"/>
            <a:ext cx="395288" cy="26670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a:t>
            </a:r>
            <a:r>
              <a:rPr lang="en-IE" sz="1000" dirty="0" smtClean="0"/>
              <a:t>0.3</a:t>
            </a:r>
            <a:endParaRPr lang="en-IE" sz="1000" dirty="0"/>
          </a:p>
        </p:txBody>
      </p:sp>
      <p:sp>
        <p:nvSpPr>
          <p:cNvPr id="91" name="Rectangle 135"/>
          <p:cNvSpPr>
            <a:spLocks noChangeArrowheads="1"/>
          </p:cNvSpPr>
          <p:nvPr/>
        </p:nvSpPr>
        <p:spPr bwMode="auto">
          <a:xfrm>
            <a:off x="5230813" y="6040438"/>
            <a:ext cx="396875" cy="26670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5</a:t>
            </a:r>
            <a:endParaRPr lang="en-IE" sz="800" b="1" baseline="-25000" dirty="0">
              <a:solidFill>
                <a:srgbClr val="000000"/>
              </a:solidFill>
              <a:latin typeface="Verdana" pitchFamily="34" charset="0"/>
            </a:endParaRPr>
          </a:p>
        </p:txBody>
      </p:sp>
      <p:sp>
        <p:nvSpPr>
          <p:cNvPr id="92" name="Rectangle 136"/>
          <p:cNvSpPr>
            <a:spLocks noChangeArrowheads="1"/>
          </p:cNvSpPr>
          <p:nvPr/>
        </p:nvSpPr>
        <p:spPr bwMode="auto">
          <a:xfrm>
            <a:off x="5627688" y="5767388"/>
            <a:ext cx="395288" cy="27305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a:t>
            </a:r>
            <a:r>
              <a:rPr lang="en-IE" sz="1000" dirty="0" smtClean="0"/>
              <a:t>0.3</a:t>
            </a:r>
            <a:endParaRPr lang="en-IE" sz="1000" dirty="0"/>
          </a:p>
        </p:txBody>
      </p:sp>
      <p:sp>
        <p:nvSpPr>
          <p:cNvPr id="93" name="Rectangle 137"/>
          <p:cNvSpPr>
            <a:spLocks noChangeArrowheads="1"/>
          </p:cNvSpPr>
          <p:nvPr/>
        </p:nvSpPr>
        <p:spPr bwMode="auto">
          <a:xfrm>
            <a:off x="5230813" y="5767388"/>
            <a:ext cx="396875" cy="27305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4</a:t>
            </a:r>
            <a:endParaRPr lang="en-IE" sz="800" b="1" baseline="-25000" dirty="0">
              <a:solidFill>
                <a:srgbClr val="000000"/>
              </a:solidFill>
              <a:latin typeface="Verdana" pitchFamily="34" charset="0"/>
            </a:endParaRPr>
          </a:p>
        </p:txBody>
      </p:sp>
      <p:sp>
        <p:nvSpPr>
          <p:cNvPr id="94" name="Rectangle 138"/>
          <p:cNvSpPr>
            <a:spLocks noChangeArrowheads="1"/>
          </p:cNvSpPr>
          <p:nvPr/>
        </p:nvSpPr>
        <p:spPr bwMode="auto">
          <a:xfrm>
            <a:off x="5627688" y="5510213"/>
            <a:ext cx="395288" cy="2571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smtClean="0"/>
              <a:t>0.3</a:t>
            </a:r>
            <a:endParaRPr lang="en-IE" sz="1000" dirty="0"/>
          </a:p>
        </p:txBody>
      </p:sp>
      <p:sp>
        <p:nvSpPr>
          <p:cNvPr id="95" name="Rectangle 139"/>
          <p:cNvSpPr>
            <a:spLocks noChangeArrowheads="1"/>
          </p:cNvSpPr>
          <p:nvPr/>
        </p:nvSpPr>
        <p:spPr bwMode="auto">
          <a:xfrm>
            <a:off x="5230813" y="5510213"/>
            <a:ext cx="396875" cy="2571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3</a:t>
            </a:r>
            <a:endParaRPr lang="en-IE" sz="800" b="1" dirty="0">
              <a:solidFill>
                <a:srgbClr val="000000"/>
              </a:solidFill>
              <a:latin typeface="Verdana" pitchFamily="34" charset="0"/>
            </a:endParaRPr>
          </a:p>
        </p:txBody>
      </p:sp>
      <p:sp>
        <p:nvSpPr>
          <p:cNvPr id="96" name="Rectangle 140"/>
          <p:cNvSpPr>
            <a:spLocks noChangeArrowheads="1"/>
          </p:cNvSpPr>
          <p:nvPr/>
        </p:nvSpPr>
        <p:spPr bwMode="auto">
          <a:xfrm>
            <a:off x="5627688" y="5240338"/>
            <a:ext cx="395288" cy="2698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smtClean="0"/>
              <a:t>0.6</a:t>
            </a:r>
            <a:endParaRPr lang="en-IE" sz="1000" dirty="0"/>
          </a:p>
        </p:txBody>
      </p:sp>
      <p:sp>
        <p:nvSpPr>
          <p:cNvPr id="97" name="Rectangle 141"/>
          <p:cNvSpPr>
            <a:spLocks noChangeArrowheads="1"/>
          </p:cNvSpPr>
          <p:nvPr/>
        </p:nvSpPr>
        <p:spPr bwMode="auto">
          <a:xfrm>
            <a:off x="5230813" y="5240338"/>
            <a:ext cx="396875" cy="2698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2</a:t>
            </a:r>
            <a:endParaRPr lang="en-IE" sz="800" b="1" dirty="0">
              <a:solidFill>
                <a:srgbClr val="000000"/>
              </a:solidFill>
              <a:latin typeface="Verdana" pitchFamily="34" charset="0"/>
            </a:endParaRPr>
          </a:p>
        </p:txBody>
      </p:sp>
      <p:sp>
        <p:nvSpPr>
          <p:cNvPr id="98" name="Rectangle 142"/>
          <p:cNvSpPr>
            <a:spLocks noChangeArrowheads="1"/>
          </p:cNvSpPr>
          <p:nvPr/>
        </p:nvSpPr>
        <p:spPr bwMode="auto">
          <a:xfrm>
            <a:off x="5627688" y="5013325"/>
            <a:ext cx="395288" cy="2270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smtClean="0"/>
              <a:t>0.3</a:t>
            </a:r>
            <a:endParaRPr lang="en-IE" sz="1000" dirty="0"/>
          </a:p>
        </p:txBody>
      </p:sp>
      <p:sp>
        <p:nvSpPr>
          <p:cNvPr id="99" name="Rectangle 143"/>
          <p:cNvSpPr>
            <a:spLocks noChangeArrowheads="1"/>
          </p:cNvSpPr>
          <p:nvPr/>
        </p:nvSpPr>
        <p:spPr bwMode="auto">
          <a:xfrm>
            <a:off x="5230813" y="5013325"/>
            <a:ext cx="396875" cy="2270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1</a:t>
            </a:r>
            <a:endParaRPr lang="en-IE" sz="800" b="1" dirty="0">
              <a:solidFill>
                <a:srgbClr val="000000"/>
              </a:solidFill>
              <a:latin typeface="Verdana" pitchFamily="34" charset="0"/>
            </a:endParaRPr>
          </a:p>
        </p:txBody>
      </p:sp>
      <p:sp>
        <p:nvSpPr>
          <p:cNvPr id="100" name="Line 144"/>
          <p:cNvSpPr>
            <a:spLocks noChangeShapeType="1"/>
          </p:cNvSpPr>
          <p:nvPr/>
        </p:nvSpPr>
        <p:spPr bwMode="auto">
          <a:xfrm>
            <a:off x="5230813" y="5013325"/>
            <a:ext cx="792163" cy="0"/>
          </a:xfrm>
          <a:prstGeom prst="line">
            <a:avLst/>
          </a:prstGeom>
          <a:noFill/>
          <a:ln w="12700" cap="rnd">
            <a:solidFill>
              <a:schemeClr val="tx1"/>
            </a:solidFill>
            <a:round/>
            <a:headEnd/>
            <a:tailEnd/>
          </a:ln>
        </p:spPr>
        <p:txBody>
          <a:bodyPr/>
          <a:lstStyle/>
          <a:p>
            <a:endParaRPr lang="en-US"/>
          </a:p>
        </p:txBody>
      </p:sp>
      <p:sp>
        <p:nvSpPr>
          <p:cNvPr id="101" name="Line 145"/>
          <p:cNvSpPr>
            <a:spLocks noChangeShapeType="1"/>
          </p:cNvSpPr>
          <p:nvPr/>
        </p:nvSpPr>
        <p:spPr bwMode="auto">
          <a:xfrm>
            <a:off x="5230813" y="5240338"/>
            <a:ext cx="792163" cy="0"/>
          </a:xfrm>
          <a:prstGeom prst="line">
            <a:avLst/>
          </a:prstGeom>
          <a:noFill/>
          <a:ln w="12700" cap="rnd">
            <a:solidFill>
              <a:schemeClr val="tx1"/>
            </a:solidFill>
            <a:round/>
            <a:headEnd/>
            <a:tailEnd/>
          </a:ln>
        </p:spPr>
        <p:txBody>
          <a:bodyPr/>
          <a:lstStyle/>
          <a:p>
            <a:endParaRPr lang="en-US"/>
          </a:p>
        </p:txBody>
      </p:sp>
      <p:sp>
        <p:nvSpPr>
          <p:cNvPr id="102" name="Line 146"/>
          <p:cNvSpPr>
            <a:spLocks noChangeShapeType="1"/>
          </p:cNvSpPr>
          <p:nvPr/>
        </p:nvSpPr>
        <p:spPr bwMode="auto">
          <a:xfrm>
            <a:off x="5230813" y="5510213"/>
            <a:ext cx="792163" cy="0"/>
          </a:xfrm>
          <a:prstGeom prst="line">
            <a:avLst/>
          </a:prstGeom>
          <a:noFill/>
          <a:ln w="12700" cap="rnd">
            <a:solidFill>
              <a:schemeClr val="tx1"/>
            </a:solidFill>
            <a:round/>
            <a:headEnd/>
            <a:tailEnd/>
          </a:ln>
        </p:spPr>
        <p:txBody>
          <a:bodyPr/>
          <a:lstStyle/>
          <a:p>
            <a:endParaRPr lang="en-US"/>
          </a:p>
        </p:txBody>
      </p:sp>
      <p:sp>
        <p:nvSpPr>
          <p:cNvPr id="103" name="Line 147"/>
          <p:cNvSpPr>
            <a:spLocks noChangeShapeType="1"/>
          </p:cNvSpPr>
          <p:nvPr/>
        </p:nvSpPr>
        <p:spPr bwMode="auto">
          <a:xfrm>
            <a:off x="5230813" y="5767388"/>
            <a:ext cx="792163" cy="0"/>
          </a:xfrm>
          <a:prstGeom prst="line">
            <a:avLst/>
          </a:prstGeom>
          <a:noFill/>
          <a:ln w="12700" cap="rnd">
            <a:solidFill>
              <a:schemeClr val="tx1"/>
            </a:solidFill>
            <a:round/>
            <a:headEnd/>
            <a:tailEnd/>
          </a:ln>
        </p:spPr>
        <p:txBody>
          <a:bodyPr/>
          <a:lstStyle/>
          <a:p>
            <a:endParaRPr lang="en-US"/>
          </a:p>
        </p:txBody>
      </p:sp>
      <p:sp>
        <p:nvSpPr>
          <p:cNvPr id="104" name="Line 148"/>
          <p:cNvSpPr>
            <a:spLocks noChangeShapeType="1"/>
          </p:cNvSpPr>
          <p:nvPr/>
        </p:nvSpPr>
        <p:spPr bwMode="auto">
          <a:xfrm>
            <a:off x="5230813" y="6040438"/>
            <a:ext cx="792163" cy="0"/>
          </a:xfrm>
          <a:prstGeom prst="line">
            <a:avLst/>
          </a:prstGeom>
          <a:noFill/>
          <a:ln w="12700" cap="rnd">
            <a:solidFill>
              <a:schemeClr val="tx1"/>
            </a:solidFill>
            <a:round/>
            <a:headEnd/>
            <a:tailEnd/>
          </a:ln>
        </p:spPr>
        <p:txBody>
          <a:bodyPr/>
          <a:lstStyle/>
          <a:p>
            <a:endParaRPr lang="en-US"/>
          </a:p>
        </p:txBody>
      </p:sp>
      <p:sp>
        <p:nvSpPr>
          <p:cNvPr id="105" name="Line 149"/>
          <p:cNvSpPr>
            <a:spLocks noChangeShapeType="1"/>
          </p:cNvSpPr>
          <p:nvPr/>
        </p:nvSpPr>
        <p:spPr bwMode="auto">
          <a:xfrm>
            <a:off x="5230813" y="6307138"/>
            <a:ext cx="792163" cy="0"/>
          </a:xfrm>
          <a:prstGeom prst="line">
            <a:avLst/>
          </a:prstGeom>
          <a:noFill/>
          <a:ln w="12700" cap="rnd">
            <a:solidFill>
              <a:schemeClr val="tx1"/>
            </a:solidFill>
            <a:round/>
            <a:headEnd/>
            <a:tailEnd/>
          </a:ln>
        </p:spPr>
        <p:txBody>
          <a:bodyPr/>
          <a:lstStyle/>
          <a:p>
            <a:endParaRPr lang="en-US"/>
          </a:p>
        </p:txBody>
      </p:sp>
      <p:sp>
        <p:nvSpPr>
          <p:cNvPr id="106" name="Line 150"/>
          <p:cNvSpPr>
            <a:spLocks noChangeShapeType="1"/>
          </p:cNvSpPr>
          <p:nvPr/>
        </p:nvSpPr>
        <p:spPr bwMode="auto">
          <a:xfrm>
            <a:off x="5230813" y="6526213"/>
            <a:ext cx="792163" cy="0"/>
          </a:xfrm>
          <a:prstGeom prst="line">
            <a:avLst/>
          </a:prstGeom>
          <a:noFill/>
          <a:ln w="12700" cap="rnd">
            <a:solidFill>
              <a:schemeClr val="tx1"/>
            </a:solidFill>
            <a:round/>
            <a:headEnd/>
            <a:tailEnd/>
          </a:ln>
        </p:spPr>
        <p:txBody>
          <a:bodyPr/>
          <a:lstStyle/>
          <a:p>
            <a:endParaRPr lang="en-US"/>
          </a:p>
        </p:txBody>
      </p:sp>
      <p:sp>
        <p:nvSpPr>
          <p:cNvPr id="107" name="Line 151"/>
          <p:cNvSpPr>
            <a:spLocks noChangeShapeType="1"/>
          </p:cNvSpPr>
          <p:nvPr/>
        </p:nvSpPr>
        <p:spPr bwMode="auto">
          <a:xfrm>
            <a:off x="5230813" y="5013325"/>
            <a:ext cx="0" cy="1512888"/>
          </a:xfrm>
          <a:prstGeom prst="line">
            <a:avLst/>
          </a:prstGeom>
          <a:noFill/>
          <a:ln w="12700" cap="rnd">
            <a:solidFill>
              <a:schemeClr val="tx1"/>
            </a:solidFill>
            <a:round/>
            <a:headEnd/>
            <a:tailEnd/>
          </a:ln>
        </p:spPr>
        <p:txBody>
          <a:bodyPr/>
          <a:lstStyle/>
          <a:p>
            <a:endParaRPr lang="en-US"/>
          </a:p>
        </p:txBody>
      </p:sp>
      <p:sp>
        <p:nvSpPr>
          <p:cNvPr id="108" name="Line 152"/>
          <p:cNvSpPr>
            <a:spLocks noChangeShapeType="1"/>
          </p:cNvSpPr>
          <p:nvPr/>
        </p:nvSpPr>
        <p:spPr bwMode="auto">
          <a:xfrm>
            <a:off x="5627688" y="5013325"/>
            <a:ext cx="0" cy="1512888"/>
          </a:xfrm>
          <a:prstGeom prst="line">
            <a:avLst/>
          </a:prstGeom>
          <a:noFill/>
          <a:ln w="12700" cap="rnd">
            <a:solidFill>
              <a:schemeClr val="tx1"/>
            </a:solidFill>
            <a:round/>
            <a:headEnd/>
            <a:tailEnd/>
          </a:ln>
        </p:spPr>
        <p:txBody>
          <a:bodyPr/>
          <a:lstStyle/>
          <a:p>
            <a:endParaRPr lang="en-US" sz="1000"/>
          </a:p>
        </p:txBody>
      </p:sp>
      <p:sp>
        <p:nvSpPr>
          <p:cNvPr id="109" name="Line 153"/>
          <p:cNvSpPr>
            <a:spLocks noChangeShapeType="1"/>
          </p:cNvSpPr>
          <p:nvPr/>
        </p:nvSpPr>
        <p:spPr bwMode="auto">
          <a:xfrm>
            <a:off x="6022975" y="5013325"/>
            <a:ext cx="0" cy="1512888"/>
          </a:xfrm>
          <a:prstGeom prst="line">
            <a:avLst/>
          </a:prstGeom>
          <a:noFill/>
          <a:ln w="12700" cap="rnd">
            <a:solidFill>
              <a:schemeClr val="tx1"/>
            </a:solidFill>
            <a:round/>
            <a:headEnd/>
            <a:tailEnd/>
          </a:ln>
        </p:spPr>
        <p:txBody>
          <a:bodyPr/>
          <a:lstStyle/>
          <a:p>
            <a:endParaRPr lang="en-US" sz="1000"/>
          </a:p>
        </p:txBody>
      </p:sp>
      <p:sp>
        <p:nvSpPr>
          <p:cNvPr id="110" name="Rectangle 410"/>
          <p:cNvSpPr>
            <a:spLocks noChangeArrowheads="1"/>
          </p:cNvSpPr>
          <p:nvPr/>
        </p:nvSpPr>
        <p:spPr bwMode="auto">
          <a:xfrm>
            <a:off x="6979085" y="3228083"/>
            <a:ext cx="331788" cy="1522413"/>
          </a:xfrm>
          <a:prstGeom prst="rect">
            <a:avLst/>
          </a:prstGeom>
          <a:solidFill>
            <a:schemeClr val="accent1">
              <a:alpha val="30000"/>
            </a:schemeClr>
          </a:solidFill>
          <a:ln w="9525">
            <a:solidFill>
              <a:schemeClr val="tx1"/>
            </a:solidFill>
            <a:miter lim="800000"/>
            <a:headEnd/>
            <a:tailEnd/>
          </a:ln>
        </p:spPr>
        <p:txBody>
          <a:bodyPr wrap="none" anchor="ctr"/>
          <a:lstStyle/>
          <a:p>
            <a:endParaRPr lang="en-US" sz="800"/>
          </a:p>
        </p:txBody>
      </p:sp>
      <p:sp>
        <p:nvSpPr>
          <p:cNvPr id="111" name="AutoShape 221"/>
          <p:cNvSpPr>
            <a:spLocks noChangeArrowheads="1"/>
          </p:cNvSpPr>
          <p:nvPr/>
        </p:nvSpPr>
        <p:spPr bwMode="auto">
          <a:xfrm rot="8678935">
            <a:off x="6110288" y="4848225"/>
            <a:ext cx="1093788"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sp>
        <p:nvSpPr>
          <p:cNvPr id="112" name="AutoShape 221"/>
          <p:cNvSpPr>
            <a:spLocks noChangeArrowheads="1"/>
          </p:cNvSpPr>
          <p:nvPr/>
        </p:nvSpPr>
        <p:spPr bwMode="auto">
          <a:xfrm>
            <a:off x="5410200" y="1905000"/>
            <a:ext cx="914400"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graphicFrame>
        <p:nvGraphicFramePr>
          <p:cNvPr id="114" name="Group 416"/>
          <p:cNvGraphicFramePr>
            <a:graphicFrameLocks/>
          </p:cNvGraphicFramePr>
          <p:nvPr/>
        </p:nvGraphicFramePr>
        <p:xfrm>
          <a:off x="6629400" y="1598841"/>
          <a:ext cx="2103437" cy="1508640"/>
        </p:xfrm>
        <a:graphic>
          <a:graphicData uri="http://schemas.openxmlformats.org/drawingml/2006/table">
            <a:tbl>
              <a:tblPr/>
              <a:tblGrid>
                <a:gridCol w="298433"/>
                <a:gridCol w="299462"/>
                <a:gridCol w="301520"/>
                <a:gridCol w="302549"/>
                <a:gridCol w="299462"/>
                <a:gridCol w="302549"/>
                <a:gridCol w="299462"/>
              </a:tblGrid>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800" dirty="0" smtClean="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20757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892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670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929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r>
            </a:tbl>
          </a:graphicData>
        </a:graphic>
      </p:graphicFrame>
    </p:spTree>
    <p:extLst>
      <p:ext uri="{BB962C8B-B14F-4D97-AF65-F5344CB8AC3E}">
        <p14:creationId xmlns:p14="http://schemas.microsoft.com/office/powerpoint/2010/main" val="35651233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Oval 295"/>
          <p:cNvSpPr>
            <a:spLocks noChangeArrowheads="1"/>
          </p:cNvSpPr>
          <p:nvPr/>
        </p:nvSpPr>
        <p:spPr bwMode="auto">
          <a:xfrm>
            <a:off x="7956551" y="5156199"/>
            <a:ext cx="719138" cy="647700"/>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24585" name="Oval 294"/>
          <p:cNvSpPr>
            <a:spLocks noChangeArrowheads="1"/>
          </p:cNvSpPr>
          <p:nvPr/>
        </p:nvSpPr>
        <p:spPr bwMode="auto">
          <a:xfrm>
            <a:off x="6948488" y="5222874"/>
            <a:ext cx="719138" cy="720725"/>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135170" name="Rectangle 2"/>
          <p:cNvSpPr>
            <a:spLocks noGrp="1" noRot="1" noChangeArrowheads="1"/>
          </p:cNvSpPr>
          <p:nvPr>
            <p:ph type="title"/>
          </p:nvPr>
        </p:nvSpPr>
        <p:spPr/>
        <p:txBody>
          <a:bodyPr/>
          <a:lstStyle/>
          <a:p>
            <a:r>
              <a:rPr lang="en-IE" smtClean="0"/>
              <a:t>Spectral Partitioning</a:t>
            </a:r>
            <a:endParaRPr lang="en-IE" dirty="0" smtClean="0"/>
          </a:p>
        </p:txBody>
      </p:sp>
      <p:sp>
        <p:nvSpPr>
          <p:cNvPr id="135171" name="Rectangle 3"/>
          <p:cNvSpPr>
            <a:spLocks noGrp="1" noChangeArrowheads="1"/>
          </p:cNvSpPr>
          <p:nvPr>
            <p:ph idx="1"/>
          </p:nvPr>
        </p:nvSpPr>
        <p:spPr>
          <a:xfrm>
            <a:off x="457200" y="1295400"/>
            <a:ext cx="8229600" cy="3606801"/>
          </a:xfrm>
        </p:spPr>
        <p:txBody>
          <a:bodyPr>
            <a:normAutofit fontScale="92500" lnSpcReduction="20000"/>
          </a:bodyPr>
          <a:lstStyle/>
          <a:p>
            <a:r>
              <a:rPr lang="en-IE" b="1" dirty="0" smtClean="0"/>
              <a:t>3)</a:t>
            </a:r>
            <a:r>
              <a:rPr lang="en-IE" dirty="0" smtClean="0"/>
              <a:t> </a:t>
            </a:r>
            <a:r>
              <a:rPr lang="en-IE" b="1" dirty="0" smtClean="0">
                <a:solidFill>
                  <a:srgbClr val="0000FF"/>
                </a:solidFill>
              </a:rPr>
              <a:t>Grouping:</a:t>
            </a:r>
          </a:p>
          <a:p>
            <a:pPr lvl="1"/>
            <a:r>
              <a:rPr lang="en-IE" dirty="0" smtClean="0"/>
              <a:t>Sort components of reduced 1-dimensional vector</a:t>
            </a:r>
          </a:p>
          <a:p>
            <a:pPr lvl="1"/>
            <a:r>
              <a:rPr lang="en-IE" dirty="0" smtClean="0"/>
              <a:t>Identify clusters by splitting the sorted vector in two</a:t>
            </a:r>
          </a:p>
          <a:p>
            <a:r>
              <a:rPr lang="en-IE" b="1" dirty="0" smtClean="0">
                <a:solidFill>
                  <a:srgbClr val="D60093"/>
                </a:solidFill>
              </a:rPr>
              <a:t>How to choose a splitting point?</a:t>
            </a:r>
          </a:p>
          <a:p>
            <a:pPr lvl="1"/>
            <a:r>
              <a:rPr lang="en-IE" dirty="0" smtClean="0"/>
              <a:t>Naïve approaches: </a:t>
            </a:r>
          </a:p>
          <a:p>
            <a:pPr lvl="2"/>
            <a:r>
              <a:rPr lang="en-IE" dirty="0" smtClean="0"/>
              <a:t>Split at </a:t>
            </a:r>
            <a:r>
              <a:rPr lang="en-IE" b="1" dirty="0" smtClean="0"/>
              <a:t>0</a:t>
            </a:r>
            <a:r>
              <a:rPr lang="en-IE" dirty="0" smtClean="0"/>
              <a:t> or median value</a:t>
            </a:r>
          </a:p>
          <a:p>
            <a:pPr lvl="1"/>
            <a:r>
              <a:rPr lang="en-IE" dirty="0" smtClean="0"/>
              <a:t>More expensive approaches:</a:t>
            </a:r>
          </a:p>
          <a:p>
            <a:pPr lvl="2"/>
            <a:r>
              <a:rPr lang="en-IE" dirty="0" smtClean="0"/>
              <a:t>Attempt to minimize normalized cut in 1-dimension </a:t>
            </a:r>
            <a:br>
              <a:rPr lang="en-IE" dirty="0" smtClean="0"/>
            </a:br>
            <a:r>
              <a:rPr lang="en-IE" dirty="0" smtClean="0"/>
              <a:t>(sweep over ordering of nodes induced by the eigenvector)</a:t>
            </a:r>
          </a:p>
          <a:p>
            <a:pPr lvl="1"/>
            <a:endParaRPr lang="en-IE" dirty="0" smtClean="0"/>
          </a:p>
        </p:txBody>
      </p:sp>
      <p:sp>
        <p:nvSpPr>
          <p:cNvPr id="76" name="Footer Placeholder 75"/>
          <p:cNvSpPr>
            <a:spLocks noGrp="1"/>
          </p:cNvSpPr>
          <p:nvPr>
            <p:ph type="ftr" sz="quarter" idx="11"/>
          </p:nvPr>
        </p:nvSpPr>
        <p:spPr/>
        <p:txBody>
          <a:bodyPr/>
          <a:lstStyle/>
          <a:p>
            <a:r>
              <a:rPr lang="en-IE" smtClean="0"/>
              <a:t>J. Leskovec, A. Rajaraman, J. Ullman: Mining of Massive Datasets, http://www.mmds.org</a:t>
            </a:r>
            <a:endParaRPr lang="en-IE"/>
          </a:p>
        </p:txBody>
      </p:sp>
      <p:sp>
        <p:nvSpPr>
          <p:cNvPr id="75" name="Slide Number Placeholder 74"/>
          <p:cNvSpPr>
            <a:spLocks noGrp="1"/>
          </p:cNvSpPr>
          <p:nvPr>
            <p:ph type="sldNum" sz="quarter" idx="12"/>
          </p:nvPr>
        </p:nvSpPr>
        <p:spPr/>
        <p:txBody>
          <a:bodyPr/>
          <a:lstStyle/>
          <a:p>
            <a:fld id="{2FB82157-1A3D-4543-BB36-318E47FF2E9F}" type="slidenum">
              <a:rPr lang="en-IE" smtClean="0"/>
              <a:pPr/>
              <a:t>51</a:t>
            </a:fld>
            <a:endParaRPr lang="en-IE"/>
          </a:p>
        </p:txBody>
      </p:sp>
      <p:sp>
        <p:nvSpPr>
          <p:cNvPr id="24627" name="AutoShape 77"/>
          <p:cNvSpPr>
            <a:spLocks noChangeArrowheads="1"/>
          </p:cNvSpPr>
          <p:nvPr/>
        </p:nvSpPr>
        <p:spPr bwMode="auto">
          <a:xfrm>
            <a:off x="635000" y="5118101"/>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135320" name="Rectangle 152"/>
          <p:cNvSpPr>
            <a:spLocks noChangeArrowheads="1"/>
          </p:cNvSpPr>
          <p:nvPr/>
        </p:nvSpPr>
        <p:spPr bwMode="auto">
          <a:xfrm>
            <a:off x="2106612" y="641826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0.6</a:t>
            </a:r>
            <a:endParaRPr lang="en-IE" sz="1200" dirty="0"/>
          </a:p>
        </p:txBody>
      </p:sp>
      <p:sp>
        <p:nvSpPr>
          <p:cNvPr id="24629" name="Rectangle 153"/>
          <p:cNvSpPr>
            <a:spLocks noChangeArrowheads="1"/>
          </p:cNvSpPr>
          <p:nvPr/>
        </p:nvSpPr>
        <p:spPr bwMode="auto">
          <a:xfrm>
            <a:off x="1716087" y="641826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6</a:t>
            </a:r>
            <a:endParaRPr lang="en-IE" sz="1400" dirty="0">
              <a:solidFill>
                <a:srgbClr val="000000"/>
              </a:solidFill>
              <a:latin typeface="Verdana" pitchFamily="34" charset="0"/>
            </a:endParaRPr>
          </a:p>
        </p:txBody>
      </p:sp>
      <p:sp>
        <p:nvSpPr>
          <p:cNvPr id="135322" name="Rectangle 154"/>
          <p:cNvSpPr>
            <a:spLocks noChangeArrowheads="1"/>
          </p:cNvSpPr>
          <p:nvPr/>
        </p:nvSpPr>
        <p:spPr bwMode="auto">
          <a:xfrm>
            <a:off x="2106612" y="611505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0.3</a:t>
            </a:r>
            <a:endParaRPr lang="en-IE" sz="1200" dirty="0"/>
          </a:p>
        </p:txBody>
      </p:sp>
      <p:sp>
        <p:nvSpPr>
          <p:cNvPr id="24631" name="Rectangle 155"/>
          <p:cNvSpPr>
            <a:spLocks noChangeArrowheads="1"/>
          </p:cNvSpPr>
          <p:nvPr/>
        </p:nvSpPr>
        <p:spPr bwMode="auto">
          <a:xfrm>
            <a:off x="1716087" y="6115051"/>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324" name="Rectangle 156"/>
          <p:cNvSpPr>
            <a:spLocks noChangeArrowheads="1"/>
          </p:cNvSpPr>
          <p:nvPr/>
        </p:nvSpPr>
        <p:spPr bwMode="auto">
          <a:xfrm>
            <a:off x="2106612" y="5811839"/>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0.3</a:t>
            </a:r>
            <a:endParaRPr lang="en-IE" sz="1200" dirty="0"/>
          </a:p>
        </p:txBody>
      </p:sp>
      <p:sp>
        <p:nvSpPr>
          <p:cNvPr id="24633" name="Rectangle 157"/>
          <p:cNvSpPr>
            <a:spLocks noChangeArrowheads="1"/>
          </p:cNvSpPr>
          <p:nvPr/>
        </p:nvSpPr>
        <p:spPr bwMode="auto">
          <a:xfrm>
            <a:off x="1716087" y="5811839"/>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135326" name="Rectangle 158"/>
          <p:cNvSpPr>
            <a:spLocks noChangeArrowheads="1"/>
          </p:cNvSpPr>
          <p:nvPr/>
        </p:nvSpPr>
        <p:spPr bwMode="auto">
          <a:xfrm>
            <a:off x="2106612" y="5508626"/>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0.3</a:t>
            </a:r>
            <a:endParaRPr lang="en-IE" sz="1200" dirty="0"/>
          </a:p>
        </p:txBody>
      </p:sp>
      <p:sp>
        <p:nvSpPr>
          <p:cNvPr id="24635" name="Rectangle 159"/>
          <p:cNvSpPr>
            <a:spLocks noChangeArrowheads="1"/>
          </p:cNvSpPr>
          <p:nvPr/>
        </p:nvSpPr>
        <p:spPr bwMode="auto">
          <a:xfrm>
            <a:off x="1716087" y="5508626"/>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3</a:t>
            </a:r>
            <a:endParaRPr lang="en-IE" sz="1400" dirty="0">
              <a:solidFill>
                <a:srgbClr val="000000"/>
              </a:solidFill>
              <a:latin typeface="Verdana" pitchFamily="34" charset="0"/>
            </a:endParaRPr>
          </a:p>
        </p:txBody>
      </p:sp>
      <p:sp>
        <p:nvSpPr>
          <p:cNvPr id="135328" name="Rectangle 160"/>
          <p:cNvSpPr>
            <a:spLocks noChangeArrowheads="1"/>
          </p:cNvSpPr>
          <p:nvPr/>
        </p:nvSpPr>
        <p:spPr bwMode="auto">
          <a:xfrm>
            <a:off x="2106612" y="520541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0.6</a:t>
            </a:r>
            <a:endParaRPr lang="en-IE" sz="1200" dirty="0"/>
          </a:p>
        </p:txBody>
      </p:sp>
      <p:sp>
        <p:nvSpPr>
          <p:cNvPr id="24637" name="Rectangle 161"/>
          <p:cNvSpPr>
            <a:spLocks noChangeArrowheads="1"/>
          </p:cNvSpPr>
          <p:nvPr/>
        </p:nvSpPr>
        <p:spPr bwMode="auto">
          <a:xfrm>
            <a:off x="1716087" y="520541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2</a:t>
            </a:r>
            <a:endParaRPr lang="en-IE" sz="1400" dirty="0">
              <a:solidFill>
                <a:srgbClr val="000000"/>
              </a:solidFill>
              <a:latin typeface="Verdana" pitchFamily="34" charset="0"/>
            </a:endParaRPr>
          </a:p>
        </p:txBody>
      </p:sp>
      <p:sp>
        <p:nvSpPr>
          <p:cNvPr id="135330" name="Rectangle 162"/>
          <p:cNvSpPr>
            <a:spLocks noChangeArrowheads="1"/>
          </p:cNvSpPr>
          <p:nvPr/>
        </p:nvSpPr>
        <p:spPr bwMode="auto">
          <a:xfrm>
            <a:off x="2106612" y="490220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0.3</a:t>
            </a:r>
            <a:endParaRPr lang="en-IE" sz="1200" dirty="0"/>
          </a:p>
        </p:txBody>
      </p:sp>
      <p:sp>
        <p:nvSpPr>
          <p:cNvPr id="24639" name="Rectangle 163"/>
          <p:cNvSpPr>
            <a:spLocks noChangeArrowheads="1"/>
          </p:cNvSpPr>
          <p:nvPr/>
        </p:nvSpPr>
        <p:spPr bwMode="auto">
          <a:xfrm>
            <a:off x="1716087" y="4876801"/>
            <a:ext cx="390525" cy="328614"/>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1</a:t>
            </a:r>
            <a:endParaRPr lang="en-IE" sz="1400" dirty="0">
              <a:solidFill>
                <a:srgbClr val="000000"/>
              </a:solidFill>
              <a:latin typeface="Verdana" pitchFamily="34" charset="0"/>
            </a:endParaRPr>
          </a:p>
        </p:txBody>
      </p:sp>
      <p:sp>
        <p:nvSpPr>
          <p:cNvPr id="24640" name="Line 164"/>
          <p:cNvSpPr>
            <a:spLocks noChangeShapeType="1"/>
          </p:cNvSpPr>
          <p:nvPr/>
        </p:nvSpPr>
        <p:spPr bwMode="auto">
          <a:xfrm>
            <a:off x="1716087" y="4876800"/>
            <a:ext cx="863600" cy="0"/>
          </a:xfrm>
          <a:prstGeom prst="line">
            <a:avLst/>
          </a:prstGeom>
          <a:noFill/>
          <a:ln w="12700" cap="rnd">
            <a:solidFill>
              <a:schemeClr val="tx1"/>
            </a:solidFill>
            <a:round/>
            <a:headEnd/>
            <a:tailEnd/>
          </a:ln>
        </p:spPr>
        <p:txBody>
          <a:bodyPr/>
          <a:lstStyle/>
          <a:p>
            <a:endParaRPr lang="en-US"/>
          </a:p>
        </p:txBody>
      </p:sp>
      <p:sp>
        <p:nvSpPr>
          <p:cNvPr id="24641" name="Line 165"/>
          <p:cNvSpPr>
            <a:spLocks noChangeShapeType="1"/>
          </p:cNvSpPr>
          <p:nvPr/>
        </p:nvSpPr>
        <p:spPr bwMode="auto">
          <a:xfrm>
            <a:off x="1716087" y="5205414"/>
            <a:ext cx="863600" cy="0"/>
          </a:xfrm>
          <a:prstGeom prst="line">
            <a:avLst/>
          </a:prstGeom>
          <a:noFill/>
          <a:ln w="12700" cap="rnd">
            <a:solidFill>
              <a:schemeClr val="tx1"/>
            </a:solidFill>
            <a:round/>
            <a:headEnd/>
            <a:tailEnd/>
          </a:ln>
        </p:spPr>
        <p:txBody>
          <a:bodyPr/>
          <a:lstStyle/>
          <a:p>
            <a:endParaRPr lang="en-US"/>
          </a:p>
        </p:txBody>
      </p:sp>
      <p:sp>
        <p:nvSpPr>
          <p:cNvPr id="24642" name="Line 166"/>
          <p:cNvSpPr>
            <a:spLocks noChangeShapeType="1"/>
          </p:cNvSpPr>
          <p:nvPr/>
        </p:nvSpPr>
        <p:spPr bwMode="auto">
          <a:xfrm>
            <a:off x="1716087" y="5508626"/>
            <a:ext cx="863600" cy="0"/>
          </a:xfrm>
          <a:prstGeom prst="line">
            <a:avLst/>
          </a:prstGeom>
          <a:noFill/>
          <a:ln w="12700" cap="rnd">
            <a:solidFill>
              <a:schemeClr val="tx1"/>
            </a:solidFill>
            <a:round/>
            <a:headEnd/>
            <a:tailEnd/>
          </a:ln>
        </p:spPr>
        <p:txBody>
          <a:bodyPr/>
          <a:lstStyle/>
          <a:p>
            <a:endParaRPr lang="en-US"/>
          </a:p>
        </p:txBody>
      </p:sp>
      <p:sp>
        <p:nvSpPr>
          <p:cNvPr id="24643" name="Line 167"/>
          <p:cNvSpPr>
            <a:spLocks noChangeShapeType="1"/>
          </p:cNvSpPr>
          <p:nvPr/>
        </p:nvSpPr>
        <p:spPr bwMode="auto">
          <a:xfrm>
            <a:off x="1716087" y="5811839"/>
            <a:ext cx="863600" cy="0"/>
          </a:xfrm>
          <a:prstGeom prst="line">
            <a:avLst/>
          </a:prstGeom>
          <a:noFill/>
          <a:ln w="12700" cap="rnd">
            <a:solidFill>
              <a:schemeClr val="tx1"/>
            </a:solidFill>
            <a:round/>
            <a:headEnd/>
            <a:tailEnd/>
          </a:ln>
        </p:spPr>
        <p:txBody>
          <a:bodyPr/>
          <a:lstStyle/>
          <a:p>
            <a:endParaRPr lang="en-US"/>
          </a:p>
        </p:txBody>
      </p:sp>
      <p:sp>
        <p:nvSpPr>
          <p:cNvPr id="24644" name="Line 168"/>
          <p:cNvSpPr>
            <a:spLocks noChangeShapeType="1"/>
          </p:cNvSpPr>
          <p:nvPr/>
        </p:nvSpPr>
        <p:spPr bwMode="auto">
          <a:xfrm>
            <a:off x="1716087" y="6089650"/>
            <a:ext cx="863600" cy="0"/>
          </a:xfrm>
          <a:prstGeom prst="line">
            <a:avLst/>
          </a:prstGeom>
          <a:noFill/>
          <a:ln w="12700" cap="rnd">
            <a:solidFill>
              <a:schemeClr val="tx1"/>
            </a:solidFill>
            <a:round/>
            <a:headEnd/>
            <a:tailEnd/>
          </a:ln>
        </p:spPr>
        <p:txBody>
          <a:bodyPr/>
          <a:lstStyle/>
          <a:p>
            <a:endParaRPr lang="en-US"/>
          </a:p>
        </p:txBody>
      </p:sp>
      <p:sp>
        <p:nvSpPr>
          <p:cNvPr id="24645" name="Line 169"/>
          <p:cNvSpPr>
            <a:spLocks noChangeShapeType="1"/>
          </p:cNvSpPr>
          <p:nvPr/>
        </p:nvSpPr>
        <p:spPr bwMode="auto">
          <a:xfrm>
            <a:off x="1716087" y="6418264"/>
            <a:ext cx="863600" cy="0"/>
          </a:xfrm>
          <a:prstGeom prst="line">
            <a:avLst/>
          </a:prstGeom>
          <a:noFill/>
          <a:ln w="12700" cap="rnd">
            <a:solidFill>
              <a:schemeClr val="tx1"/>
            </a:solidFill>
            <a:round/>
            <a:headEnd/>
            <a:tailEnd/>
          </a:ln>
        </p:spPr>
        <p:txBody>
          <a:bodyPr/>
          <a:lstStyle/>
          <a:p>
            <a:endParaRPr lang="en-US"/>
          </a:p>
        </p:txBody>
      </p:sp>
      <p:sp>
        <p:nvSpPr>
          <p:cNvPr id="24646" name="Line 170"/>
          <p:cNvSpPr>
            <a:spLocks noChangeShapeType="1"/>
          </p:cNvSpPr>
          <p:nvPr/>
        </p:nvSpPr>
        <p:spPr bwMode="auto">
          <a:xfrm>
            <a:off x="1716087" y="6721476"/>
            <a:ext cx="863600" cy="0"/>
          </a:xfrm>
          <a:prstGeom prst="line">
            <a:avLst/>
          </a:prstGeom>
          <a:noFill/>
          <a:ln w="12700" cap="rnd">
            <a:solidFill>
              <a:schemeClr val="tx1"/>
            </a:solidFill>
            <a:round/>
            <a:headEnd/>
            <a:tailEnd/>
          </a:ln>
        </p:spPr>
        <p:txBody>
          <a:bodyPr/>
          <a:lstStyle/>
          <a:p>
            <a:endParaRPr lang="en-US"/>
          </a:p>
        </p:txBody>
      </p:sp>
      <p:sp>
        <p:nvSpPr>
          <p:cNvPr id="24647" name="Line 171"/>
          <p:cNvSpPr>
            <a:spLocks noChangeShapeType="1"/>
          </p:cNvSpPr>
          <p:nvPr/>
        </p:nvSpPr>
        <p:spPr bwMode="auto">
          <a:xfrm>
            <a:off x="1716087" y="4876800"/>
            <a:ext cx="0" cy="1819275"/>
          </a:xfrm>
          <a:prstGeom prst="line">
            <a:avLst/>
          </a:prstGeom>
          <a:noFill/>
          <a:ln w="12700" cap="rnd">
            <a:solidFill>
              <a:schemeClr val="tx1"/>
            </a:solidFill>
            <a:round/>
            <a:headEnd/>
            <a:tailEnd/>
          </a:ln>
        </p:spPr>
        <p:txBody>
          <a:bodyPr/>
          <a:lstStyle/>
          <a:p>
            <a:endParaRPr lang="en-US"/>
          </a:p>
        </p:txBody>
      </p:sp>
      <p:sp>
        <p:nvSpPr>
          <p:cNvPr id="24648" name="Line 172"/>
          <p:cNvSpPr>
            <a:spLocks noChangeShapeType="1"/>
          </p:cNvSpPr>
          <p:nvPr/>
        </p:nvSpPr>
        <p:spPr bwMode="auto">
          <a:xfrm>
            <a:off x="2106612" y="4876800"/>
            <a:ext cx="0" cy="1819275"/>
          </a:xfrm>
          <a:prstGeom prst="line">
            <a:avLst/>
          </a:prstGeom>
          <a:noFill/>
          <a:ln w="12700" cap="rnd">
            <a:solidFill>
              <a:schemeClr val="tx1"/>
            </a:solidFill>
            <a:round/>
            <a:headEnd/>
            <a:tailEnd/>
          </a:ln>
        </p:spPr>
        <p:txBody>
          <a:bodyPr/>
          <a:lstStyle/>
          <a:p>
            <a:endParaRPr lang="en-US" sz="1200"/>
          </a:p>
        </p:txBody>
      </p:sp>
      <p:sp>
        <p:nvSpPr>
          <p:cNvPr id="24649" name="Line 173"/>
          <p:cNvSpPr>
            <a:spLocks noChangeShapeType="1"/>
          </p:cNvSpPr>
          <p:nvPr/>
        </p:nvSpPr>
        <p:spPr bwMode="auto">
          <a:xfrm>
            <a:off x="2579687" y="4876800"/>
            <a:ext cx="0" cy="1819275"/>
          </a:xfrm>
          <a:prstGeom prst="line">
            <a:avLst/>
          </a:prstGeom>
          <a:noFill/>
          <a:ln w="12700" cap="rnd">
            <a:solidFill>
              <a:schemeClr val="tx1"/>
            </a:solidFill>
            <a:round/>
            <a:headEnd/>
            <a:tailEnd/>
          </a:ln>
        </p:spPr>
        <p:txBody>
          <a:bodyPr/>
          <a:lstStyle/>
          <a:p>
            <a:endParaRPr lang="en-US" sz="1200"/>
          </a:p>
        </p:txBody>
      </p:sp>
      <p:sp>
        <p:nvSpPr>
          <p:cNvPr id="24599" name="AutoShape 117"/>
          <p:cNvSpPr>
            <a:spLocks noChangeArrowheads="1"/>
          </p:cNvSpPr>
          <p:nvPr/>
        </p:nvSpPr>
        <p:spPr bwMode="auto">
          <a:xfrm>
            <a:off x="2768600" y="5392739"/>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135342" name="Text Box 174"/>
          <p:cNvSpPr txBox="1">
            <a:spLocks noChangeArrowheads="1"/>
          </p:cNvSpPr>
          <p:nvPr/>
        </p:nvSpPr>
        <p:spPr bwMode="auto">
          <a:xfrm>
            <a:off x="3203576" y="4833271"/>
            <a:ext cx="2808288" cy="1034129"/>
          </a:xfrm>
          <a:prstGeom prst="rect">
            <a:avLst/>
          </a:prstGeom>
          <a:noFill/>
          <a:ln w="12700">
            <a:noFill/>
            <a:miter lim="800000"/>
            <a:headEnd/>
            <a:tailEnd/>
          </a:ln>
          <a:effectLst/>
        </p:spPr>
        <p:txBody>
          <a:bodyPr>
            <a:spAutoFit/>
          </a:bodyPr>
          <a:lstStyle/>
          <a:p>
            <a:pPr algn="ctr" eaLnBrk="0" hangingPunct="0">
              <a:spcBef>
                <a:spcPct val="20000"/>
              </a:spcBef>
              <a:defRPr/>
            </a:pPr>
            <a:r>
              <a:rPr lang="en-IE" b="1" dirty="0">
                <a:solidFill>
                  <a:srgbClr val="008000"/>
                </a:solidFill>
              </a:rPr>
              <a:t>Split at </a:t>
            </a:r>
            <a:r>
              <a:rPr lang="en-IE" b="1" dirty="0" smtClean="0">
                <a:solidFill>
                  <a:srgbClr val="008000"/>
                </a:solidFill>
                <a:latin typeface="Times New Roman" pitchFamily="18" charset="0"/>
                <a:cs typeface="Times New Roman" pitchFamily="18" charset="0"/>
              </a:rPr>
              <a:t>0:</a:t>
            </a:r>
            <a:endParaRPr lang="en-IE" b="1" dirty="0">
              <a:solidFill>
                <a:srgbClr val="008000"/>
              </a:solidFill>
              <a:latin typeface="Times New Roman" pitchFamily="18" charset="0"/>
              <a:cs typeface="Times New Roman" pitchFamily="18" charset="0"/>
            </a:endParaRPr>
          </a:p>
          <a:p>
            <a:pPr algn="ctr" eaLnBrk="0" hangingPunct="0">
              <a:spcBef>
                <a:spcPct val="20000"/>
              </a:spcBef>
              <a:defRPr/>
            </a:pPr>
            <a:r>
              <a:rPr lang="en-IE" b="1" dirty="0"/>
              <a:t>Cluster A:</a:t>
            </a:r>
            <a:r>
              <a:rPr lang="en-IE" dirty="0"/>
              <a:t> Positive points</a:t>
            </a:r>
          </a:p>
          <a:p>
            <a:pPr algn="ctr" eaLnBrk="0" hangingPunct="0">
              <a:spcBef>
                <a:spcPct val="20000"/>
              </a:spcBef>
              <a:defRPr/>
            </a:pPr>
            <a:r>
              <a:rPr lang="en-IE" b="1" dirty="0"/>
              <a:t>Cluster B:</a:t>
            </a:r>
            <a:r>
              <a:rPr lang="en-IE" dirty="0"/>
              <a:t> Negative points</a:t>
            </a:r>
          </a:p>
        </p:txBody>
      </p:sp>
      <p:sp>
        <p:nvSpPr>
          <p:cNvPr id="135390" name="Rectangle 222"/>
          <p:cNvSpPr>
            <a:spLocks noChangeArrowheads="1"/>
          </p:cNvSpPr>
          <p:nvPr/>
        </p:nvSpPr>
        <p:spPr bwMode="auto">
          <a:xfrm>
            <a:off x="3959226" y="6402387"/>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0.3</a:t>
            </a:r>
            <a:endParaRPr lang="en-IE" sz="1200" dirty="0"/>
          </a:p>
        </p:txBody>
      </p:sp>
      <p:sp>
        <p:nvSpPr>
          <p:cNvPr id="24602" name="Rectangle 223"/>
          <p:cNvSpPr>
            <a:spLocks noChangeArrowheads="1"/>
          </p:cNvSpPr>
          <p:nvPr/>
        </p:nvSpPr>
        <p:spPr bwMode="auto">
          <a:xfrm>
            <a:off x="3562351" y="6402387"/>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3</a:t>
            </a:r>
            <a:endParaRPr lang="en-IE" sz="1400" dirty="0">
              <a:solidFill>
                <a:srgbClr val="000000"/>
              </a:solidFill>
              <a:latin typeface="Verdana" pitchFamily="34" charset="0"/>
            </a:endParaRPr>
          </a:p>
        </p:txBody>
      </p:sp>
      <p:sp>
        <p:nvSpPr>
          <p:cNvPr id="135392" name="Rectangle 224"/>
          <p:cNvSpPr>
            <a:spLocks noChangeArrowheads="1"/>
          </p:cNvSpPr>
          <p:nvPr/>
        </p:nvSpPr>
        <p:spPr bwMode="auto">
          <a:xfrm>
            <a:off x="3959226" y="6099174"/>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0.6</a:t>
            </a:r>
            <a:endParaRPr lang="en-IE" sz="1200" dirty="0"/>
          </a:p>
        </p:txBody>
      </p:sp>
      <p:sp>
        <p:nvSpPr>
          <p:cNvPr id="24604" name="Rectangle 225"/>
          <p:cNvSpPr>
            <a:spLocks noChangeArrowheads="1"/>
          </p:cNvSpPr>
          <p:nvPr/>
        </p:nvSpPr>
        <p:spPr bwMode="auto">
          <a:xfrm>
            <a:off x="3562351" y="6099174"/>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2</a:t>
            </a:r>
            <a:endParaRPr lang="en-IE" sz="1400" dirty="0">
              <a:solidFill>
                <a:srgbClr val="000000"/>
              </a:solidFill>
              <a:latin typeface="Verdana" pitchFamily="34" charset="0"/>
            </a:endParaRPr>
          </a:p>
        </p:txBody>
      </p:sp>
      <p:sp>
        <p:nvSpPr>
          <p:cNvPr id="135394" name="Rectangle 226"/>
          <p:cNvSpPr>
            <a:spLocks noChangeArrowheads="1"/>
          </p:cNvSpPr>
          <p:nvPr/>
        </p:nvSpPr>
        <p:spPr bwMode="auto">
          <a:xfrm>
            <a:off x="3959226" y="5821363"/>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0.3</a:t>
            </a:r>
            <a:endParaRPr lang="en-IE" sz="1200" dirty="0"/>
          </a:p>
        </p:txBody>
      </p:sp>
      <p:sp>
        <p:nvSpPr>
          <p:cNvPr id="24606" name="Rectangle 227"/>
          <p:cNvSpPr>
            <a:spLocks noChangeArrowheads="1"/>
          </p:cNvSpPr>
          <p:nvPr/>
        </p:nvSpPr>
        <p:spPr bwMode="auto">
          <a:xfrm>
            <a:off x="3562351" y="5799137"/>
            <a:ext cx="396875" cy="325439"/>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1</a:t>
            </a:r>
            <a:endParaRPr lang="en-IE" sz="1400" dirty="0">
              <a:solidFill>
                <a:srgbClr val="000000"/>
              </a:solidFill>
              <a:latin typeface="Verdana" pitchFamily="34" charset="0"/>
            </a:endParaRPr>
          </a:p>
        </p:txBody>
      </p:sp>
      <p:sp>
        <p:nvSpPr>
          <p:cNvPr id="24607" name="Line 228"/>
          <p:cNvSpPr>
            <a:spLocks noChangeShapeType="1"/>
          </p:cNvSpPr>
          <p:nvPr/>
        </p:nvSpPr>
        <p:spPr bwMode="auto">
          <a:xfrm>
            <a:off x="3562351" y="5791200"/>
            <a:ext cx="865188" cy="0"/>
          </a:xfrm>
          <a:prstGeom prst="line">
            <a:avLst/>
          </a:prstGeom>
          <a:noFill/>
          <a:ln w="12700" cap="rnd">
            <a:solidFill>
              <a:schemeClr val="tx1"/>
            </a:solidFill>
            <a:round/>
            <a:headEnd/>
            <a:tailEnd/>
          </a:ln>
        </p:spPr>
        <p:txBody>
          <a:bodyPr/>
          <a:lstStyle/>
          <a:p>
            <a:endParaRPr lang="en-US"/>
          </a:p>
        </p:txBody>
      </p:sp>
      <p:sp>
        <p:nvSpPr>
          <p:cNvPr id="24608" name="Line 229"/>
          <p:cNvSpPr>
            <a:spLocks noChangeShapeType="1"/>
          </p:cNvSpPr>
          <p:nvPr/>
        </p:nvSpPr>
        <p:spPr bwMode="auto">
          <a:xfrm>
            <a:off x="3562351" y="6124575"/>
            <a:ext cx="865188" cy="0"/>
          </a:xfrm>
          <a:prstGeom prst="line">
            <a:avLst/>
          </a:prstGeom>
          <a:noFill/>
          <a:ln w="12700" cap="rnd">
            <a:solidFill>
              <a:schemeClr val="tx1"/>
            </a:solidFill>
            <a:round/>
            <a:headEnd/>
            <a:tailEnd/>
          </a:ln>
        </p:spPr>
        <p:txBody>
          <a:bodyPr/>
          <a:lstStyle/>
          <a:p>
            <a:endParaRPr lang="en-US"/>
          </a:p>
        </p:txBody>
      </p:sp>
      <p:sp>
        <p:nvSpPr>
          <p:cNvPr id="24609" name="Line 230"/>
          <p:cNvSpPr>
            <a:spLocks noChangeShapeType="1"/>
          </p:cNvSpPr>
          <p:nvPr/>
        </p:nvSpPr>
        <p:spPr bwMode="auto">
          <a:xfrm>
            <a:off x="3562351" y="6402387"/>
            <a:ext cx="865188" cy="0"/>
          </a:xfrm>
          <a:prstGeom prst="line">
            <a:avLst/>
          </a:prstGeom>
          <a:noFill/>
          <a:ln w="12700" cap="rnd">
            <a:solidFill>
              <a:schemeClr val="tx1"/>
            </a:solidFill>
            <a:round/>
            <a:headEnd/>
            <a:tailEnd/>
          </a:ln>
        </p:spPr>
        <p:txBody>
          <a:bodyPr/>
          <a:lstStyle/>
          <a:p>
            <a:endParaRPr lang="en-US"/>
          </a:p>
        </p:txBody>
      </p:sp>
      <p:sp>
        <p:nvSpPr>
          <p:cNvPr id="24610" name="Line 234"/>
          <p:cNvSpPr>
            <a:spLocks noChangeShapeType="1"/>
          </p:cNvSpPr>
          <p:nvPr/>
        </p:nvSpPr>
        <p:spPr bwMode="auto">
          <a:xfrm>
            <a:off x="3562351" y="6705599"/>
            <a:ext cx="865188" cy="0"/>
          </a:xfrm>
          <a:prstGeom prst="line">
            <a:avLst/>
          </a:prstGeom>
          <a:noFill/>
          <a:ln w="12700" cap="rnd">
            <a:solidFill>
              <a:schemeClr val="tx1"/>
            </a:solidFill>
            <a:round/>
            <a:headEnd/>
            <a:tailEnd/>
          </a:ln>
        </p:spPr>
        <p:txBody>
          <a:bodyPr/>
          <a:lstStyle/>
          <a:p>
            <a:endParaRPr lang="en-US"/>
          </a:p>
        </p:txBody>
      </p:sp>
      <p:sp>
        <p:nvSpPr>
          <p:cNvPr id="24611" name="Line 235"/>
          <p:cNvSpPr>
            <a:spLocks noChangeShapeType="1"/>
          </p:cNvSpPr>
          <p:nvPr/>
        </p:nvSpPr>
        <p:spPr bwMode="auto">
          <a:xfrm>
            <a:off x="3562351" y="5795962"/>
            <a:ext cx="0" cy="909638"/>
          </a:xfrm>
          <a:prstGeom prst="line">
            <a:avLst/>
          </a:prstGeom>
          <a:noFill/>
          <a:ln w="12700" cap="rnd">
            <a:solidFill>
              <a:schemeClr val="tx1"/>
            </a:solidFill>
            <a:round/>
            <a:headEnd/>
            <a:tailEnd/>
          </a:ln>
        </p:spPr>
        <p:txBody>
          <a:bodyPr/>
          <a:lstStyle/>
          <a:p>
            <a:endParaRPr lang="en-US"/>
          </a:p>
        </p:txBody>
      </p:sp>
      <p:sp>
        <p:nvSpPr>
          <p:cNvPr id="24612" name="Line 236"/>
          <p:cNvSpPr>
            <a:spLocks noChangeShapeType="1"/>
          </p:cNvSpPr>
          <p:nvPr/>
        </p:nvSpPr>
        <p:spPr bwMode="auto">
          <a:xfrm>
            <a:off x="3959226" y="5795962"/>
            <a:ext cx="0" cy="909638"/>
          </a:xfrm>
          <a:prstGeom prst="line">
            <a:avLst/>
          </a:prstGeom>
          <a:noFill/>
          <a:ln w="12700" cap="rnd">
            <a:solidFill>
              <a:schemeClr val="tx1"/>
            </a:solidFill>
            <a:round/>
            <a:headEnd/>
            <a:tailEnd/>
          </a:ln>
        </p:spPr>
        <p:txBody>
          <a:bodyPr/>
          <a:lstStyle/>
          <a:p>
            <a:endParaRPr lang="en-US"/>
          </a:p>
        </p:txBody>
      </p:sp>
      <p:sp>
        <p:nvSpPr>
          <p:cNvPr id="24613" name="Line 237"/>
          <p:cNvSpPr>
            <a:spLocks noChangeShapeType="1"/>
          </p:cNvSpPr>
          <p:nvPr/>
        </p:nvSpPr>
        <p:spPr bwMode="auto">
          <a:xfrm>
            <a:off x="4427538" y="5795962"/>
            <a:ext cx="0" cy="909638"/>
          </a:xfrm>
          <a:prstGeom prst="line">
            <a:avLst/>
          </a:prstGeom>
          <a:noFill/>
          <a:ln w="12700" cap="rnd">
            <a:solidFill>
              <a:schemeClr val="tx1"/>
            </a:solidFill>
            <a:round/>
            <a:headEnd/>
            <a:tailEnd/>
          </a:ln>
        </p:spPr>
        <p:txBody>
          <a:bodyPr/>
          <a:lstStyle/>
          <a:p>
            <a:endParaRPr lang="en-US"/>
          </a:p>
        </p:txBody>
      </p:sp>
      <p:sp>
        <p:nvSpPr>
          <p:cNvPr id="135424" name="Rectangle 256"/>
          <p:cNvSpPr>
            <a:spLocks noChangeArrowheads="1"/>
          </p:cNvSpPr>
          <p:nvPr/>
        </p:nvSpPr>
        <p:spPr bwMode="auto">
          <a:xfrm>
            <a:off x="5186363" y="6402387"/>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0.6</a:t>
            </a:r>
            <a:endParaRPr lang="en-IE" sz="1200" dirty="0"/>
          </a:p>
        </p:txBody>
      </p:sp>
      <p:sp>
        <p:nvSpPr>
          <p:cNvPr id="24615" name="Rectangle 257"/>
          <p:cNvSpPr>
            <a:spLocks noChangeArrowheads="1"/>
          </p:cNvSpPr>
          <p:nvPr/>
        </p:nvSpPr>
        <p:spPr bwMode="auto">
          <a:xfrm>
            <a:off x="4786313" y="6402387"/>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6</a:t>
            </a:r>
            <a:endParaRPr lang="en-IE" sz="1400" dirty="0">
              <a:solidFill>
                <a:srgbClr val="000000"/>
              </a:solidFill>
              <a:latin typeface="Verdana" pitchFamily="34" charset="0"/>
            </a:endParaRPr>
          </a:p>
        </p:txBody>
      </p:sp>
      <p:sp>
        <p:nvSpPr>
          <p:cNvPr id="135426" name="Rectangle 258"/>
          <p:cNvSpPr>
            <a:spLocks noChangeArrowheads="1"/>
          </p:cNvSpPr>
          <p:nvPr/>
        </p:nvSpPr>
        <p:spPr bwMode="auto">
          <a:xfrm>
            <a:off x="5186363" y="6099174"/>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0.3</a:t>
            </a:r>
            <a:endParaRPr lang="en-IE" sz="1200" dirty="0"/>
          </a:p>
        </p:txBody>
      </p:sp>
      <p:sp>
        <p:nvSpPr>
          <p:cNvPr id="24617" name="Rectangle 259"/>
          <p:cNvSpPr>
            <a:spLocks noChangeArrowheads="1"/>
          </p:cNvSpPr>
          <p:nvPr/>
        </p:nvSpPr>
        <p:spPr bwMode="auto">
          <a:xfrm>
            <a:off x="4786313" y="6099174"/>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428" name="Rectangle 260"/>
          <p:cNvSpPr>
            <a:spLocks noChangeArrowheads="1"/>
          </p:cNvSpPr>
          <p:nvPr/>
        </p:nvSpPr>
        <p:spPr bwMode="auto">
          <a:xfrm>
            <a:off x="5186363" y="5791201"/>
            <a:ext cx="465138" cy="333376"/>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0.3</a:t>
            </a:r>
            <a:endParaRPr lang="en-IE" sz="1200" dirty="0"/>
          </a:p>
        </p:txBody>
      </p:sp>
      <p:sp>
        <p:nvSpPr>
          <p:cNvPr id="24619" name="Rectangle 261"/>
          <p:cNvSpPr>
            <a:spLocks noChangeArrowheads="1"/>
          </p:cNvSpPr>
          <p:nvPr/>
        </p:nvSpPr>
        <p:spPr bwMode="auto">
          <a:xfrm>
            <a:off x="4786313" y="5791201"/>
            <a:ext cx="400050" cy="333376"/>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24620" name="Line 268"/>
          <p:cNvSpPr>
            <a:spLocks noChangeShapeType="1"/>
          </p:cNvSpPr>
          <p:nvPr/>
        </p:nvSpPr>
        <p:spPr bwMode="auto">
          <a:xfrm>
            <a:off x="4786313" y="5791200"/>
            <a:ext cx="865188" cy="0"/>
          </a:xfrm>
          <a:prstGeom prst="line">
            <a:avLst/>
          </a:prstGeom>
          <a:noFill/>
          <a:ln w="12700" cap="rnd">
            <a:solidFill>
              <a:schemeClr val="tx1"/>
            </a:solidFill>
            <a:round/>
            <a:headEnd/>
            <a:tailEnd/>
          </a:ln>
        </p:spPr>
        <p:txBody>
          <a:bodyPr/>
          <a:lstStyle/>
          <a:p>
            <a:endParaRPr lang="en-US"/>
          </a:p>
        </p:txBody>
      </p:sp>
      <p:sp>
        <p:nvSpPr>
          <p:cNvPr id="24621" name="Line 272"/>
          <p:cNvSpPr>
            <a:spLocks noChangeShapeType="1"/>
          </p:cNvSpPr>
          <p:nvPr/>
        </p:nvSpPr>
        <p:spPr bwMode="auto">
          <a:xfrm>
            <a:off x="4786313" y="6124575"/>
            <a:ext cx="865188" cy="0"/>
          </a:xfrm>
          <a:prstGeom prst="line">
            <a:avLst/>
          </a:prstGeom>
          <a:noFill/>
          <a:ln w="12700" cap="rnd">
            <a:solidFill>
              <a:schemeClr val="tx1"/>
            </a:solidFill>
            <a:round/>
            <a:headEnd/>
            <a:tailEnd/>
          </a:ln>
        </p:spPr>
        <p:txBody>
          <a:bodyPr/>
          <a:lstStyle/>
          <a:p>
            <a:endParaRPr lang="en-US"/>
          </a:p>
        </p:txBody>
      </p:sp>
      <p:sp>
        <p:nvSpPr>
          <p:cNvPr id="24622" name="Line 273"/>
          <p:cNvSpPr>
            <a:spLocks noChangeShapeType="1"/>
          </p:cNvSpPr>
          <p:nvPr/>
        </p:nvSpPr>
        <p:spPr bwMode="auto">
          <a:xfrm>
            <a:off x="4786313" y="6402387"/>
            <a:ext cx="865188" cy="0"/>
          </a:xfrm>
          <a:prstGeom prst="line">
            <a:avLst/>
          </a:prstGeom>
          <a:noFill/>
          <a:ln w="12700" cap="rnd">
            <a:solidFill>
              <a:schemeClr val="tx1"/>
            </a:solidFill>
            <a:round/>
            <a:headEnd/>
            <a:tailEnd/>
          </a:ln>
        </p:spPr>
        <p:txBody>
          <a:bodyPr/>
          <a:lstStyle/>
          <a:p>
            <a:endParaRPr lang="en-US"/>
          </a:p>
        </p:txBody>
      </p:sp>
      <p:sp>
        <p:nvSpPr>
          <p:cNvPr id="24623" name="Line 274"/>
          <p:cNvSpPr>
            <a:spLocks noChangeShapeType="1"/>
          </p:cNvSpPr>
          <p:nvPr/>
        </p:nvSpPr>
        <p:spPr bwMode="auto">
          <a:xfrm>
            <a:off x="4786313" y="6705599"/>
            <a:ext cx="865188" cy="0"/>
          </a:xfrm>
          <a:prstGeom prst="line">
            <a:avLst/>
          </a:prstGeom>
          <a:noFill/>
          <a:ln w="12700" cap="rnd">
            <a:solidFill>
              <a:schemeClr val="tx1"/>
            </a:solidFill>
            <a:round/>
            <a:headEnd/>
            <a:tailEnd/>
          </a:ln>
        </p:spPr>
        <p:txBody>
          <a:bodyPr/>
          <a:lstStyle/>
          <a:p>
            <a:endParaRPr lang="en-US"/>
          </a:p>
        </p:txBody>
      </p:sp>
      <p:sp>
        <p:nvSpPr>
          <p:cNvPr id="24624" name="Line 275"/>
          <p:cNvSpPr>
            <a:spLocks noChangeShapeType="1"/>
          </p:cNvSpPr>
          <p:nvPr/>
        </p:nvSpPr>
        <p:spPr bwMode="auto">
          <a:xfrm>
            <a:off x="4786313" y="5795962"/>
            <a:ext cx="0" cy="909638"/>
          </a:xfrm>
          <a:prstGeom prst="line">
            <a:avLst/>
          </a:prstGeom>
          <a:noFill/>
          <a:ln w="12700" cap="rnd">
            <a:solidFill>
              <a:schemeClr val="tx1"/>
            </a:solidFill>
            <a:round/>
            <a:headEnd/>
            <a:tailEnd/>
          </a:ln>
        </p:spPr>
        <p:txBody>
          <a:bodyPr/>
          <a:lstStyle/>
          <a:p>
            <a:endParaRPr lang="en-US"/>
          </a:p>
        </p:txBody>
      </p:sp>
      <p:sp>
        <p:nvSpPr>
          <p:cNvPr id="24625" name="Line 276"/>
          <p:cNvSpPr>
            <a:spLocks noChangeShapeType="1"/>
          </p:cNvSpPr>
          <p:nvPr/>
        </p:nvSpPr>
        <p:spPr bwMode="auto">
          <a:xfrm>
            <a:off x="5186363" y="5795962"/>
            <a:ext cx="0" cy="909638"/>
          </a:xfrm>
          <a:prstGeom prst="line">
            <a:avLst/>
          </a:prstGeom>
          <a:noFill/>
          <a:ln w="12700" cap="rnd">
            <a:solidFill>
              <a:schemeClr val="tx1"/>
            </a:solidFill>
            <a:round/>
            <a:headEnd/>
            <a:tailEnd/>
          </a:ln>
        </p:spPr>
        <p:txBody>
          <a:bodyPr/>
          <a:lstStyle/>
          <a:p>
            <a:endParaRPr lang="en-US" sz="1200"/>
          </a:p>
        </p:txBody>
      </p:sp>
      <p:sp>
        <p:nvSpPr>
          <p:cNvPr id="24626" name="Line 277"/>
          <p:cNvSpPr>
            <a:spLocks noChangeShapeType="1"/>
          </p:cNvSpPr>
          <p:nvPr/>
        </p:nvSpPr>
        <p:spPr bwMode="auto">
          <a:xfrm>
            <a:off x="5651501" y="5795962"/>
            <a:ext cx="0" cy="909638"/>
          </a:xfrm>
          <a:prstGeom prst="line">
            <a:avLst/>
          </a:prstGeom>
          <a:noFill/>
          <a:ln w="12700" cap="rnd">
            <a:solidFill>
              <a:schemeClr val="tx1"/>
            </a:solidFill>
            <a:round/>
            <a:headEnd/>
            <a:tailEnd/>
          </a:ln>
        </p:spPr>
        <p:txBody>
          <a:bodyPr/>
          <a:lstStyle/>
          <a:p>
            <a:endParaRPr lang="en-US" sz="1200"/>
          </a:p>
        </p:txBody>
      </p:sp>
      <p:sp>
        <p:nvSpPr>
          <p:cNvPr id="24589" name="Freeform 282"/>
          <p:cNvSpPr>
            <a:spLocks/>
          </p:cNvSpPr>
          <p:nvPr/>
        </p:nvSpPr>
        <p:spPr bwMode="auto">
          <a:xfrm>
            <a:off x="7047947" y="5360987"/>
            <a:ext cx="351666" cy="441325"/>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24590" name="Freeform 283"/>
          <p:cNvSpPr>
            <a:spLocks/>
          </p:cNvSpPr>
          <p:nvPr/>
        </p:nvSpPr>
        <p:spPr bwMode="auto">
          <a:xfrm>
            <a:off x="8093136" y="5338762"/>
            <a:ext cx="526798" cy="295275"/>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24591" name="Line 284"/>
          <p:cNvSpPr>
            <a:spLocks noChangeShapeType="1"/>
          </p:cNvSpPr>
          <p:nvPr/>
        </p:nvSpPr>
        <p:spPr bwMode="auto">
          <a:xfrm flipV="1">
            <a:off x="7398212" y="5333999"/>
            <a:ext cx="912089" cy="36513"/>
          </a:xfrm>
          <a:prstGeom prst="line">
            <a:avLst/>
          </a:prstGeom>
          <a:noFill/>
          <a:ln w="19050">
            <a:solidFill>
              <a:schemeClr val="tx1"/>
            </a:solidFill>
            <a:round/>
            <a:headEnd/>
            <a:tailEnd/>
          </a:ln>
        </p:spPr>
        <p:txBody>
          <a:bodyPr/>
          <a:lstStyle/>
          <a:p>
            <a:endParaRPr lang="en-US"/>
          </a:p>
        </p:txBody>
      </p:sp>
      <p:sp>
        <p:nvSpPr>
          <p:cNvPr id="24592" name="Line 285"/>
          <p:cNvSpPr>
            <a:spLocks noChangeShapeType="1"/>
          </p:cNvSpPr>
          <p:nvPr/>
        </p:nvSpPr>
        <p:spPr bwMode="auto">
          <a:xfrm flipV="1">
            <a:off x="7382800" y="5632449"/>
            <a:ext cx="735555" cy="176213"/>
          </a:xfrm>
          <a:prstGeom prst="line">
            <a:avLst/>
          </a:prstGeom>
          <a:noFill/>
          <a:ln w="19050">
            <a:solidFill>
              <a:schemeClr val="tx1"/>
            </a:solidFill>
            <a:round/>
            <a:headEnd/>
            <a:tailEnd/>
          </a:ln>
        </p:spPr>
        <p:txBody>
          <a:bodyPr/>
          <a:lstStyle/>
          <a:p>
            <a:endParaRPr lang="en-US"/>
          </a:p>
        </p:txBody>
      </p:sp>
      <p:sp>
        <p:nvSpPr>
          <p:cNvPr id="24593" name="Oval 286"/>
          <p:cNvSpPr>
            <a:spLocks noChangeArrowheads="1"/>
          </p:cNvSpPr>
          <p:nvPr/>
        </p:nvSpPr>
        <p:spPr bwMode="auto">
          <a:xfrm>
            <a:off x="8069318" y="5605462"/>
            <a:ext cx="63048"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4" name="Oval 287"/>
          <p:cNvSpPr>
            <a:spLocks noChangeArrowheads="1"/>
          </p:cNvSpPr>
          <p:nvPr/>
        </p:nvSpPr>
        <p:spPr bwMode="auto">
          <a:xfrm>
            <a:off x="7347774" y="576421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5" name="Oval 288"/>
          <p:cNvSpPr>
            <a:spLocks noChangeArrowheads="1"/>
          </p:cNvSpPr>
          <p:nvPr/>
        </p:nvSpPr>
        <p:spPr bwMode="auto">
          <a:xfrm>
            <a:off x="8579303" y="5543549"/>
            <a:ext cx="63048" cy="7143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6" name="Oval 289"/>
          <p:cNvSpPr>
            <a:spLocks noChangeArrowheads="1"/>
          </p:cNvSpPr>
          <p:nvPr/>
        </p:nvSpPr>
        <p:spPr bwMode="auto">
          <a:xfrm>
            <a:off x="7019926" y="555466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7" name="Oval 290"/>
          <p:cNvSpPr>
            <a:spLocks noChangeArrowheads="1"/>
          </p:cNvSpPr>
          <p:nvPr/>
        </p:nvSpPr>
        <p:spPr bwMode="auto">
          <a:xfrm>
            <a:off x="8245852" y="5299074"/>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8" name="Oval 291"/>
          <p:cNvSpPr>
            <a:spLocks noChangeArrowheads="1"/>
          </p:cNvSpPr>
          <p:nvPr/>
        </p:nvSpPr>
        <p:spPr bwMode="auto">
          <a:xfrm>
            <a:off x="7356180" y="5322887"/>
            <a:ext cx="61647" cy="730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84" name="AutoShape 293"/>
          <p:cNvSpPr>
            <a:spLocks noChangeArrowheads="1"/>
          </p:cNvSpPr>
          <p:nvPr/>
        </p:nvSpPr>
        <p:spPr bwMode="auto">
          <a:xfrm>
            <a:off x="6227763" y="5324475"/>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24587" name="Text Box 296"/>
          <p:cNvSpPr txBox="1">
            <a:spLocks noChangeArrowheads="1"/>
          </p:cNvSpPr>
          <p:nvPr/>
        </p:nvSpPr>
        <p:spPr bwMode="auto">
          <a:xfrm>
            <a:off x="6884988" y="4967287"/>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A</a:t>
            </a:r>
          </a:p>
        </p:txBody>
      </p:sp>
      <p:sp>
        <p:nvSpPr>
          <p:cNvPr id="24588" name="Text Box 297"/>
          <p:cNvSpPr txBox="1">
            <a:spLocks noChangeArrowheads="1"/>
          </p:cNvSpPr>
          <p:nvPr/>
        </p:nvSpPr>
        <p:spPr bwMode="auto">
          <a:xfrm>
            <a:off x="8324851" y="4940299"/>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B</a:t>
            </a:r>
          </a:p>
        </p:txBody>
      </p:sp>
    </p:spTree>
    <p:extLst>
      <p:ext uri="{BB962C8B-B14F-4D97-AF65-F5344CB8AC3E}">
        <p14:creationId xmlns:p14="http://schemas.microsoft.com/office/powerpoint/2010/main" val="17094299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Spectral Partitioning</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42" y="1524000"/>
            <a:ext cx="2819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243" y="1743075"/>
            <a:ext cx="5075157"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72200" y="5791200"/>
            <a:ext cx="1600118" cy="461665"/>
          </a:xfrm>
          <a:prstGeom prst="rect">
            <a:avLst/>
          </a:prstGeom>
          <a:noFill/>
        </p:spPr>
        <p:txBody>
          <a:bodyPr wrap="none" rtlCol="0">
            <a:spAutoFit/>
          </a:bodyPr>
          <a:lstStyle/>
          <a:p>
            <a:r>
              <a:rPr lang="en-US" sz="2400" dirty="0" smtClean="0">
                <a:latin typeface="Arial" pitchFamily="34" charset="0"/>
                <a:cs typeface="Arial" pitchFamily="34" charset="0"/>
              </a:rPr>
              <a:t>Rank in </a:t>
            </a:r>
            <a:r>
              <a:rPr lang="en-US" sz="2400" b="1" dirty="0" smtClean="0">
                <a:latin typeface="Arial" pitchFamily="34" charset="0"/>
                <a:cs typeface="Arial" pitchFamily="34" charset="0"/>
              </a:rPr>
              <a:t>x</a:t>
            </a:r>
            <a:r>
              <a:rPr lang="en-US" sz="2400" b="1" baseline="-25000" dirty="0" smtClean="0">
                <a:latin typeface="Arial" pitchFamily="34" charset="0"/>
                <a:cs typeface="Arial" pitchFamily="34" charset="0"/>
              </a:rPr>
              <a:t>2</a:t>
            </a:r>
          </a:p>
        </p:txBody>
      </p:sp>
      <p:sp>
        <p:nvSpPr>
          <p:cNvPr id="9" name="TextBox 8"/>
          <p:cNvSpPr txBox="1"/>
          <p:nvPr/>
        </p:nvSpPr>
        <p:spPr>
          <a:xfrm rot="16200000">
            <a:off x="2824453" y="3340594"/>
            <a:ext cx="1662250" cy="461665"/>
          </a:xfrm>
          <a:prstGeom prst="rect">
            <a:avLst/>
          </a:prstGeom>
          <a:noFill/>
        </p:spPr>
        <p:txBody>
          <a:bodyPr wrap="none" rtlCol="0">
            <a:spAutoFit/>
          </a:bodyPr>
          <a:lstStyle/>
          <a:p>
            <a:r>
              <a:rPr lang="en-US" sz="2400" dirty="0" smtClean="0">
                <a:latin typeface="Arial" pitchFamily="34" charset="0"/>
                <a:cs typeface="Arial" pitchFamily="34" charset="0"/>
              </a:rPr>
              <a:t>Value of </a:t>
            </a:r>
            <a:r>
              <a:rPr lang="en-US" sz="2400" b="1" dirty="0" smtClean="0">
                <a:latin typeface="Arial" pitchFamily="34" charset="0"/>
                <a:cs typeface="Arial" pitchFamily="34" charset="0"/>
              </a:rPr>
              <a:t>x</a:t>
            </a:r>
            <a:r>
              <a:rPr lang="en-US" sz="2400" b="1" baseline="-25000" dirty="0" smtClean="0">
                <a:latin typeface="Arial" pitchFamily="34" charset="0"/>
                <a:cs typeface="Arial" pitchFamily="34" charset="0"/>
              </a:rPr>
              <a:t>2</a:t>
            </a:r>
          </a:p>
        </p:txBody>
      </p:sp>
    </p:spTree>
    <p:extLst>
      <p:ext uri="{BB962C8B-B14F-4D97-AF65-F5344CB8AC3E}">
        <p14:creationId xmlns:p14="http://schemas.microsoft.com/office/powerpoint/2010/main" val="37793590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Spectral Partitioning</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53</a:t>
            </a:fld>
            <a:endParaRPr lang="en-US"/>
          </a:p>
        </p:txBody>
      </p:sp>
      <p:sp>
        <p:nvSpPr>
          <p:cNvPr id="3" name="TextBox 2"/>
          <p:cNvSpPr txBox="1"/>
          <p:nvPr/>
        </p:nvSpPr>
        <p:spPr>
          <a:xfrm>
            <a:off x="6481255" y="5862935"/>
            <a:ext cx="1600118" cy="461665"/>
          </a:xfrm>
          <a:prstGeom prst="rect">
            <a:avLst/>
          </a:prstGeom>
          <a:noFill/>
        </p:spPr>
        <p:txBody>
          <a:bodyPr wrap="none" rtlCol="0">
            <a:spAutoFit/>
          </a:bodyPr>
          <a:lstStyle/>
          <a:p>
            <a:r>
              <a:rPr lang="en-US" sz="2400" dirty="0" smtClean="0">
                <a:latin typeface="Arial" pitchFamily="34" charset="0"/>
                <a:cs typeface="Arial" pitchFamily="34" charset="0"/>
              </a:rPr>
              <a:t>Rank in </a:t>
            </a:r>
            <a:r>
              <a:rPr lang="en-US" sz="2400" b="1" dirty="0" smtClean="0">
                <a:latin typeface="Arial" pitchFamily="34" charset="0"/>
                <a:cs typeface="Arial" pitchFamily="34" charset="0"/>
              </a:rPr>
              <a:t>x</a:t>
            </a:r>
            <a:r>
              <a:rPr lang="en-US" sz="2400" b="1" baseline="-25000" dirty="0" smtClean="0">
                <a:latin typeface="Arial" pitchFamily="34" charset="0"/>
                <a:cs typeface="Arial" pitchFamily="34" charset="0"/>
              </a:rPr>
              <a:t>2</a:t>
            </a:r>
          </a:p>
        </p:txBody>
      </p:sp>
      <p:sp>
        <p:nvSpPr>
          <p:cNvPr id="9" name="TextBox 8"/>
          <p:cNvSpPr txBox="1"/>
          <p:nvPr/>
        </p:nvSpPr>
        <p:spPr>
          <a:xfrm rot="16200000">
            <a:off x="3133508" y="3412329"/>
            <a:ext cx="1662250" cy="461665"/>
          </a:xfrm>
          <a:prstGeom prst="rect">
            <a:avLst/>
          </a:prstGeom>
          <a:noFill/>
        </p:spPr>
        <p:txBody>
          <a:bodyPr wrap="none" rtlCol="0">
            <a:spAutoFit/>
          </a:bodyPr>
          <a:lstStyle/>
          <a:p>
            <a:r>
              <a:rPr lang="en-US" sz="2400" dirty="0" smtClean="0">
                <a:latin typeface="Arial" pitchFamily="34" charset="0"/>
                <a:cs typeface="Arial" pitchFamily="34" charset="0"/>
              </a:rPr>
              <a:t>Value of </a:t>
            </a:r>
            <a:r>
              <a:rPr lang="en-US" sz="2400" b="1" dirty="0" smtClean="0">
                <a:latin typeface="Arial" pitchFamily="34" charset="0"/>
                <a:cs typeface="Arial" pitchFamily="34" charset="0"/>
              </a:rPr>
              <a:t>x</a:t>
            </a:r>
            <a:r>
              <a:rPr lang="en-US" sz="2400" b="1" baseline="-25000" dirty="0" smtClean="0">
                <a:latin typeface="Arial" pitchFamily="34" charset="0"/>
                <a:cs typeface="Arial" pitchFamily="34" charset="0"/>
              </a:rPr>
              <a:t>2</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563" y="2134996"/>
            <a:ext cx="4572000" cy="3792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410627" y="1537064"/>
            <a:ext cx="2792624"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smtClean="0">
                <a:solidFill>
                  <a:schemeClr val="bg1"/>
                </a:solidFill>
                <a:latin typeface="Calibri" pitchFamily="34" charset="0"/>
                <a:cs typeface="Arial" pitchFamily="34" charset="0"/>
              </a:rPr>
              <a:t>Components of </a:t>
            </a:r>
            <a:r>
              <a:rPr lang="en-US" sz="2800" b="1" dirty="0" smtClean="0">
                <a:solidFill>
                  <a:schemeClr val="bg1"/>
                </a:solidFill>
                <a:latin typeface="Calibri" pitchFamily="34" charset="0"/>
                <a:cs typeface="Arial" pitchFamily="34" charset="0"/>
              </a:rPr>
              <a:t>x</a:t>
            </a:r>
            <a:r>
              <a:rPr lang="en-US" sz="2800" b="1" baseline="-25000" dirty="0" smtClean="0">
                <a:solidFill>
                  <a:schemeClr val="bg1"/>
                </a:solidFill>
                <a:latin typeface="Calibri" pitchFamily="34" charset="0"/>
                <a:cs typeface="Arial" pitchFamily="34" charset="0"/>
              </a:rPr>
              <a:t>2</a:t>
            </a:r>
          </a:p>
        </p:txBody>
      </p:sp>
    </p:spTree>
    <p:extLst>
      <p:ext uri="{BB962C8B-B14F-4D97-AF65-F5344CB8AC3E}">
        <p14:creationId xmlns:p14="http://schemas.microsoft.com/office/powerpoint/2010/main" val="27333919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Spectral partitioning</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54</a:t>
            </a:fld>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4205"/>
          <a:stretch/>
        </p:blipFill>
        <p:spPr bwMode="auto">
          <a:xfrm>
            <a:off x="4876800" y="1143000"/>
            <a:ext cx="3167063" cy="2066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61074" y="1143000"/>
            <a:ext cx="20265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latin typeface="Arial" pitchFamily="34" charset="0"/>
                <a:cs typeface="Arial" pitchFamily="34" charset="0"/>
              </a:rPr>
              <a:t>Components of </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1</a:t>
            </a:r>
          </a:p>
        </p:txBody>
      </p:sp>
      <p:pic>
        <p:nvPicPr>
          <p:cNvPr id="921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429000"/>
            <a:ext cx="3124200" cy="290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813474" y="6324600"/>
            <a:ext cx="20265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latin typeface="Arial" pitchFamily="34" charset="0"/>
                <a:cs typeface="Arial" pitchFamily="34" charset="0"/>
              </a:rPr>
              <a:t>Components of </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3</a:t>
            </a:r>
          </a:p>
        </p:txBody>
      </p:sp>
    </p:spTree>
    <p:extLst>
      <p:ext uri="{BB962C8B-B14F-4D97-AF65-F5344CB8AC3E}">
        <p14:creationId xmlns:p14="http://schemas.microsoft.com/office/powerpoint/2010/main" val="8945037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k-Way Spectral Clustering</a:t>
            </a:r>
            <a:endParaRPr lang="en-US" dirty="0"/>
          </a:p>
        </p:txBody>
      </p:sp>
      <p:sp>
        <p:nvSpPr>
          <p:cNvPr id="3" name="Content Placeholder 2"/>
          <p:cNvSpPr>
            <a:spLocks noGrp="1"/>
          </p:cNvSpPr>
          <p:nvPr>
            <p:ph idx="1"/>
          </p:nvPr>
        </p:nvSpPr>
        <p:spPr/>
        <p:txBody>
          <a:bodyPr>
            <a:normAutofit/>
          </a:bodyPr>
          <a:lstStyle/>
          <a:p>
            <a:r>
              <a:rPr lang="en-IE" b="1" dirty="0" smtClean="0">
                <a:solidFill>
                  <a:srgbClr val="D60093"/>
                </a:solidFill>
              </a:rPr>
              <a:t>How do we partition a graph into </a:t>
            </a:r>
            <a:r>
              <a:rPr lang="en-IE" b="1" i="1" dirty="0" smtClean="0">
                <a:solidFill>
                  <a:srgbClr val="D60093"/>
                </a:solidFill>
                <a:latin typeface="Times New Roman" pitchFamily="18" charset="0"/>
              </a:rPr>
              <a:t>k</a:t>
            </a:r>
            <a:r>
              <a:rPr lang="en-IE" b="1" dirty="0" smtClean="0">
                <a:solidFill>
                  <a:srgbClr val="D60093"/>
                </a:solidFill>
              </a:rPr>
              <a:t> clusters?</a:t>
            </a:r>
          </a:p>
          <a:p>
            <a:pPr lvl="8"/>
            <a:endParaRPr lang="en-US" dirty="0" smtClean="0"/>
          </a:p>
          <a:p>
            <a:r>
              <a:rPr lang="en-US" b="1" dirty="0" smtClean="0">
                <a:solidFill>
                  <a:srgbClr val="0000FF"/>
                </a:solidFill>
              </a:rPr>
              <a:t>Two basic approaches:</a:t>
            </a:r>
          </a:p>
          <a:p>
            <a:pPr lvl="1"/>
            <a:r>
              <a:rPr lang="en-US" b="1" dirty="0" smtClean="0"/>
              <a:t>Recursive bi-partitioning</a:t>
            </a:r>
            <a:r>
              <a:rPr lang="en-US" dirty="0" smtClean="0"/>
              <a:t> </a:t>
            </a:r>
            <a:r>
              <a:rPr lang="en-US" dirty="0" smtClean="0">
                <a:solidFill>
                  <a:schemeClr val="bg1">
                    <a:lumMod val="50000"/>
                  </a:schemeClr>
                </a:solidFill>
              </a:rPr>
              <a:t>[Hagen et al., ’92]</a:t>
            </a:r>
          </a:p>
          <a:p>
            <a:pPr lvl="2"/>
            <a:r>
              <a:rPr lang="en-US" dirty="0" smtClean="0"/>
              <a:t>Recursively apply bi-partitioning algorithm in a hierarchical divisive manner</a:t>
            </a:r>
          </a:p>
          <a:p>
            <a:pPr lvl="2"/>
            <a:r>
              <a:rPr lang="en-US" dirty="0" smtClean="0"/>
              <a:t>Disadvantages: Inefficient, unstable</a:t>
            </a:r>
          </a:p>
          <a:p>
            <a:pPr lvl="1"/>
            <a:r>
              <a:rPr lang="en-US" b="1" dirty="0" smtClean="0"/>
              <a:t>Cluster multiple eigenvectors</a:t>
            </a:r>
            <a:r>
              <a:rPr lang="en-US" dirty="0" smtClean="0"/>
              <a:t> </a:t>
            </a:r>
            <a:r>
              <a:rPr lang="en-US" dirty="0" smtClean="0">
                <a:solidFill>
                  <a:schemeClr val="bg1">
                    <a:lumMod val="50000"/>
                  </a:schemeClr>
                </a:solidFill>
              </a:rPr>
              <a:t>[Shi-</a:t>
            </a:r>
            <a:r>
              <a:rPr lang="en-US" dirty="0" err="1" smtClean="0">
                <a:solidFill>
                  <a:schemeClr val="bg1">
                    <a:lumMod val="50000"/>
                  </a:schemeClr>
                </a:solidFill>
              </a:rPr>
              <a:t>Malik</a:t>
            </a:r>
            <a:r>
              <a:rPr lang="en-US" dirty="0" smtClean="0">
                <a:solidFill>
                  <a:schemeClr val="bg1">
                    <a:lumMod val="50000"/>
                  </a:schemeClr>
                </a:solidFill>
              </a:rPr>
              <a:t>, ’00]</a:t>
            </a:r>
          </a:p>
          <a:p>
            <a:pPr lvl="2"/>
            <a:r>
              <a:rPr lang="en-US" dirty="0" smtClean="0"/>
              <a:t>Build a reduced space from multiple eigenvectors</a:t>
            </a:r>
          </a:p>
          <a:p>
            <a:pPr lvl="2"/>
            <a:r>
              <a:rPr lang="en-US" dirty="0" smtClean="0"/>
              <a:t>Commonly used in recent papers</a:t>
            </a:r>
          </a:p>
          <a:p>
            <a:pPr lvl="2"/>
            <a:r>
              <a:rPr lang="en-US" dirty="0" smtClean="0"/>
              <a:t>A preferable approach…</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11283083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multiple eigenvectors?</a:t>
            </a:r>
            <a:endParaRPr lang="en-US" dirty="0"/>
          </a:p>
        </p:txBody>
      </p:sp>
      <p:sp>
        <p:nvSpPr>
          <p:cNvPr id="3" name="Content Placeholder 2"/>
          <p:cNvSpPr>
            <a:spLocks noGrp="1"/>
          </p:cNvSpPr>
          <p:nvPr>
            <p:ph idx="1"/>
          </p:nvPr>
        </p:nvSpPr>
        <p:spPr>
          <a:xfrm>
            <a:off x="457200" y="1295400"/>
            <a:ext cx="8534400" cy="5410200"/>
          </a:xfrm>
        </p:spPr>
        <p:txBody>
          <a:bodyPr>
            <a:normAutofit fontScale="92500" lnSpcReduction="20000"/>
          </a:bodyPr>
          <a:lstStyle/>
          <a:p>
            <a:r>
              <a:rPr lang="en-US" b="1" dirty="0" smtClean="0"/>
              <a:t>Approximates the optimal cut </a:t>
            </a:r>
            <a:r>
              <a:rPr lang="en-US" dirty="0" smtClean="0">
                <a:solidFill>
                  <a:schemeClr val="bg1">
                    <a:lumMod val="50000"/>
                  </a:schemeClr>
                </a:solidFill>
              </a:rPr>
              <a:t>[Shi-</a:t>
            </a:r>
            <a:r>
              <a:rPr lang="en-US" dirty="0" err="1" smtClean="0">
                <a:solidFill>
                  <a:schemeClr val="bg1">
                    <a:lumMod val="50000"/>
                  </a:schemeClr>
                </a:solidFill>
              </a:rPr>
              <a:t>Malik</a:t>
            </a:r>
            <a:r>
              <a:rPr lang="en-US" dirty="0" smtClean="0">
                <a:solidFill>
                  <a:schemeClr val="bg1">
                    <a:lumMod val="50000"/>
                  </a:schemeClr>
                </a:solidFill>
              </a:rPr>
              <a:t>, ’00]</a:t>
            </a:r>
          </a:p>
          <a:p>
            <a:pPr lvl="1"/>
            <a:r>
              <a:rPr lang="en-US" dirty="0" smtClean="0"/>
              <a:t>Can be used to approximate optimal </a:t>
            </a:r>
            <a:r>
              <a:rPr lang="en-US" i="1" dirty="0" smtClean="0">
                <a:latin typeface="Times New Roman" pitchFamily="18" charset="0"/>
                <a:cs typeface="Times New Roman" pitchFamily="18" charset="0"/>
              </a:rPr>
              <a:t>k</a:t>
            </a:r>
            <a:r>
              <a:rPr lang="en-US" dirty="0" smtClean="0"/>
              <a:t>-way normalized cut</a:t>
            </a:r>
          </a:p>
          <a:p>
            <a:r>
              <a:rPr lang="en-US" b="1" dirty="0" smtClean="0"/>
              <a:t>Emphasizes cohesive clusters</a:t>
            </a:r>
          </a:p>
          <a:p>
            <a:pPr lvl="1"/>
            <a:r>
              <a:rPr lang="en-US" dirty="0" smtClean="0"/>
              <a:t>Increases the unevenness in the distribution of the data</a:t>
            </a:r>
          </a:p>
          <a:p>
            <a:pPr lvl="1"/>
            <a:r>
              <a:rPr lang="en-US" dirty="0" smtClean="0"/>
              <a:t>Associations between similar points are amplified, associations between dissimilar points are attenuated</a:t>
            </a:r>
          </a:p>
          <a:p>
            <a:pPr lvl="1"/>
            <a:r>
              <a:rPr lang="en-US" dirty="0" smtClean="0"/>
              <a:t>The data begins to “approximate a clustering”</a:t>
            </a:r>
          </a:p>
          <a:p>
            <a:r>
              <a:rPr lang="en-US" b="1" dirty="0" smtClean="0"/>
              <a:t>Well-separated space</a:t>
            </a:r>
          </a:p>
          <a:p>
            <a:pPr lvl="1"/>
            <a:r>
              <a:rPr lang="en-US" dirty="0" smtClean="0"/>
              <a:t>Transforms data to a new “embedded space”, </a:t>
            </a:r>
            <a:br>
              <a:rPr lang="en-US" dirty="0" smtClean="0"/>
            </a:br>
            <a:r>
              <a:rPr lang="en-US" dirty="0" smtClean="0"/>
              <a:t>consisting of </a:t>
            </a:r>
            <a:r>
              <a:rPr lang="en-US" b="1" i="1" dirty="0" smtClean="0">
                <a:latin typeface="Times New Roman" pitchFamily="18" charset="0"/>
                <a:cs typeface="Times New Roman" pitchFamily="18" charset="0"/>
              </a:rPr>
              <a:t>k</a:t>
            </a:r>
            <a:r>
              <a:rPr lang="en-US" dirty="0" smtClean="0"/>
              <a:t> orthogonal basis vectors</a:t>
            </a:r>
          </a:p>
          <a:p>
            <a:r>
              <a:rPr lang="en-US" dirty="0" smtClean="0"/>
              <a:t>Multiple eigenvectors prevent instability due to information loss</a:t>
            </a:r>
          </a:p>
          <a:p>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56</a:t>
            </a:fld>
            <a:endParaRPr lang="en-US"/>
          </a:p>
        </p:txBody>
      </p:sp>
    </p:spTree>
    <p:extLst>
      <p:ext uri="{BB962C8B-B14F-4D97-AF65-F5344CB8AC3E}">
        <p14:creationId xmlns:p14="http://schemas.microsoft.com/office/powerpoint/2010/main" val="41550857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Analysis of Large </a:t>
            </a:r>
            <a:r>
              <a:rPr lang="en-US" sz="4800" dirty="0" smtClean="0"/>
              <a:t>Graphs:</a:t>
            </a:r>
            <a:br>
              <a:rPr lang="en-US" sz="4800" dirty="0" smtClean="0"/>
            </a:br>
            <a:r>
              <a:rPr lang="en-US" sz="4800" dirty="0" smtClean="0"/>
              <a:t>Trawling</a:t>
            </a:r>
            <a:endParaRPr lang="en-US" sz="4800" dirty="0"/>
          </a:p>
        </p:txBody>
      </p:sp>
    </p:spTree>
    <p:extLst>
      <p:ext uri="{BB962C8B-B14F-4D97-AF65-F5344CB8AC3E}">
        <p14:creationId xmlns:p14="http://schemas.microsoft.com/office/powerpoint/2010/main" val="41974353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Trawling</a:t>
            </a:r>
            <a:endParaRPr lang="en-US" dirty="0"/>
          </a:p>
        </p:txBody>
      </p:sp>
      <p:sp>
        <p:nvSpPr>
          <p:cNvPr id="3" name="Content Placeholder 2"/>
          <p:cNvSpPr>
            <a:spLocks noGrp="1"/>
          </p:cNvSpPr>
          <p:nvPr>
            <p:ph idx="1"/>
          </p:nvPr>
        </p:nvSpPr>
        <p:spPr/>
        <p:txBody>
          <a:bodyPr/>
          <a:lstStyle/>
          <a:p>
            <a:r>
              <a:rPr lang="en-US" b="1" dirty="0" smtClean="0">
                <a:solidFill>
                  <a:srgbClr val="0000FF"/>
                </a:solidFill>
              </a:rPr>
              <a:t>Searching for small communities in </a:t>
            </a:r>
            <a:br>
              <a:rPr lang="en-US" b="1" dirty="0" smtClean="0">
                <a:solidFill>
                  <a:srgbClr val="0000FF"/>
                </a:solidFill>
              </a:rPr>
            </a:br>
            <a:r>
              <a:rPr lang="en-US" b="1" dirty="0" smtClean="0">
                <a:solidFill>
                  <a:srgbClr val="0000FF"/>
                </a:solidFill>
              </a:rPr>
              <a:t>the Web graph</a:t>
            </a:r>
          </a:p>
          <a:p>
            <a:r>
              <a:rPr lang="en-US" b="1" dirty="0" smtClean="0">
                <a:solidFill>
                  <a:srgbClr val="D60093"/>
                </a:solidFill>
              </a:rPr>
              <a:t>What is the signature of a community / discussion in a Web graph?</a:t>
            </a:r>
          </a:p>
        </p:txBody>
      </p:sp>
      <p:sp>
        <p:nvSpPr>
          <p:cNvPr id="6" name="TextBox 5"/>
          <p:cNvSpPr txBox="1"/>
          <p:nvPr/>
        </p:nvSpPr>
        <p:spPr>
          <a:xfrm>
            <a:off x="7406069" y="0"/>
            <a:ext cx="1737976" cy="338554"/>
          </a:xfrm>
          <a:prstGeom prst="rect">
            <a:avLst/>
          </a:prstGeom>
          <a:noFill/>
        </p:spPr>
        <p:txBody>
          <a:bodyPr wrap="none" rtlCol="0">
            <a:spAutoFit/>
          </a:bodyPr>
          <a:lstStyle/>
          <a:p>
            <a:pPr algn="r"/>
            <a:r>
              <a:rPr lang="en-US" sz="1600" dirty="0" smtClean="0">
                <a:solidFill>
                  <a:schemeClr val="bg1"/>
                </a:solidFill>
                <a:latin typeface="Arial" pitchFamily="34" charset="0"/>
                <a:cs typeface="Arial" pitchFamily="34" charset="0"/>
              </a:rPr>
              <a:t>[Kumar et al. ‘99]</a:t>
            </a:r>
            <a:endParaRPr lang="en-US" sz="1600" dirty="0">
              <a:solidFill>
                <a:schemeClr val="bg1"/>
              </a:solidFill>
              <a:latin typeface="Arial" pitchFamily="34" charset="0"/>
              <a:cs typeface="Arial" pitchFamily="34" charset="0"/>
            </a:endParaRPr>
          </a:p>
        </p:txBody>
      </p:sp>
      <p:sp>
        <p:nvSpPr>
          <p:cNvPr id="45" name="TextBox 44"/>
          <p:cNvSpPr txBox="1"/>
          <p:nvPr/>
        </p:nvSpPr>
        <p:spPr>
          <a:xfrm>
            <a:off x="2895600" y="5791200"/>
            <a:ext cx="25146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smtClean="0">
                <a:latin typeface="Arial" pitchFamily="34" charset="0"/>
                <a:cs typeface="Arial" pitchFamily="34" charset="0"/>
              </a:rPr>
              <a:t>Dense 2-layer graph</a:t>
            </a:r>
            <a:endParaRPr lang="en-US" dirty="0">
              <a:latin typeface="Arial" pitchFamily="34" charset="0"/>
              <a:cs typeface="Arial" pitchFamily="34" charset="0"/>
            </a:endParaRPr>
          </a:p>
        </p:txBody>
      </p:sp>
      <p:sp>
        <p:nvSpPr>
          <p:cNvPr id="46" name="TextBox 45"/>
          <p:cNvSpPr txBox="1"/>
          <p:nvPr/>
        </p:nvSpPr>
        <p:spPr>
          <a:xfrm>
            <a:off x="1066800" y="6260068"/>
            <a:ext cx="6553200" cy="369332"/>
          </a:xfrm>
          <a:prstGeom prst="rect">
            <a:avLst/>
          </a:prstGeom>
          <a:noFill/>
        </p:spPr>
        <p:txBody>
          <a:bodyPr wrap="square" rtlCol="0">
            <a:spAutoFit/>
          </a:bodyPr>
          <a:lstStyle/>
          <a:p>
            <a:pPr algn="ctr"/>
            <a:r>
              <a:rPr lang="en-US" b="1" dirty="0" smtClean="0">
                <a:latin typeface="Arial" pitchFamily="34" charset="0"/>
                <a:cs typeface="Arial" pitchFamily="34" charset="0"/>
              </a:rPr>
              <a:t>Intuition:</a:t>
            </a:r>
            <a:r>
              <a:rPr lang="en-US" dirty="0" smtClean="0">
                <a:latin typeface="Arial" pitchFamily="34" charset="0"/>
                <a:cs typeface="Arial" pitchFamily="34" charset="0"/>
              </a:rPr>
              <a:t> Many people all talking about the same things</a:t>
            </a:r>
            <a:endParaRPr lang="en-US" dirty="0">
              <a:latin typeface="Arial" pitchFamily="34" charset="0"/>
              <a:cs typeface="Arial" pitchFamily="34" charset="0"/>
            </a:endParaRPr>
          </a:p>
        </p:txBody>
      </p:sp>
      <p:cxnSp>
        <p:nvCxnSpPr>
          <p:cNvPr id="22" name="Straight Connector 21"/>
          <p:cNvCxnSpPr>
            <a:stCxn id="10" idx="6"/>
            <a:endCxn id="20" idx="2"/>
          </p:cNvCxnSpPr>
          <p:nvPr/>
        </p:nvCxnSpPr>
        <p:spPr>
          <a:xfrm flipV="1">
            <a:off x="3455432" y="3543300"/>
            <a:ext cx="1219200" cy="228600"/>
          </a:xfrm>
          <a:prstGeom prst="line">
            <a:avLst/>
          </a:prstGeom>
          <a:ln w="22225" cmpd="sng">
            <a:solidFill>
              <a:schemeClr val="bg1">
                <a:lumMod val="50000"/>
              </a:schemeClr>
            </a:solidFill>
            <a:tailEnd type="arrow" w="med" len="lg"/>
          </a:ln>
        </p:spPr>
        <p:style>
          <a:lnRef idx="1">
            <a:schemeClr val="dk1"/>
          </a:lnRef>
          <a:fillRef idx="0">
            <a:schemeClr val="dk1"/>
          </a:fillRef>
          <a:effectRef idx="0">
            <a:schemeClr val="dk1"/>
          </a:effectRef>
          <a:fontRef idx="minor">
            <a:schemeClr val="tx1"/>
          </a:fontRef>
        </p:style>
      </p:cxnSp>
      <p:cxnSp>
        <p:nvCxnSpPr>
          <p:cNvPr id="24" name="Straight Connector 23"/>
          <p:cNvCxnSpPr>
            <a:stCxn id="10" idx="6"/>
            <a:endCxn id="15" idx="2"/>
          </p:cNvCxnSpPr>
          <p:nvPr/>
        </p:nvCxnSpPr>
        <p:spPr>
          <a:xfrm>
            <a:off x="3455432" y="3771900"/>
            <a:ext cx="1219200" cy="152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6"/>
            <a:endCxn id="16" idx="2"/>
          </p:cNvCxnSpPr>
          <p:nvPr/>
        </p:nvCxnSpPr>
        <p:spPr>
          <a:xfrm>
            <a:off x="3455432" y="3771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6"/>
            <a:endCxn id="17" idx="2"/>
          </p:cNvCxnSpPr>
          <p:nvPr/>
        </p:nvCxnSpPr>
        <p:spPr>
          <a:xfrm>
            <a:off x="3455432" y="3771900"/>
            <a:ext cx="1219200" cy="914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6"/>
            <a:endCxn id="18" idx="1"/>
          </p:cNvCxnSpPr>
          <p:nvPr/>
        </p:nvCxnSpPr>
        <p:spPr>
          <a:xfrm>
            <a:off x="3455432" y="3771900"/>
            <a:ext cx="1252678" cy="1671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1" idx="6"/>
            <a:endCxn id="20" idx="2"/>
          </p:cNvCxnSpPr>
          <p:nvPr/>
        </p:nvCxnSpPr>
        <p:spPr>
          <a:xfrm flipV="1">
            <a:off x="3455432" y="3543300"/>
            <a:ext cx="1219200" cy="609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1" idx="6"/>
            <a:endCxn id="15" idx="2"/>
          </p:cNvCxnSpPr>
          <p:nvPr/>
        </p:nvCxnSpPr>
        <p:spPr>
          <a:xfrm flipV="1">
            <a:off x="3455432" y="3924300"/>
            <a:ext cx="1219200" cy="228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1" idx="6"/>
            <a:endCxn id="17" idx="2"/>
          </p:cNvCxnSpPr>
          <p:nvPr/>
        </p:nvCxnSpPr>
        <p:spPr>
          <a:xfrm>
            <a:off x="3455432" y="4152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6"/>
            <a:endCxn id="18" idx="1"/>
          </p:cNvCxnSpPr>
          <p:nvPr/>
        </p:nvCxnSpPr>
        <p:spPr>
          <a:xfrm>
            <a:off x="3455432" y="4152900"/>
            <a:ext cx="1252678" cy="1290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226832" y="3657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26832" y="4038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26832" y="4419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226832" y="52578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3087062" y="4799638"/>
            <a:ext cx="367408" cy="369332"/>
          </a:xfrm>
          <a:prstGeom prst="rect">
            <a:avLst/>
          </a:prstGeom>
          <a:noFill/>
        </p:spPr>
        <p:txBody>
          <a:bodyPr wrap="none" rtlCol="0">
            <a:spAutoFit/>
          </a:bodyPr>
          <a:lstStyle/>
          <a:p>
            <a:r>
              <a:rPr lang="en-US" dirty="0" smtClean="0"/>
              <a:t>…</a:t>
            </a:r>
            <a:endParaRPr lang="en-US" dirty="0"/>
          </a:p>
        </p:txBody>
      </p:sp>
      <p:sp>
        <p:nvSpPr>
          <p:cNvPr id="15" name="Oval 14"/>
          <p:cNvSpPr/>
          <p:nvPr/>
        </p:nvSpPr>
        <p:spPr>
          <a:xfrm>
            <a:off x="4674632" y="3810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p:cNvSpPr/>
          <p:nvPr/>
        </p:nvSpPr>
        <p:spPr>
          <a:xfrm>
            <a:off x="4674632" y="4191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Oval 16"/>
          <p:cNvSpPr/>
          <p:nvPr/>
        </p:nvSpPr>
        <p:spPr>
          <a:xfrm>
            <a:off x="4674632" y="4572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p:cNvSpPr/>
          <p:nvPr/>
        </p:nvSpPr>
        <p:spPr>
          <a:xfrm>
            <a:off x="4674632" y="54102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p:cNvSpPr txBox="1"/>
          <p:nvPr/>
        </p:nvSpPr>
        <p:spPr>
          <a:xfrm rot="16200000">
            <a:off x="4534862" y="4875839"/>
            <a:ext cx="367408" cy="369332"/>
          </a:xfrm>
          <a:prstGeom prst="rect">
            <a:avLst/>
          </a:prstGeom>
          <a:noFill/>
          <a:ln>
            <a:noFill/>
          </a:ln>
        </p:spPr>
        <p:txBody>
          <a:bodyPr wrap="none" rtlCol="0">
            <a:spAutoFit/>
          </a:bodyPr>
          <a:lstStyle/>
          <a:p>
            <a:r>
              <a:rPr lang="en-US" dirty="0" smtClean="0"/>
              <a:t>…</a:t>
            </a:r>
            <a:endParaRPr lang="en-US" dirty="0"/>
          </a:p>
        </p:txBody>
      </p:sp>
      <p:sp>
        <p:nvSpPr>
          <p:cNvPr id="20" name="Oval 19"/>
          <p:cNvSpPr/>
          <p:nvPr/>
        </p:nvSpPr>
        <p:spPr>
          <a:xfrm>
            <a:off x="4674632" y="3429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p:cNvSpPr txBox="1"/>
          <p:nvPr/>
        </p:nvSpPr>
        <p:spPr>
          <a:xfrm rot="13554761">
            <a:off x="3622505" y="4585868"/>
            <a:ext cx="367408" cy="369332"/>
          </a:xfrm>
          <a:prstGeom prst="rect">
            <a:avLst/>
          </a:prstGeom>
          <a:noFill/>
        </p:spPr>
        <p:txBody>
          <a:bodyPr wrap="none" rtlCol="0">
            <a:spAutoFit/>
          </a:bodyPr>
          <a:lstStyle/>
          <a:p>
            <a:r>
              <a:rPr lang="en-US" dirty="0" smtClean="0"/>
              <a:t>…</a:t>
            </a:r>
            <a:endParaRPr lang="en-US" dirty="0"/>
          </a:p>
        </p:txBody>
      </p:sp>
      <p:sp>
        <p:nvSpPr>
          <p:cNvPr id="40" name="TextBox 39"/>
          <p:cNvSpPr txBox="1"/>
          <p:nvPr/>
        </p:nvSpPr>
        <p:spPr>
          <a:xfrm>
            <a:off x="5907961" y="4384139"/>
            <a:ext cx="3159839" cy="1200329"/>
          </a:xfrm>
          <a:prstGeom prst="rect">
            <a:avLst/>
          </a:prstGeom>
          <a:noFill/>
        </p:spPr>
        <p:txBody>
          <a:bodyPr wrap="none" rtlCol="0">
            <a:spAutoFit/>
          </a:bodyPr>
          <a:lstStyle/>
          <a:p>
            <a:r>
              <a:rPr lang="en-US" b="1" dirty="0" smtClean="0">
                <a:latin typeface="Arial" pitchFamily="34" charset="0"/>
                <a:cs typeface="Arial" pitchFamily="34" charset="0"/>
              </a:rPr>
              <a:t>Use this to define “topics”:</a:t>
            </a:r>
          </a:p>
          <a:p>
            <a:r>
              <a:rPr lang="en-US" dirty="0" smtClean="0">
                <a:latin typeface="Arial" pitchFamily="34" charset="0"/>
                <a:cs typeface="Arial" pitchFamily="34" charset="0"/>
              </a:rPr>
              <a:t>What the same people on </a:t>
            </a:r>
            <a:br>
              <a:rPr lang="en-US" dirty="0" smtClean="0">
                <a:latin typeface="Arial" pitchFamily="34" charset="0"/>
                <a:cs typeface="Arial" pitchFamily="34" charset="0"/>
              </a:rPr>
            </a:br>
            <a:r>
              <a:rPr lang="en-US" dirty="0" smtClean="0">
                <a:latin typeface="Arial" pitchFamily="34" charset="0"/>
                <a:cs typeface="Arial" pitchFamily="34" charset="0"/>
              </a:rPr>
              <a:t>the left talk about on the right</a:t>
            </a:r>
          </a:p>
          <a:p>
            <a:r>
              <a:rPr lang="en-US" b="1" dirty="0" smtClean="0">
                <a:solidFill>
                  <a:srgbClr val="008000"/>
                </a:solidFill>
                <a:latin typeface="Arial" pitchFamily="34" charset="0"/>
                <a:cs typeface="Arial" pitchFamily="34" charset="0"/>
              </a:rPr>
              <a:t>Remember HITS!</a:t>
            </a:r>
            <a:endParaRPr lang="en-US" b="1" dirty="0">
              <a:solidFill>
                <a:srgbClr val="008000"/>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58</a:t>
            </a:fld>
            <a:endParaRPr lang="en-US"/>
          </a:p>
        </p:txBody>
      </p:sp>
    </p:spTree>
    <p:extLst>
      <p:ext uri="{BB962C8B-B14F-4D97-AF65-F5344CB8AC3E}">
        <p14:creationId xmlns:p14="http://schemas.microsoft.com/office/powerpoint/2010/main" val="363995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10" grpId="0" animBg="1"/>
      <p:bldP spid="11" grpId="0" animBg="1"/>
      <p:bldP spid="12" grpId="0" animBg="1"/>
      <p:bldP spid="13" grpId="0" animBg="1"/>
      <p:bldP spid="14" grpId="0"/>
      <p:bldP spid="15" grpId="0" animBg="1"/>
      <p:bldP spid="16" grpId="0" animBg="1"/>
      <p:bldP spid="17" grpId="0" animBg="1"/>
      <p:bldP spid="18" grpId="0" animBg="1"/>
      <p:bldP spid="19" grpId="0"/>
      <p:bldP spid="20" grpId="0" animBg="1"/>
      <p:bldP spid="39" grpId="0"/>
      <p:bldP spid="4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Searching for Small Communities</a:t>
            </a:r>
            <a:endParaRPr lang="en-US" dirty="0"/>
          </a:p>
        </p:txBody>
      </p:sp>
      <p:sp>
        <p:nvSpPr>
          <p:cNvPr id="3" name="Content Placeholder 2"/>
          <p:cNvSpPr>
            <a:spLocks noGrp="1"/>
          </p:cNvSpPr>
          <p:nvPr>
            <p:ph idx="1"/>
          </p:nvPr>
        </p:nvSpPr>
        <p:spPr/>
        <p:txBody>
          <a:bodyPr/>
          <a:lstStyle/>
          <a:p>
            <a:r>
              <a:rPr lang="en-US" b="1" dirty="0" smtClean="0">
                <a:solidFill>
                  <a:srgbClr val="D60093"/>
                </a:solidFill>
              </a:rPr>
              <a:t>A more well-defined problem:</a:t>
            </a:r>
            <a:br>
              <a:rPr lang="en-US" b="1" dirty="0" smtClean="0">
                <a:solidFill>
                  <a:srgbClr val="D60093"/>
                </a:solidFill>
              </a:rPr>
            </a:br>
            <a:r>
              <a:rPr lang="en-US" dirty="0" smtClean="0"/>
              <a:t>Enumerate complete bipartite </a:t>
            </a:r>
            <a:r>
              <a:rPr lang="en-US" dirty="0" err="1" smtClean="0"/>
              <a:t>subgraphs</a:t>
            </a:r>
            <a:r>
              <a:rPr lang="en-US" dirty="0" smtClean="0"/>
              <a:t> </a:t>
            </a:r>
            <a:r>
              <a:rPr lang="en-US" b="1" i="1" dirty="0" err="1" smtClean="0"/>
              <a:t>K</a:t>
            </a:r>
            <a:r>
              <a:rPr lang="en-US" b="1" i="1" baseline="-25000" dirty="0" err="1" smtClean="0"/>
              <a:t>s,t</a:t>
            </a:r>
            <a:r>
              <a:rPr lang="en-US" b="1" i="1" baseline="-25000" dirty="0" smtClean="0"/>
              <a:t> </a:t>
            </a:r>
          </a:p>
          <a:p>
            <a:pPr lvl="1"/>
            <a:r>
              <a:rPr lang="en-US" dirty="0" smtClean="0"/>
              <a:t>Where </a:t>
            </a:r>
            <a:r>
              <a:rPr lang="en-US" b="1" i="1" dirty="0" err="1" smtClean="0"/>
              <a:t>K</a:t>
            </a:r>
            <a:r>
              <a:rPr lang="en-US" b="1" i="1" baseline="-25000" dirty="0" err="1" smtClean="0"/>
              <a:t>s,t</a:t>
            </a:r>
            <a:r>
              <a:rPr lang="en-US" i="1" baseline="-25000" dirty="0" smtClean="0"/>
              <a:t> </a:t>
            </a:r>
            <a:r>
              <a:rPr lang="en-US" i="1" dirty="0" smtClean="0"/>
              <a:t> : </a:t>
            </a:r>
            <a:r>
              <a:rPr lang="en-US" b="1" i="1" dirty="0" smtClean="0">
                <a:latin typeface="Times New Roman" pitchFamily="18" charset="0"/>
                <a:cs typeface="Times New Roman" pitchFamily="18" charset="0"/>
              </a:rPr>
              <a:t>s</a:t>
            </a:r>
            <a:r>
              <a:rPr lang="en-US" dirty="0" smtClean="0"/>
              <a:t> nodes on the “left” where each links to the same </a:t>
            </a:r>
            <a:r>
              <a:rPr lang="en-US" b="1" i="1" dirty="0" smtClean="0">
                <a:latin typeface="Times New Roman" pitchFamily="18" charset="0"/>
                <a:cs typeface="Times New Roman" pitchFamily="18" charset="0"/>
              </a:rPr>
              <a:t>t</a:t>
            </a:r>
            <a:r>
              <a:rPr lang="en-US" dirty="0" smtClean="0"/>
              <a:t> other nodes on the “right”</a:t>
            </a:r>
            <a:endParaRPr lang="en-US" dirty="0"/>
          </a:p>
        </p:txBody>
      </p:sp>
      <p:grpSp>
        <p:nvGrpSpPr>
          <p:cNvPr id="54" name="Group 53"/>
          <p:cNvGrpSpPr/>
          <p:nvPr/>
        </p:nvGrpSpPr>
        <p:grpSpPr>
          <a:xfrm>
            <a:off x="3429000" y="3733800"/>
            <a:ext cx="1676400" cy="1371600"/>
            <a:chOff x="3226832" y="3581400"/>
            <a:chExt cx="1676400" cy="1371600"/>
          </a:xfrm>
        </p:grpSpPr>
        <p:cxnSp>
          <p:nvCxnSpPr>
            <p:cNvPr id="12" name="Straight Connector 11"/>
            <p:cNvCxnSpPr>
              <a:stCxn id="21" idx="6"/>
              <a:endCxn id="31"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13" name="Straight Connector 12"/>
            <p:cNvCxnSpPr>
              <a:stCxn id="21" idx="6"/>
              <a:endCxn id="26"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1" idx="6"/>
              <a:endCxn id="27"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1" idx="6"/>
              <a:endCxn id="28"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2" idx="6"/>
              <a:endCxn id="27"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2" idx="6"/>
              <a:endCxn id="31"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2" idx="6"/>
              <a:endCxn id="26"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8"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3" idx="6"/>
              <a:endCxn id="26"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8"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6"/>
              <a:endCxn id="27"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6"/>
              <a:endCxn id="31"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Oval 26"/>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TextBox 54"/>
          <p:cNvSpPr txBox="1"/>
          <p:nvPr/>
        </p:nvSpPr>
        <p:spPr>
          <a:xfrm>
            <a:off x="3886200" y="5334000"/>
            <a:ext cx="838691" cy="584775"/>
          </a:xfrm>
          <a:prstGeom prst="rect">
            <a:avLst/>
          </a:prstGeom>
          <a:noFill/>
        </p:spPr>
        <p:txBody>
          <a:bodyPr wrap="none" rtlCol="0">
            <a:spAutoFit/>
          </a:bodyPr>
          <a:lstStyle/>
          <a:p>
            <a:r>
              <a:rPr lang="en-US" sz="3200" i="1" dirty="0" smtClean="0">
                <a:latin typeface="Arial" pitchFamily="34" charset="0"/>
                <a:cs typeface="Arial" pitchFamily="34" charset="0"/>
              </a:rPr>
              <a:t>K</a:t>
            </a:r>
            <a:r>
              <a:rPr lang="en-US" sz="3200" i="1" baseline="-25000" dirty="0" smtClean="0">
                <a:latin typeface="Arial" pitchFamily="34" charset="0"/>
                <a:cs typeface="Arial" pitchFamily="34" charset="0"/>
              </a:rPr>
              <a:t>3,4</a:t>
            </a:r>
          </a:p>
        </p:txBody>
      </p:sp>
      <p:sp>
        <p:nvSpPr>
          <p:cNvPr id="56" name="Rounded Rectangle 55"/>
          <p:cNvSpPr/>
          <p:nvPr/>
        </p:nvSpPr>
        <p:spPr>
          <a:xfrm>
            <a:off x="3267456" y="3799306"/>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Rounded Rectangle 60"/>
          <p:cNvSpPr/>
          <p:nvPr/>
        </p:nvSpPr>
        <p:spPr>
          <a:xfrm>
            <a:off x="4666488" y="3581400"/>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7" name="TextBox 56"/>
          <p:cNvSpPr txBox="1"/>
          <p:nvPr/>
        </p:nvSpPr>
        <p:spPr>
          <a:xfrm>
            <a:off x="6400800" y="4495800"/>
            <a:ext cx="1574470" cy="830997"/>
          </a:xfrm>
          <a:prstGeom prst="rect">
            <a:avLst/>
          </a:prstGeom>
          <a:noFill/>
        </p:spPr>
        <p:txBody>
          <a:bodyPr wrap="none" rtlCol="0">
            <a:spAutoFit/>
          </a:bodyPr>
          <a:lstStyle/>
          <a:p>
            <a:r>
              <a:rPr lang="en-US" sz="2400" dirty="0" smtClean="0">
                <a:solidFill>
                  <a:srgbClr val="008000"/>
                </a:solidFill>
                <a:latin typeface="Arial" pitchFamily="34" charset="0"/>
                <a:cs typeface="Arial" pitchFamily="34" charset="0"/>
              </a:rPr>
              <a:t>|X| = s = 3</a:t>
            </a:r>
          </a:p>
          <a:p>
            <a:r>
              <a:rPr lang="en-US" sz="2400" dirty="0" smtClean="0">
                <a:solidFill>
                  <a:srgbClr val="008000"/>
                </a:solidFill>
                <a:latin typeface="Arial" pitchFamily="34" charset="0"/>
                <a:cs typeface="Arial" pitchFamily="34" charset="0"/>
              </a:rPr>
              <a:t>|Y| = t = 4</a:t>
            </a:r>
          </a:p>
        </p:txBody>
      </p:sp>
      <p:sp>
        <p:nvSpPr>
          <p:cNvPr id="58" name="Rectangle 57"/>
          <p:cNvSpPr/>
          <p:nvPr/>
        </p:nvSpPr>
        <p:spPr>
          <a:xfrm>
            <a:off x="2971800" y="5071922"/>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4" name="Rectangle 63"/>
          <p:cNvSpPr/>
          <p:nvPr/>
        </p:nvSpPr>
        <p:spPr>
          <a:xfrm>
            <a:off x="5147846" y="5105400"/>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59" name="TextBox 58"/>
          <p:cNvSpPr txBox="1"/>
          <p:nvPr/>
        </p:nvSpPr>
        <p:spPr>
          <a:xfrm>
            <a:off x="3200400" y="6183868"/>
            <a:ext cx="2525050" cy="461665"/>
          </a:xfrm>
          <a:prstGeom prst="rect">
            <a:avLst/>
          </a:prstGeom>
          <a:noFill/>
        </p:spPr>
        <p:txBody>
          <a:bodyPr wrap="none" rtlCol="0">
            <a:spAutoFit/>
          </a:bodyPr>
          <a:lstStyle/>
          <a:p>
            <a:r>
              <a:rPr lang="en-US" sz="2400" b="1" dirty="0" smtClean="0">
                <a:solidFill>
                  <a:srgbClr val="FF0066"/>
                </a:solidFill>
                <a:latin typeface="Arial" pitchFamily="34" charset="0"/>
                <a:cs typeface="Arial" pitchFamily="34" charset="0"/>
              </a:rPr>
              <a:t>Fully connected</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3508935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61" grpId="0" animBg="1"/>
      <p:bldP spid="57" grpId="0"/>
      <p:bldP spid="58" grpId="0"/>
      <p:bldP spid="64"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&amp; Facebook</a:t>
            </a:r>
            <a:endParaRPr lang="en-US" dirty="0"/>
          </a:p>
        </p:txBody>
      </p:sp>
      <p:sp>
        <p:nvSpPr>
          <p:cNvPr id="3" name="Content Placeholder 2"/>
          <p:cNvSpPr>
            <a:spLocks noGrp="1"/>
          </p:cNvSpPr>
          <p:nvPr>
            <p:ph idx="1"/>
          </p:nvPr>
        </p:nvSpPr>
        <p:spPr/>
        <p:txBody>
          <a:bodyPr>
            <a:normAutofit/>
          </a:bodyPr>
          <a:lstStyle/>
          <a:p>
            <a:r>
              <a:rPr lang="en-US" b="1" dirty="0" smtClean="0">
                <a:solidFill>
                  <a:srgbClr val="0000FF"/>
                </a:solidFill>
              </a:rPr>
              <a:t>Discovering social circles, circles of trust:</a:t>
            </a:r>
            <a:endParaRPr lang="en-US" b="1" dirty="0">
              <a:solidFill>
                <a:srgbClr val="0000FF"/>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0"/>
            <a:ext cx="7905750" cy="447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3748" y="6412468"/>
            <a:ext cx="6518900"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t>
            </a:r>
            <a:r>
              <a:rPr lang="en-US" sz="1600" dirty="0" err="1">
                <a:solidFill>
                  <a:schemeClr val="bg1">
                    <a:lumMod val="50000"/>
                  </a:schemeClr>
                </a:solidFill>
                <a:latin typeface="Arial" pitchFamily="34" charset="0"/>
                <a:cs typeface="Arial" pitchFamily="34" charset="0"/>
              </a:rPr>
              <a:t>McAuley</a:t>
            </a:r>
            <a:r>
              <a:rPr lang="en-US" sz="1600" dirty="0">
                <a:solidFill>
                  <a:schemeClr val="bg1">
                    <a:lumMod val="50000"/>
                  </a:schemeClr>
                </a:solidFill>
                <a:latin typeface="Arial" pitchFamily="34" charset="0"/>
                <a:cs typeface="Arial" pitchFamily="34" charset="0"/>
              </a:rPr>
              <a:t>, </a:t>
            </a:r>
            <a:r>
              <a:rPr lang="en-US" sz="1600" dirty="0" err="1" smtClean="0">
                <a:solidFill>
                  <a:schemeClr val="bg1">
                    <a:lumMod val="50000"/>
                  </a:schemeClr>
                </a:solidFill>
                <a:latin typeface="Arial" pitchFamily="34" charset="0"/>
                <a:cs typeface="Arial" pitchFamily="34" charset="0"/>
              </a:rPr>
              <a:t>Leskovec</a:t>
            </a:r>
            <a:r>
              <a:rPr lang="en-US" sz="1600" dirty="0" smtClean="0">
                <a:solidFill>
                  <a:schemeClr val="bg1">
                    <a:lumMod val="50000"/>
                  </a:schemeClr>
                </a:solidFill>
                <a:latin typeface="Arial" pitchFamily="34" charset="0"/>
                <a:cs typeface="Arial" pitchFamily="34" charset="0"/>
              </a:rPr>
              <a:t>: </a:t>
            </a:r>
            <a:r>
              <a:rPr lang="en-US" sz="1600" dirty="0">
                <a:solidFill>
                  <a:schemeClr val="bg1">
                    <a:lumMod val="50000"/>
                  </a:schemeClr>
                </a:solidFill>
                <a:latin typeface="Arial" pitchFamily="34" charset="0"/>
                <a:cs typeface="Arial" pitchFamily="34" charset="0"/>
              </a:rPr>
              <a:t>Discovering </a:t>
            </a:r>
            <a:r>
              <a:rPr lang="en-US" sz="1600" dirty="0" smtClean="0">
                <a:solidFill>
                  <a:schemeClr val="bg1">
                    <a:lumMod val="50000"/>
                  </a:schemeClr>
                </a:solidFill>
                <a:latin typeface="Arial" pitchFamily="34" charset="0"/>
                <a:cs typeface="Arial" pitchFamily="34" charset="0"/>
              </a:rPr>
              <a:t>social circles </a:t>
            </a:r>
            <a:r>
              <a:rPr lang="en-US" sz="1600" dirty="0">
                <a:solidFill>
                  <a:schemeClr val="bg1">
                    <a:lumMod val="50000"/>
                  </a:schemeClr>
                </a:solidFill>
                <a:latin typeface="Arial" pitchFamily="34" charset="0"/>
                <a:cs typeface="Arial" pitchFamily="34" charset="0"/>
              </a:rPr>
              <a:t>in </a:t>
            </a:r>
            <a:r>
              <a:rPr lang="en-US" sz="1600" dirty="0" smtClean="0">
                <a:solidFill>
                  <a:schemeClr val="bg1">
                    <a:lumMod val="50000"/>
                  </a:schemeClr>
                </a:solidFill>
                <a:latin typeface="Arial" pitchFamily="34" charset="0"/>
                <a:cs typeface="Arial" pitchFamily="34" charset="0"/>
              </a:rPr>
              <a:t>ego </a:t>
            </a:r>
            <a:r>
              <a:rPr lang="en-US" sz="1600" dirty="0">
                <a:solidFill>
                  <a:schemeClr val="bg1">
                    <a:lumMod val="50000"/>
                  </a:schemeClr>
                </a:solidFill>
                <a:latin typeface="Arial" pitchFamily="34" charset="0"/>
                <a:cs typeface="Arial" pitchFamily="34" charset="0"/>
              </a:rPr>
              <a:t>n</a:t>
            </a:r>
            <a:r>
              <a:rPr lang="en-US" sz="1600" dirty="0" smtClean="0">
                <a:solidFill>
                  <a:schemeClr val="bg1">
                    <a:lumMod val="50000"/>
                  </a:schemeClr>
                </a:solidFill>
                <a:latin typeface="Arial" pitchFamily="34" charset="0"/>
                <a:cs typeface="Arial" pitchFamily="34" charset="0"/>
              </a:rPr>
              <a:t>etworks, 2012</a:t>
            </a:r>
            <a:r>
              <a:rPr lang="en-US" sz="1600" dirty="0">
                <a:solidFill>
                  <a:schemeClr val="bg1">
                    <a:lumMod val="50000"/>
                  </a:schemeClr>
                </a:solidFill>
                <a:latin typeface="Arial" pitchFamily="34" charset="0"/>
                <a:cs typeface="Arial" pitchFamily="34" charset="0"/>
              </a:rPr>
              <a:t>]</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20155937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a:t>
            </a:r>
            <a:r>
              <a:rPr lang="en-US" dirty="0" err="1" smtClean="0"/>
              <a:t>Itemset</a:t>
            </a:r>
            <a:r>
              <a:rPr lang="en-US" dirty="0" smtClean="0"/>
              <a:t> Enumeration</a:t>
            </a:r>
            <a:endParaRPr lang="en-US" dirty="0"/>
          </a:p>
        </p:txBody>
      </p:sp>
      <p:sp>
        <p:nvSpPr>
          <p:cNvPr id="3" name="Content Placeholder 2"/>
          <p:cNvSpPr>
            <a:spLocks noGrp="1"/>
          </p:cNvSpPr>
          <p:nvPr>
            <p:ph idx="1"/>
          </p:nvPr>
        </p:nvSpPr>
        <p:spPr/>
        <p:txBody>
          <a:bodyPr>
            <a:normAutofit/>
          </a:bodyPr>
          <a:lstStyle/>
          <a:p>
            <a:r>
              <a:rPr lang="en-US" b="1" dirty="0" smtClean="0">
                <a:solidFill>
                  <a:srgbClr val="D60093"/>
                </a:solidFill>
              </a:rPr>
              <a:t>Market basket analysis. </a:t>
            </a:r>
            <a:r>
              <a:rPr lang="en-US" dirty="0"/>
              <a:t>Setting:</a:t>
            </a:r>
            <a:endParaRPr lang="en-US" b="1" dirty="0" smtClean="0">
              <a:solidFill>
                <a:srgbClr val="D60093"/>
              </a:solidFill>
            </a:endParaRPr>
          </a:p>
          <a:p>
            <a:pPr lvl="1"/>
            <a:r>
              <a:rPr lang="en-US" b="1" dirty="0" smtClean="0"/>
              <a:t>Market:</a:t>
            </a:r>
            <a:r>
              <a:rPr lang="en-US" dirty="0" smtClean="0"/>
              <a:t> Universe </a:t>
            </a:r>
            <a:r>
              <a:rPr lang="en-US" b="1" i="1" dirty="0" smtClean="0">
                <a:latin typeface="Times New Roman" pitchFamily="18" charset="0"/>
                <a:cs typeface="Times New Roman" pitchFamily="18" charset="0"/>
              </a:rPr>
              <a:t>U</a:t>
            </a:r>
            <a:r>
              <a:rPr lang="en-US" dirty="0" smtClean="0"/>
              <a:t> of </a:t>
            </a:r>
            <a:r>
              <a:rPr lang="en-US" b="1" i="1" dirty="0" smtClean="0">
                <a:latin typeface="Times New Roman" pitchFamily="18" charset="0"/>
                <a:cs typeface="Times New Roman" pitchFamily="18" charset="0"/>
              </a:rPr>
              <a:t>n</a:t>
            </a:r>
            <a:r>
              <a:rPr lang="en-US" b="1" dirty="0" smtClean="0"/>
              <a:t> </a:t>
            </a:r>
            <a:r>
              <a:rPr lang="en-US" dirty="0" smtClean="0"/>
              <a:t>items</a:t>
            </a:r>
          </a:p>
          <a:p>
            <a:pPr lvl="1"/>
            <a:r>
              <a:rPr lang="en-US" b="1" dirty="0" smtClean="0"/>
              <a:t>Baskets:</a:t>
            </a:r>
            <a:r>
              <a:rPr lang="en-US" dirty="0" smtClean="0"/>
              <a:t> </a:t>
            </a:r>
            <a:r>
              <a:rPr lang="en-US" b="1" i="1" dirty="0"/>
              <a:t>m</a:t>
            </a:r>
            <a:r>
              <a:rPr lang="en-US" b="1" dirty="0"/>
              <a:t> </a:t>
            </a:r>
            <a:r>
              <a:rPr lang="en-US" dirty="0" smtClean="0"/>
              <a:t>subsets of </a:t>
            </a:r>
            <a:r>
              <a:rPr lang="en-US" b="1" i="1" dirty="0" smtClean="0">
                <a:latin typeface="Times New Roman" pitchFamily="18" charset="0"/>
                <a:cs typeface="Times New Roman" pitchFamily="18" charset="0"/>
              </a:rPr>
              <a:t>U</a:t>
            </a:r>
            <a:r>
              <a:rPr lang="en-US" b="1" dirty="0" smtClean="0"/>
              <a:t>: </a:t>
            </a:r>
            <a:r>
              <a:rPr lang="en-US" b="1" i="1"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rPr>
              <a:t>1</a:t>
            </a:r>
            <a:r>
              <a:rPr lang="en-US" b="1" i="1" dirty="0" smtClean="0">
                <a:latin typeface="Times New Roman" pitchFamily="18" charset="0"/>
                <a:cs typeface="Times New Roman" pitchFamily="18" charset="0"/>
              </a:rPr>
              <a:t>, S</a:t>
            </a:r>
            <a:r>
              <a:rPr lang="en-US" b="1" i="1" baseline="-25000" dirty="0" smtClean="0">
                <a:latin typeface="Times New Roman" pitchFamily="18" charset="0"/>
                <a:cs typeface="Times New Roman" pitchFamily="18" charset="0"/>
              </a:rPr>
              <a:t>2</a:t>
            </a:r>
            <a:r>
              <a:rPr lang="en-US" b="1" i="1" dirty="0" smtClean="0">
                <a:latin typeface="Times New Roman" pitchFamily="18" charset="0"/>
                <a:cs typeface="Times New Roman" pitchFamily="18" charset="0"/>
              </a:rPr>
              <a:t>, …, </a:t>
            </a:r>
            <a:r>
              <a:rPr lang="en-US" b="1" i="1" dirty="0" err="1" smtClean="0">
                <a:latin typeface="Times New Roman" pitchFamily="18" charset="0"/>
                <a:cs typeface="Times New Roman" pitchFamily="18" charset="0"/>
              </a:rPr>
              <a:t>S</a:t>
            </a:r>
            <a:r>
              <a:rPr lang="en-US" b="1" i="1" baseline="-25000" dirty="0" err="1" smtClean="0">
                <a:latin typeface="Times New Roman" pitchFamily="18" charset="0"/>
                <a:cs typeface="Times New Roman" pitchFamily="18" charset="0"/>
              </a:rPr>
              <a:t>m</a:t>
            </a:r>
            <a:r>
              <a:rPr lang="en-US"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sym typeface="Symbol"/>
              </a:rPr>
              <a:t> </a:t>
            </a:r>
            <a:r>
              <a:rPr lang="en-US" b="1" i="1" dirty="0" smtClean="0">
                <a:latin typeface="Times New Roman" pitchFamily="18" charset="0"/>
                <a:cs typeface="Times New Roman" pitchFamily="18" charset="0"/>
              </a:rPr>
              <a:t>U</a:t>
            </a:r>
            <a:br>
              <a:rPr lang="en-US" b="1" i="1" dirty="0" smtClean="0">
                <a:latin typeface="Times New Roman" pitchFamily="18" charset="0"/>
                <a:cs typeface="Times New Roman" pitchFamily="18" charset="0"/>
              </a:rPr>
            </a:br>
            <a:r>
              <a:rPr lang="en-US" dirty="0" smtClean="0"/>
              <a:t>(</a:t>
            </a:r>
            <a:r>
              <a:rPr lang="en-US" b="1" i="1"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rPr>
              <a:t>i</a:t>
            </a:r>
            <a:r>
              <a:rPr lang="en-US" dirty="0" smtClean="0"/>
              <a:t> is a set of items one person bought)</a:t>
            </a:r>
          </a:p>
          <a:p>
            <a:pPr lvl="1"/>
            <a:r>
              <a:rPr lang="en-US" b="1" dirty="0" smtClean="0"/>
              <a:t>Support: </a:t>
            </a:r>
            <a:r>
              <a:rPr lang="en-US" dirty="0" smtClean="0"/>
              <a:t>Frequency threshold </a:t>
            </a:r>
            <a:r>
              <a:rPr lang="en-US" b="1" i="1" dirty="0" smtClean="0">
                <a:latin typeface="Times New Roman" pitchFamily="18" charset="0"/>
                <a:cs typeface="Times New Roman" pitchFamily="18" charset="0"/>
              </a:rPr>
              <a:t>f</a:t>
            </a:r>
            <a:endParaRPr lang="en-US" b="1" i="1" dirty="0" smtClean="0">
              <a:solidFill>
                <a:srgbClr val="008000"/>
              </a:solidFill>
              <a:latin typeface="Times New Roman" pitchFamily="18" charset="0"/>
              <a:cs typeface="Times New Roman" pitchFamily="18" charset="0"/>
            </a:endParaRPr>
          </a:p>
          <a:p>
            <a:r>
              <a:rPr lang="en-US" b="1" dirty="0" smtClean="0">
                <a:solidFill>
                  <a:srgbClr val="0000FF"/>
                </a:solidFill>
              </a:rPr>
              <a:t>Goal:</a:t>
            </a:r>
          </a:p>
          <a:p>
            <a:pPr lvl="1"/>
            <a:r>
              <a:rPr lang="en-US" b="1" dirty="0" smtClean="0"/>
              <a:t>Find all subsets </a:t>
            </a:r>
            <a:r>
              <a:rPr lang="en-US" b="1" i="1" dirty="0" smtClean="0">
                <a:latin typeface="Times New Roman" pitchFamily="18" charset="0"/>
                <a:cs typeface="Times New Roman" pitchFamily="18" charset="0"/>
              </a:rPr>
              <a:t>T</a:t>
            </a:r>
            <a:r>
              <a:rPr lang="en-US" b="1" dirty="0" smtClean="0"/>
              <a:t>  </a:t>
            </a:r>
            <a:r>
              <a:rPr lang="en-US" b="1" dirty="0" err="1" smtClean="0"/>
              <a:t>s.t.</a:t>
            </a:r>
            <a:r>
              <a:rPr lang="en-US" b="1" dirty="0" smtClean="0"/>
              <a:t> </a:t>
            </a:r>
            <a:r>
              <a:rPr lang="en-US" b="1" i="1" dirty="0" smtClean="0"/>
              <a:t> </a:t>
            </a:r>
            <a:r>
              <a:rPr lang="en-US" b="1" i="1" dirty="0" smtClean="0">
                <a:latin typeface="Times New Roman" pitchFamily="18" charset="0"/>
                <a:cs typeface="Times New Roman" pitchFamily="18" charset="0"/>
              </a:rPr>
              <a:t>T</a:t>
            </a:r>
            <a:r>
              <a:rPr lang="en-US"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sym typeface="Symbol"/>
              </a:rPr>
              <a:t> </a:t>
            </a:r>
            <a:r>
              <a:rPr lang="en-US" b="1" i="1" dirty="0" smtClean="0">
                <a:latin typeface="Times New Roman" pitchFamily="18" charset="0"/>
                <a:cs typeface="Times New Roman" pitchFamily="18" charset="0"/>
                <a:sym typeface="Symbol"/>
              </a:rPr>
              <a:t>S</a:t>
            </a:r>
            <a:r>
              <a:rPr lang="en-US" b="1" i="1" baseline="-25000" dirty="0" smtClean="0">
                <a:latin typeface="Times New Roman" pitchFamily="18" charset="0"/>
                <a:cs typeface="Times New Roman" pitchFamily="18" charset="0"/>
                <a:sym typeface="Symbol"/>
              </a:rPr>
              <a:t>i</a:t>
            </a:r>
            <a:r>
              <a:rPr lang="en-US" b="1" i="1" dirty="0" smtClean="0">
                <a:sym typeface="Symbol"/>
              </a:rPr>
              <a:t> </a:t>
            </a:r>
            <a:r>
              <a:rPr lang="en-US" b="1" dirty="0" smtClean="0">
                <a:sym typeface="Symbol"/>
              </a:rPr>
              <a:t>of at least  </a:t>
            </a:r>
            <a:r>
              <a:rPr lang="en-US" b="1" i="1" dirty="0" smtClean="0">
                <a:latin typeface="Times New Roman" pitchFamily="18" charset="0"/>
                <a:cs typeface="Times New Roman" pitchFamily="18" charset="0"/>
                <a:sym typeface="Symbol"/>
              </a:rPr>
              <a:t>f</a:t>
            </a:r>
            <a:r>
              <a:rPr lang="en-US" b="1" dirty="0" smtClean="0">
                <a:latin typeface="Times New Roman" pitchFamily="18" charset="0"/>
                <a:cs typeface="Times New Roman" pitchFamily="18" charset="0"/>
                <a:sym typeface="Symbol"/>
              </a:rPr>
              <a:t> </a:t>
            </a:r>
            <a:r>
              <a:rPr lang="en-US" b="1" dirty="0" smtClean="0">
                <a:sym typeface="Symbol"/>
              </a:rPr>
              <a:t> sets </a:t>
            </a:r>
            <a:r>
              <a:rPr lang="en-US" b="1" i="1" dirty="0" smtClean="0">
                <a:latin typeface="Times New Roman" pitchFamily="18" charset="0"/>
                <a:cs typeface="Times New Roman" pitchFamily="18" charset="0"/>
                <a:sym typeface="Symbol"/>
              </a:rPr>
              <a:t>S</a:t>
            </a:r>
            <a:r>
              <a:rPr lang="en-US" b="1" i="1" baseline="-25000" dirty="0" smtClean="0">
                <a:latin typeface="Times New Roman" pitchFamily="18" charset="0"/>
                <a:cs typeface="Times New Roman" pitchFamily="18" charset="0"/>
                <a:sym typeface="Symbol"/>
              </a:rPr>
              <a:t>i</a:t>
            </a:r>
            <a:r>
              <a:rPr lang="en-US" b="1" dirty="0" smtClean="0">
                <a:latin typeface="Times New Roman" pitchFamily="18" charset="0"/>
                <a:cs typeface="Times New Roman" pitchFamily="18" charset="0"/>
                <a:sym typeface="Symbol"/>
              </a:rPr>
              <a:t> </a:t>
            </a:r>
            <a:r>
              <a:rPr lang="en-US" b="1" dirty="0" smtClean="0">
                <a:sym typeface="Symbol"/>
              </a:rPr>
              <a:t/>
            </a:r>
            <a:br>
              <a:rPr lang="en-US" b="1" dirty="0" smtClean="0">
                <a:sym typeface="Symbol"/>
              </a:rPr>
            </a:br>
            <a:r>
              <a:rPr lang="en-US" dirty="0" smtClean="0">
                <a:sym typeface="Symbol"/>
              </a:rPr>
              <a:t>(items in </a:t>
            </a:r>
            <a:r>
              <a:rPr lang="en-US" b="1" i="1" dirty="0" smtClean="0">
                <a:latin typeface="Times New Roman" pitchFamily="18" charset="0"/>
                <a:cs typeface="Times New Roman" pitchFamily="18" charset="0"/>
              </a:rPr>
              <a:t>T</a:t>
            </a:r>
            <a:r>
              <a:rPr lang="en-US" dirty="0" smtClean="0">
                <a:sym typeface="Symbol"/>
              </a:rPr>
              <a:t> were bought together </a:t>
            </a:r>
            <a:r>
              <a:rPr lang="en-US" dirty="0">
                <a:sym typeface="Symbol"/>
              </a:rPr>
              <a:t>at least</a:t>
            </a:r>
            <a:r>
              <a:rPr lang="en-US" dirty="0" smtClean="0">
                <a:latin typeface="Times New Roman" pitchFamily="18" charset="0"/>
                <a:cs typeface="Times New Roman" pitchFamily="18" charset="0"/>
                <a:sym typeface="Symbol"/>
              </a:rPr>
              <a:t> </a:t>
            </a:r>
            <a:r>
              <a:rPr lang="en-US" b="1" i="1" dirty="0" smtClean="0">
                <a:latin typeface="Times New Roman" pitchFamily="18" charset="0"/>
                <a:cs typeface="Times New Roman" pitchFamily="18" charset="0"/>
                <a:sym typeface="Symbol"/>
              </a:rPr>
              <a:t>f</a:t>
            </a:r>
            <a:r>
              <a:rPr lang="en-US" i="1" dirty="0" smtClean="0">
                <a:latin typeface="Times New Roman" pitchFamily="18" charset="0"/>
                <a:cs typeface="Times New Roman" pitchFamily="18" charset="0"/>
                <a:sym typeface="Symbol"/>
              </a:rPr>
              <a:t> </a:t>
            </a:r>
            <a:r>
              <a:rPr lang="en-US" dirty="0" smtClean="0">
                <a:sym typeface="Symbol"/>
              </a:rPr>
              <a:t> times)</a:t>
            </a:r>
          </a:p>
          <a:p>
            <a:r>
              <a:rPr lang="en-US" b="1" dirty="0" smtClean="0">
                <a:solidFill>
                  <a:srgbClr val="008000"/>
                </a:solidFill>
              </a:rPr>
              <a:t>What’s </a:t>
            </a:r>
            <a:r>
              <a:rPr lang="en-US" b="1" dirty="0">
                <a:solidFill>
                  <a:srgbClr val="008000"/>
                </a:solidFill>
              </a:rPr>
              <a:t>the connection between the </a:t>
            </a:r>
            <a:r>
              <a:rPr lang="en-US" b="1" dirty="0" smtClean="0">
                <a:solidFill>
                  <a:srgbClr val="008000"/>
                </a:solidFill>
              </a:rPr>
              <a:t/>
            </a:r>
            <a:br>
              <a:rPr lang="en-US" b="1" dirty="0" smtClean="0">
                <a:solidFill>
                  <a:srgbClr val="008000"/>
                </a:solidFill>
              </a:rPr>
            </a:br>
            <a:r>
              <a:rPr lang="en-US" b="1" dirty="0" err="1" smtClean="0">
                <a:solidFill>
                  <a:srgbClr val="008000"/>
                </a:solidFill>
              </a:rPr>
              <a:t>itemsets</a:t>
            </a:r>
            <a:r>
              <a:rPr lang="en-US" b="1" dirty="0" smtClean="0">
                <a:solidFill>
                  <a:srgbClr val="008000"/>
                </a:solidFill>
              </a:rPr>
              <a:t> and </a:t>
            </a:r>
            <a:r>
              <a:rPr lang="en-US" b="1" dirty="0">
                <a:solidFill>
                  <a:srgbClr val="008000"/>
                </a:solidFill>
              </a:rPr>
              <a:t>complete bipartite graphs</a:t>
            </a:r>
            <a:r>
              <a:rPr lang="en-US" b="1" dirty="0" smtClean="0">
                <a:solidFill>
                  <a:srgbClr val="008000"/>
                </a:solidFill>
              </a:rPr>
              <a:t>?</a:t>
            </a:r>
            <a:endParaRPr lang="en-US" b="1" dirty="0">
              <a:solidFill>
                <a:srgbClr val="008000"/>
              </a:solidFill>
            </a:endParaRPr>
          </a:p>
        </p:txBody>
      </p:sp>
      <p:sp>
        <p:nvSpPr>
          <p:cNvPr id="6" name="TextBox 5"/>
          <p:cNvSpPr txBox="1"/>
          <p:nvPr/>
        </p:nvSpPr>
        <p:spPr>
          <a:xfrm>
            <a:off x="7067836" y="0"/>
            <a:ext cx="2076209" cy="338554"/>
          </a:xfrm>
          <a:prstGeom prst="rect">
            <a:avLst/>
          </a:prstGeom>
          <a:noFill/>
        </p:spPr>
        <p:txBody>
          <a:bodyPr wrap="none" rtlCol="0">
            <a:spAutoFit/>
          </a:bodyPr>
          <a:lstStyle/>
          <a:p>
            <a:pPr algn="r"/>
            <a:r>
              <a:rPr lang="en-US" sz="1600" dirty="0" smtClean="0">
                <a:solidFill>
                  <a:schemeClr val="bg1"/>
                </a:solidFill>
                <a:latin typeface="Arial" pitchFamily="34" charset="0"/>
                <a:cs typeface="Arial" pitchFamily="34" charset="0"/>
              </a:rPr>
              <a:t>[</a:t>
            </a:r>
            <a:r>
              <a:rPr lang="en-US" sz="1600" dirty="0" err="1" smtClean="0">
                <a:solidFill>
                  <a:schemeClr val="bg1"/>
                </a:solidFill>
                <a:latin typeface="Arial" pitchFamily="34" charset="0"/>
                <a:cs typeface="Arial" pitchFamily="34" charset="0"/>
              </a:rPr>
              <a:t>Agrawal-Srikant</a:t>
            </a:r>
            <a:r>
              <a:rPr lang="en-US" sz="1600" dirty="0" smtClean="0">
                <a:solidFill>
                  <a:schemeClr val="bg1"/>
                </a:solidFill>
                <a:latin typeface="Arial" pitchFamily="34" charset="0"/>
                <a:cs typeface="Arial" pitchFamily="34" charset="0"/>
              </a:rPr>
              <a:t> ‘99]</a:t>
            </a:r>
            <a:endParaRPr lang="en-US" sz="1600"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2555809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From </a:t>
            </a:r>
            <a:r>
              <a:rPr lang="en-US" dirty="0" err="1" smtClean="0"/>
              <a:t>Itemsets</a:t>
            </a:r>
            <a:r>
              <a:rPr lang="en-US" dirty="0" smtClean="0"/>
              <a:t> to Bipartite </a:t>
            </a:r>
            <a:r>
              <a:rPr lang="en-US" dirty="0" err="1" smtClean="0"/>
              <a:t>K</a:t>
            </a:r>
            <a:r>
              <a:rPr lang="en-US" baseline="-25000" dirty="0" err="1" smtClean="0"/>
              <a:t>s,t</a:t>
            </a:r>
            <a:endParaRPr lang="en-US" baseline="-25000" dirty="0"/>
          </a:p>
        </p:txBody>
      </p:sp>
      <p:sp>
        <p:nvSpPr>
          <p:cNvPr id="3" name="Content Placeholder 2"/>
          <p:cNvSpPr>
            <a:spLocks noGrp="1"/>
          </p:cNvSpPr>
          <p:nvPr>
            <p:ph idx="1"/>
          </p:nvPr>
        </p:nvSpPr>
        <p:spPr>
          <a:xfrm>
            <a:off x="457199" y="1295400"/>
            <a:ext cx="8686845" cy="5257801"/>
          </a:xfrm>
        </p:spPr>
        <p:txBody>
          <a:bodyPr>
            <a:normAutofit lnSpcReduction="10000"/>
          </a:bodyPr>
          <a:lstStyle/>
          <a:p>
            <a:pPr marL="118872" indent="0">
              <a:buNone/>
            </a:pPr>
            <a:r>
              <a:rPr lang="en-US" b="1" dirty="0" smtClean="0">
                <a:solidFill>
                  <a:srgbClr val="008000"/>
                </a:solidFill>
              </a:rPr>
              <a:t>Frequent </a:t>
            </a:r>
            <a:r>
              <a:rPr lang="en-US" b="1" dirty="0" err="1" smtClean="0">
                <a:solidFill>
                  <a:srgbClr val="008000"/>
                </a:solidFill>
              </a:rPr>
              <a:t>itemsets</a:t>
            </a:r>
            <a:r>
              <a:rPr lang="en-US" b="1" dirty="0" smtClean="0">
                <a:solidFill>
                  <a:srgbClr val="008000"/>
                </a:solidFill>
              </a:rPr>
              <a:t> </a:t>
            </a:r>
            <a:r>
              <a:rPr lang="en-US" b="1" dirty="0" smtClean="0"/>
              <a:t>= </a:t>
            </a:r>
            <a:r>
              <a:rPr lang="en-US" b="1" dirty="0" smtClean="0">
                <a:solidFill>
                  <a:srgbClr val="0000FF"/>
                </a:solidFill>
              </a:rPr>
              <a:t>complete bipartite graphs!</a:t>
            </a:r>
          </a:p>
          <a:p>
            <a:pPr lvl="8"/>
            <a:endParaRPr lang="en-US" dirty="0" smtClean="0"/>
          </a:p>
          <a:p>
            <a:r>
              <a:rPr lang="en-US" b="1" dirty="0" smtClean="0">
                <a:solidFill>
                  <a:srgbClr val="D60093"/>
                </a:solidFill>
              </a:rPr>
              <a:t>How?</a:t>
            </a:r>
          </a:p>
          <a:p>
            <a:pPr lvl="1"/>
            <a:r>
              <a:rPr lang="en-US" dirty="0" smtClean="0"/>
              <a:t>View each node </a:t>
            </a:r>
            <a:r>
              <a:rPr lang="en-US" b="1" i="1" dirty="0" err="1" smtClean="0">
                <a:latin typeface="Times New Roman" pitchFamily="18" charset="0"/>
                <a:cs typeface="Times New Roman" pitchFamily="18" charset="0"/>
              </a:rPr>
              <a:t>i</a:t>
            </a:r>
            <a:r>
              <a:rPr lang="en-US" dirty="0" smtClean="0"/>
              <a:t> as a </a:t>
            </a:r>
            <a:br>
              <a:rPr lang="en-US" dirty="0" smtClean="0"/>
            </a:br>
            <a:r>
              <a:rPr lang="en-US" dirty="0" smtClean="0"/>
              <a:t>set </a:t>
            </a:r>
            <a:r>
              <a:rPr lang="en-US" b="1" i="1"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rPr>
              <a:t>i</a:t>
            </a:r>
            <a:r>
              <a:rPr lang="en-US" dirty="0" smtClean="0"/>
              <a:t> of nodes </a:t>
            </a:r>
            <a:r>
              <a:rPr lang="en-US" b="1" i="1" dirty="0" err="1" smtClean="0">
                <a:latin typeface="Times New Roman" pitchFamily="18" charset="0"/>
                <a:cs typeface="Times New Roman" pitchFamily="18" charset="0"/>
              </a:rPr>
              <a:t>i</a:t>
            </a:r>
            <a:r>
              <a:rPr lang="en-US" dirty="0" smtClean="0"/>
              <a:t> points to</a:t>
            </a:r>
          </a:p>
          <a:p>
            <a:pPr lvl="1"/>
            <a:r>
              <a:rPr lang="en-US" b="1" i="1" dirty="0" err="1" smtClean="0"/>
              <a:t>K</a:t>
            </a:r>
            <a:r>
              <a:rPr lang="en-US" b="1" i="1" baseline="-25000" dirty="0" err="1" smtClean="0"/>
              <a:t>s,t</a:t>
            </a:r>
            <a:r>
              <a:rPr lang="en-US" dirty="0" smtClean="0"/>
              <a:t> = a set </a:t>
            </a:r>
            <a:r>
              <a:rPr lang="en-US" b="1" i="1" dirty="0" smtClean="0">
                <a:latin typeface="Times New Roman" pitchFamily="18" charset="0"/>
                <a:cs typeface="Times New Roman" pitchFamily="18" charset="0"/>
              </a:rPr>
              <a:t>Y</a:t>
            </a:r>
            <a:r>
              <a:rPr lang="en-US" dirty="0" smtClean="0"/>
              <a:t> of size </a:t>
            </a:r>
            <a:r>
              <a:rPr lang="en-US" b="1" i="1" dirty="0" smtClean="0">
                <a:latin typeface="Times New Roman" pitchFamily="18" charset="0"/>
                <a:cs typeface="Times New Roman" pitchFamily="18" charset="0"/>
              </a:rPr>
              <a:t>t</a:t>
            </a:r>
            <a:r>
              <a:rPr lang="en-US" dirty="0" smtClean="0"/>
              <a:t> </a:t>
            </a:r>
            <a:br>
              <a:rPr lang="en-US" dirty="0" smtClean="0"/>
            </a:br>
            <a:r>
              <a:rPr lang="en-US" dirty="0" smtClean="0"/>
              <a:t>that occurs in </a:t>
            </a:r>
            <a:r>
              <a:rPr lang="en-US" b="1" i="1" dirty="0" smtClean="0">
                <a:latin typeface="Times New Roman" pitchFamily="18" charset="0"/>
                <a:cs typeface="Times New Roman" pitchFamily="18" charset="0"/>
              </a:rPr>
              <a:t>s</a:t>
            </a:r>
            <a:r>
              <a:rPr lang="en-US" dirty="0" smtClean="0"/>
              <a:t> sets </a:t>
            </a:r>
            <a:r>
              <a:rPr lang="en-US" b="1" i="1"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rPr>
              <a:t>i</a:t>
            </a:r>
          </a:p>
          <a:p>
            <a:pPr lvl="8"/>
            <a:endParaRPr lang="en-US" i="1" baseline="-25000" dirty="0" smtClean="0"/>
          </a:p>
          <a:p>
            <a:pPr lvl="1"/>
            <a:r>
              <a:rPr lang="en-US" dirty="0" smtClean="0"/>
              <a:t>Looking for </a:t>
            </a:r>
            <a:r>
              <a:rPr lang="en-US" b="1" i="1" dirty="0" err="1" smtClean="0"/>
              <a:t>K</a:t>
            </a:r>
            <a:r>
              <a:rPr lang="en-US" b="1" i="1" baseline="-25000" dirty="0" err="1" smtClean="0"/>
              <a:t>s,t</a:t>
            </a:r>
            <a:r>
              <a:rPr lang="en-US" i="1" baseline="-25000" dirty="0" smtClean="0"/>
              <a:t> </a:t>
            </a:r>
            <a:r>
              <a:rPr lang="en-US" dirty="0" smtClean="0">
                <a:sym typeface="Wingdings" pitchFamily="2" charset="2"/>
              </a:rPr>
              <a:t> set of </a:t>
            </a:r>
            <a:br>
              <a:rPr lang="en-US" dirty="0" smtClean="0">
                <a:sym typeface="Wingdings" pitchFamily="2" charset="2"/>
              </a:rPr>
            </a:br>
            <a:r>
              <a:rPr lang="en-US" dirty="0" smtClean="0">
                <a:sym typeface="Wingdings" pitchFamily="2" charset="2"/>
              </a:rPr>
              <a:t>frequency threshold to</a:t>
            </a:r>
            <a:r>
              <a:rPr lang="en-US" b="1" dirty="0" smtClean="0">
                <a:sym typeface="Wingdings" pitchFamily="2" charset="2"/>
              </a:rPr>
              <a:t> </a:t>
            </a:r>
            <a:r>
              <a:rPr lang="en-US" b="1" i="1" dirty="0" smtClean="0">
                <a:latin typeface="Times New Roman" pitchFamily="18" charset="0"/>
                <a:cs typeface="Times New Roman" pitchFamily="18" charset="0"/>
                <a:sym typeface="Wingdings" pitchFamily="2" charset="2"/>
              </a:rPr>
              <a:t>s</a:t>
            </a:r>
            <a:r>
              <a:rPr lang="en-US" dirty="0" smtClean="0">
                <a:sym typeface="Wingdings" pitchFamily="2" charset="2"/>
              </a:rPr>
              <a:t> </a:t>
            </a:r>
            <a:br>
              <a:rPr lang="en-US" dirty="0" smtClean="0">
                <a:sym typeface="Wingdings" pitchFamily="2" charset="2"/>
              </a:rPr>
            </a:br>
            <a:r>
              <a:rPr lang="en-US" dirty="0" smtClean="0">
                <a:sym typeface="Wingdings" pitchFamily="2" charset="2"/>
              </a:rPr>
              <a:t>and look at layer </a:t>
            </a:r>
            <a:r>
              <a:rPr lang="en-US" b="1" i="1" dirty="0" smtClean="0">
                <a:latin typeface="Times New Roman" pitchFamily="18" charset="0"/>
                <a:cs typeface="Times New Roman" pitchFamily="18" charset="0"/>
                <a:sym typeface="Wingdings" pitchFamily="2" charset="2"/>
              </a:rPr>
              <a:t>t</a:t>
            </a:r>
            <a:r>
              <a:rPr lang="en-US" dirty="0" smtClean="0">
                <a:sym typeface="Wingdings" pitchFamily="2" charset="2"/>
              </a:rPr>
              <a:t> – all </a:t>
            </a:r>
            <a:br>
              <a:rPr lang="en-US" dirty="0" smtClean="0">
                <a:sym typeface="Wingdings" pitchFamily="2" charset="2"/>
              </a:rPr>
            </a:br>
            <a:r>
              <a:rPr lang="en-US" dirty="0" smtClean="0">
                <a:sym typeface="Wingdings" pitchFamily="2" charset="2"/>
              </a:rPr>
              <a:t>frequent sets of size </a:t>
            </a:r>
            <a:r>
              <a:rPr lang="en-US" b="1" i="1" dirty="0" smtClean="0">
                <a:latin typeface="Times New Roman" pitchFamily="18" charset="0"/>
                <a:cs typeface="Times New Roman" pitchFamily="18" charset="0"/>
                <a:sym typeface="Wingdings" pitchFamily="2" charset="2"/>
              </a:rPr>
              <a:t>t</a:t>
            </a:r>
            <a:endParaRPr lang="en-US" b="1"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smtClean="0">
                <a:solidFill>
                  <a:schemeClr val="bg1"/>
                </a:solidFill>
                <a:latin typeface="Arial" pitchFamily="34" charset="0"/>
                <a:cs typeface="Arial" pitchFamily="34" charset="0"/>
              </a:rPr>
              <a:t>[Kumar et al. ‘99]</a:t>
            </a:r>
            <a:endParaRPr lang="en-US" sz="1600" dirty="0">
              <a:solidFill>
                <a:schemeClr val="bg1"/>
              </a:solidFill>
              <a:latin typeface="Arial" pitchFamily="34" charset="0"/>
              <a:cs typeface="Arial" pitchFamily="34" charset="0"/>
            </a:endParaRPr>
          </a:p>
        </p:txBody>
      </p:sp>
      <p:grpSp>
        <p:nvGrpSpPr>
          <p:cNvPr id="21" name="Group 20"/>
          <p:cNvGrpSpPr/>
          <p:nvPr/>
        </p:nvGrpSpPr>
        <p:grpSpPr>
          <a:xfrm>
            <a:off x="5562600" y="20955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a:t>
              </a:r>
              <a:endParaRPr lang="en-US" b="1" dirty="0"/>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b</a:t>
              </a:r>
              <a:endParaRPr lang="en-US" b="1" dirty="0"/>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d</a:t>
              </a:r>
              <a:endParaRPr lang="en-US" b="1" dirty="0"/>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grpSp>
      <p:sp>
        <p:nvSpPr>
          <p:cNvPr id="9" name="TextBox 8"/>
          <p:cNvSpPr txBox="1"/>
          <p:nvPr/>
        </p:nvSpPr>
        <p:spPr>
          <a:xfrm>
            <a:off x="7420937" y="2574590"/>
            <a:ext cx="1563248" cy="400110"/>
          </a:xfrm>
          <a:prstGeom prst="rect">
            <a:avLst/>
          </a:prstGeom>
          <a:noFill/>
        </p:spPr>
        <p:txBody>
          <a:bodyPr wrap="none" rtlCol="0">
            <a:spAutoFit/>
          </a:bodyPr>
          <a:lstStyle/>
          <a:p>
            <a:r>
              <a:rPr lang="en-US" sz="2000" b="1" dirty="0" smtClean="0">
                <a:latin typeface="Arial" pitchFamily="34" charset="0"/>
                <a:cs typeface="Arial" pitchFamily="34" charset="0"/>
              </a:rPr>
              <a:t>S</a:t>
            </a:r>
            <a:r>
              <a:rPr lang="en-US" sz="2000" b="1" baseline="-25000" dirty="0" smtClean="0">
                <a:latin typeface="Arial" pitchFamily="34" charset="0"/>
                <a:cs typeface="Arial" pitchFamily="34" charset="0"/>
              </a:rPr>
              <a:t>i</a:t>
            </a:r>
            <a:r>
              <a:rPr lang="en-US" sz="2000" b="1" dirty="0" smtClean="0">
                <a:latin typeface="Arial" pitchFamily="34" charset="0"/>
                <a:cs typeface="Arial" pitchFamily="34" charset="0"/>
              </a:rPr>
              <a:t>={</a:t>
            </a:r>
            <a:r>
              <a:rPr lang="en-US" sz="2000" b="1" dirty="0" err="1" smtClean="0">
                <a:latin typeface="Arial" pitchFamily="34" charset="0"/>
                <a:cs typeface="Arial" pitchFamily="34" charset="0"/>
              </a:rPr>
              <a:t>a,b,c,d</a:t>
            </a:r>
            <a:r>
              <a:rPr lang="en-US" sz="2000" b="1" dirty="0" smtClean="0">
                <a:latin typeface="Arial" pitchFamily="34" charset="0"/>
                <a:cs typeface="Arial" pitchFamily="34" charset="0"/>
              </a:rPr>
              <a:t>}</a:t>
            </a:r>
          </a:p>
        </p:txBody>
      </p:sp>
      <p:grpSp>
        <p:nvGrpSpPr>
          <p:cNvPr id="43" name="Group 42"/>
          <p:cNvGrpSpPr/>
          <p:nvPr/>
        </p:nvGrpSpPr>
        <p:grpSpPr>
          <a:xfrm>
            <a:off x="5985441" y="3767278"/>
            <a:ext cx="1676400" cy="1371600"/>
            <a:chOff x="3226832" y="3581400"/>
            <a:chExt cx="1676400" cy="13716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6" idx="6"/>
              <a:endCxn id="61"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7" idx="6"/>
              <a:endCxn id="61"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61"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t>
              </a:r>
              <a:endParaRPr lang="en-US" dirty="0"/>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a:t>
              </a:r>
              <a:endParaRPr lang="en-US" dirty="0"/>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t>
              </a:r>
              <a:endParaRPr lang="en-US" dirty="0"/>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a:t>
              </a:r>
              <a:endParaRPr lang="en-US" dirty="0"/>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a:t>
              </a:r>
              <a:endParaRPr lang="en-US" dirty="0"/>
            </a:p>
          </p:txBody>
        </p:sp>
        <p:sp>
          <p:nvSpPr>
            <p:cNvPr id="61" name="Oval 60"/>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d</a:t>
              </a:r>
              <a:endParaRPr lang="en-US" dirty="0"/>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a</a:t>
              </a:r>
              <a:endParaRPr lang="en-US" dirty="0"/>
            </a:p>
          </p:txBody>
        </p:sp>
      </p:grpSp>
      <p:sp>
        <p:nvSpPr>
          <p:cNvPr id="63" name="Rounded Rectangle 62"/>
          <p:cNvSpPr/>
          <p:nvPr/>
        </p:nvSpPr>
        <p:spPr>
          <a:xfrm>
            <a:off x="5823897" y="383278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22929" y="3614878"/>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28241" y="510540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04287" y="5138878"/>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5868532" y="5746898"/>
            <a:ext cx="3169457" cy="646331"/>
          </a:xfrm>
          <a:prstGeom prst="rect">
            <a:avLst/>
          </a:prstGeom>
          <a:noFill/>
        </p:spPr>
        <p:txBody>
          <a:bodyPr wrap="none" rtlCol="0">
            <a:spAutoFit/>
          </a:bodyPr>
          <a:lstStyle/>
          <a:p>
            <a:r>
              <a:rPr lang="en-US" b="1" dirty="0" smtClean="0">
                <a:latin typeface="Arial" pitchFamily="34" charset="0"/>
                <a:cs typeface="Arial" pitchFamily="34" charset="0"/>
              </a:rPr>
              <a:t>s</a:t>
            </a:r>
            <a:r>
              <a:rPr lang="en-US" dirty="0" smtClean="0">
                <a:latin typeface="Arial" pitchFamily="34" charset="0"/>
                <a:cs typeface="Arial" pitchFamily="34" charset="0"/>
              </a:rPr>
              <a:t> … minimum support (|X|=s)</a:t>
            </a:r>
          </a:p>
          <a:p>
            <a:r>
              <a:rPr lang="en-US" b="1" dirty="0" smtClean="0">
                <a:latin typeface="Arial" pitchFamily="34" charset="0"/>
                <a:cs typeface="Arial" pitchFamily="34" charset="0"/>
              </a:rPr>
              <a:t>t</a:t>
            </a:r>
            <a:r>
              <a:rPr lang="en-US" dirty="0" smtClean="0">
                <a:latin typeface="Arial" pitchFamily="34" charset="0"/>
                <a:cs typeface="Arial" pitchFamily="34" charset="0"/>
              </a:rPr>
              <a:t> … </a:t>
            </a:r>
            <a:r>
              <a:rPr lang="en-US" dirty="0" err="1" smtClean="0">
                <a:latin typeface="Arial" pitchFamily="34" charset="0"/>
                <a:cs typeface="Arial" pitchFamily="34" charset="0"/>
              </a:rPr>
              <a:t>itemset</a:t>
            </a:r>
            <a:r>
              <a:rPr lang="en-US" dirty="0" smtClean="0">
                <a:latin typeface="Arial" pitchFamily="34" charset="0"/>
                <a:cs typeface="Arial" pitchFamily="34" charset="0"/>
              </a:rPr>
              <a:t> </a:t>
            </a:r>
            <a:r>
              <a:rPr lang="en-US" dirty="0">
                <a:latin typeface="Arial" pitchFamily="34" charset="0"/>
                <a:cs typeface="Arial" pitchFamily="34" charset="0"/>
              </a:rPr>
              <a:t>size </a:t>
            </a:r>
            <a:r>
              <a:rPr lang="en-US" dirty="0" smtClean="0">
                <a:latin typeface="Arial" pitchFamily="34" charset="0"/>
                <a:cs typeface="Arial" pitchFamily="34" charset="0"/>
              </a:rPr>
              <a:t>(|Y|=t)</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61</a:t>
            </a:fld>
            <a:endParaRPr lang="en-US"/>
          </a:p>
        </p:txBody>
      </p:sp>
    </p:spTree>
    <p:extLst>
      <p:ext uri="{BB962C8B-B14F-4D97-AF65-F5344CB8AC3E}">
        <p14:creationId xmlns:p14="http://schemas.microsoft.com/office/powerpoint/2010/main" val="355577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From </a:t>
            </a:r>
            <a:r>
              <a:rPr lang="en-US" dirty="0" err="1" smtClean="0"/>
              <a:t>Itemsets</a:t>
            </a:r>
            <a:r>
              <a:rPr lang="en-US" dirty="0" smtClean="0"/>
              <a:t> to Bipartite </a:t>
            </a:r>
            <a:r>
              <a:rPr lang="en-US" dirty="0" err="1" smtClean="0"/>
              <a:t>K</a:t>
            </a:r>
            <a:r>
              <a:rPr lang="en-US" baseline="-25000" dirty="0" err="1" smtClean="0"/>
              <a:t>s,t</a:t>
            </a:r>
            <a:endParaRPr lang="en-US" baseline="-25000"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smtClean="0">
                <a:solidFill>
                  <a:schemeClr val="bg1"/>
                </a:solidFill>
                <a:latin typeface="Arial" pitchFamily="34" charset="0"/>
                <a:cs typeface="Arial" pitchFamily="34" charset="0"/>
              </a:rPr>
              <a:t>[Kumar et al. ‘99]</a:t>
            </a:r>
            <a:endParaRPr lang="en-US" sz="1600" dirty="0">
              <a:solidFill>
                <a:schemeClr val="bg1"/>
              </a:solidFill>
              <a:latin typeface="Arial" pitchFamily="34" charset="0"/>
              <a:cs typeface="Arial" pitchFamily="34" charset="0"/>
            </a:endParaRPr>
          </a:p>
        </p:txBody>
      </p:sp>
      <p:grpSp>
        <p:nvGrpSpPr>
          <p:cNvPr id="21" name="Group 20"/>
          <p:cNvGrpSpPr/>
          <p:nvPr/>
        </p:nvGrpSpPr>
        <p:grpSpPr>
          <a:xfrm>
            <a:off x="986859" y="22098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a:t>
              </a:r>
              <a:endParaRPr lang="en-US" b="1" dirty="0"/>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b</a:t>
              </a:r>
              <a:endParaRPr lang="en-US" b="1" dirty="0"/>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d</a:t>
              </a:r>
              <a:endParaRPr lang="en-US" b="1" dirty="0"/>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grpSp>
      <p:sp>
        <p:nvSpPr>
          <p:cNvPr id="9" name="TextBox 8"/>
          <p:cNvSpPr txBox="1"/>
          <p:nvPr/>
        </p:nvSpPr>
        <p:spPr>
          <a:xfrm>
            <a:off x="1109304" y="3581400"/>
            <a:ext cx="1563248" cy="400110"/>
          </a:xfrm>
          <a:prstGeom prst="rect">
            <a:avLst/>
          </a:prstGeom>
          <a:noFill/>
        </p:spPr>
        <p:txBody>
          <a:bodyPr wrap="none" rtlCol="0">
            <a:spAutoFit/>
          </a:bodyPr>
          <a:lstStyle/>
          <a:p>
            <a:r>
              <a:rPr lang="en-US" sz="2000" b="1" dirty="0" smtClean="0">
                <a:latin typeface="Arial" pitchFamily="34" charset="0"/>
                <a:cs typeface="Arial" pitchFamily="34" charset="0"/>
              </a:rPr>
              <a:t>S</a:t>
            </a:r>
            <a:r>
              <a:rPr lang="en-US" sz="2000" b="1" baseline="-25000" dirty="0" smtClean="0">
                <a:latin typeface="Arial" pitchFamily="34" charset="0"/>
                <a:cs typeface="Arial" pitchFamily="34" charset="0"/>
              </a:rPr>
              <a:t>i</a:t>
            </a:r>
            <a:r>
              <a:rPr lang="en-US" sz="2000" b="1" dirty="0" smtClean="0">
                <a:latin typeface="Arial" pitchFamily="34" charset="0"/>
                <a:cs typeface="Arial" pitchFamily="34" charset="0"/>
              </a:rPr>
              <a:t>={</a:t>
            </a:r>
            <a:r>
              <a:rPr lang="en-US" sz="2000" b="1" dirty="0" err="1" smtClean="0">
                <a:latin typeface="Arial" pitchFamily="34" charset="0"/>
                <a:cs typeface="Arial" pitchFamily="34" charset="0"/>
              </a:rPr>
              <a:t>a,b,c,d</a:t>
            </a:r>
            <a:r>
              <a:rPr lang="en-US" sz="2000" b="1" dirty="0" smtClean="0">
                <a:latin typeface="Arial" pitchFamily="34" charset="0"/>
                <a:cs typeface="Arial" pitchFamily="34" charset="0"/>
              </a:rPr>
              <a:t>}</a:t>
            </a:r>
          </a:p>
        </p:txBody>
      </p:sp>
      <p:grpSp>
        <p:nvGrpSpPr>
          <p:cNvPr id="43" name="Group 42"/>
          <p:cNvGrpSpPr/>
          <p:nvPr/>
        </p:nvGrpSpPr>
        <p:grpSpPr>
          <a:xfrm>
            <a:off x="6002166" y="5135098"/>
            <a:ext cx="1676400" cy="1219200"/>
            <a:chOff x="3226832" y="3581400"/>
            <a:chExt cx="1676400" cy="12192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a:t>
              </a:r>
              <a:endParaRPr lang="en-US" dirty="0"/>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a:t>
              </a:r>
              <a:endParaRPr lang="en-US" dirty="0"/>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a</a:t>
              </a:r>
              <a:endParaRPr lang="en-US" dirty="0"/>
            </a:p>
          </p:txBody>
        </p:sp>
      </p:grpSp>
      <p:sp>
        <p:nvSpPr>
          <p:cNvPr id="63" name="Rounded Rectangle 62"/>
          <p:cNvSpPr/>
          <p:nvPr/>
        </p:nvSpPr>
        <p:spPr>
          <a:xfrm>
            <a:off x="5840622" y="520060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39654" y="4982698"/>
            <a:ext cx="609600" cy="1333178"/>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74380" y="630549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21012" y="6239677"/>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347193" y="3962400"/>
            <a:ext cx="3348994" cy="1200329"/>
          </a:xfrm>
          <a:prstGeom prst="rect">
            <a:avLst/>
          </a:prstGeom>
          <a:noFill/>
        </p:spPr>
        <p:txBody>
          <a:bodyPr wrap="none" rtlCol="0">
            <a:spAutoFit/>
          </a:bodyPr>
          <a:lstStyle/>
          <a:p>
            <a:r>
              <a:rPr lang="en-US" sz="2400" dirty="0" smtClean="0">
                <a:solidFill>
                  <a:srgbClr val="008000"/>
                </a:solidFill>
                <a:latin typeface="Arial" pitchFamily="34" charset="0"/>
                <a:cs typeface="Arial" pitchFamily="34" charset="0"/>
              </a:rPr>
              <a:t>Find frequent </a:t>
            </a:r>
            <a:r>
              <a:rPr lang="en-US" sz="2400" dirty="0" err="1" smtClean="0">
                <a:solidFill>
                  <a:srgbClr val="008000"/>
                </a:solidFill>
                <a:latin typeface="Arial" pitchFamily="34" charset="0"/>
                <a:cs typeface="Arial" pitchFamily="34" charset="0"/>
              </a:rPr>
              <a:t>itemsets</a:t>
            </a:r>
            <a:r>
              <a:rPr lang="en-US" sz="2400" dirty="0" smtClean="0">
                <a:solidFill>
                  <a:srgbClr val="008000"/>
                </a:solidFill>
                <a:latin typeface="Arial" pitchFamily="34" charset="0"/>
                <a:cs typeface="Arial" pitchFamily="34" charset="0"/>
              </a:rPr>
              <a:t>:</a:t>
            </a:r>
          </a:p>
          <a:p>
            <a:r>
              <a:rPr lang="en-US" sz="2400" dirty="0" smtClean="0">
                <a:solidFill>
                  <a:srgbClr val="008000"/>
                </a:solidFill>
                <a:latin typeface="Arial" pitchFamily="34" charset="0"/>
                <a:cs typeface="Arial" pitchFamily="34" charset="0"/>
              </a:rPr>
              <a:t>  </a:t>
            </a:r>
            <a:r>
              <a:rPr lang="en-US" sz="2400" b="1" dirty="0" smtClean="0">
                <a:solidFill>
                  <a:srgbClr val="008000"/>
                </a:solidFill>
                <a:latin typeface="Arial" pitchFamily="34" charset="0"/>
                <a:cs typeface="Arial" pitchFamily="34" charset="0"/>
              </a:rPr>
              <a:t>s</a:t>
            </a:r>
            <a:r>
              <a:rPr lang="en-US" sz="2400" dirty="0" smtClean="0">
                <a:solidFill>
                  <a:srgbClr val="008000"/>
                </a:solidFill>
                <a:latin typeface="Arial" pitchFamily="34" charset="0"/>
                <a:cs typeface="Arial" pitchFamily="34" charset="0"/>
              </a:rPr>
              <a:t> … minimum support</a:t>
            </a:r>
          </a:p>
          <a:p>
            <a:r>
              <a:rPr lang="en-US" sz="2400" dirty="0" smtClean="0">
                <a:solidFill>
                  <a:srgbClr val="008000"/>
                </a:solidFill>
                <a:latin typeface="Arial" pitchFamily="34" charset="0"/>
                <a:cs typeface="Arial" pitchFamily="34" charset="0"/>
              </a:rPr>
              <a:t>  </a:t>
            </a:r>
            <a:r>
              <a:rPr lang="en-US" sz="2400" b="1" dirty="0" smtClean="0">
                <a:solidFill>
                  <a:srgbClr val="008000"/>
                </a:solidFill>
                <a:latin typeface="Arial" pitchFamily="34" charset="0"/>
                <a:cs typeface="Arial" pitchFamily="34" charset="0"/>
              </a:rPr>
              <a:t>t</a:t>
            </a:r>
            <a:r>
              <a:rPr lang="en-US" sz="2400" dirty="0" smtClean="0">
                <a:solidFill>
                  <a:srgbClr val="008000"/>
                </a:solidFill>
                <a:latin typeface="Arial" pitchFamily="34" charset="0"/>
                <a:cs typeface="Arial" pitchFamily="34" charset="0"/>
              </a:rPr>
              <a:t> … </a:t>
            </a:r>
            <a:r>
              <a:rPr lang="en-US" sz="2400" dirty="0" err="1" smtClean="0">
                <a:solidFill>
                  <a:srgbClr val="008000"/>
                </a:solidFill>
                <a:latin typeface="Arial" pitchFamily="34" charset="0"/>
                <a:cs typeface="Arial" pitchFamily="34" charset="0"/>
              </a:rPr>
              <a:t>itemset</a:t>
            </a:r>
            <a:r>
              <a:rPr lang="en-US" sz="2400" dirty="0" smtClean="0">
                <a:solidFill>
                  <a:srgbClr val="008000"/>
                </a:solidFill>
                <a:latin typeface="Arial" pitchFamily="34" charset="0"/>
                <a:cs typeface="Arial" pitchFamily="34" charset="0"/>
              </a:rPr>
              <a:t> size</a:t>
            </a:r>
          </a:p>
        </p:txBody>
      </p:sp>
      <p:grpSp>
        <p:nvGrpSpPr>
          <p:cNvPr id="87" name="Group 86"/>
          <p:cNvGrpSpPr/>
          <p:nvPr/>
        </p:nvGrpSpPr>
        <p:grpSpPr>
          <a:xfrm>
            <a:off x="4419600" y="3048000"/>
            <a:ext cx="1375341" cy="1371600"/>
            <a:chOff x="3527891" y="3581400"/>
            <a:chExt cx="1375341" cy="1371600"/>
          </a:xfrm>
        </p:grpSpPr>
        <p:cxnSp>
          <p:nvCxnSpPr>
            <p:cNvPr id="88" name="Straight Connector 87"/>
            <p:cNvCxnSpPr>
              <a:stCxn id="92" idx="6"/>
              <a:endCxn id="9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92" idx="6"/>
              <a:endCxn id="9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92" idx="6"/>
              <a:endCxn id="9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2" idx="6"/>
              <a:endCxn id="9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x</a:t>
              </a:r>
              <a:endParaRPr lang="en-US" b="1" dirty="0"/>
            </a:p>
          </p:txBody>
        </p:sp>
        <p:sp>
          <p:nvSpPr>
            <p:cNvPr id="93" name="Oval 9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b</a:t>
              </a:r>
              <a:endParaRPr lang="en-US" b="1" dirty="0"/>
            </a:p>
          </p:txBody>
        </p:sp>
        <p:sp>
          <p:nvSpPr>
            <p:cNvPr id="94" name="Oval 9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95" name="Oval 9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sp>
          <p:nvSpPr>
            <p:cNvPr id="96" name="Oval 9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grpSp>
      <p:sp>
        <p:nvSpPr>
          <p:cNvPr id="11" name="TextBox 10"/>
          <p:cNvSpPr txBox="1"/>
          <p:nvPr/>
        </p:nvSpPr>
        <p:spPr>
          <a:xfrm>
            <a:off x="1994816" y="5244405"/>
            <a:ext cx="3339184" cy="1384995"/>
          </a:xfrm>
          <a:prstGeom prst="rect">
            <a:avLst/>
          </a:prstGeom>
          <a:noFill/>
        </p:spPr>
        <p:txBody>
          <a:bodyPr wrap="none" rtlCol="0">
            <a:spAutoFit/>
          </a:bodyPr>
          <a:lstStyle/>
          <a:p>
            <a:pPr marL="0" lvl="1"/>
            <a:r>
              <a:rPr lang="en-US" sz="2800" b="1" dirty="0" smtClean="0">
                <a:solidFill>
                  <a:srgbClr val="D60093"/>
                </a:solidFill>
                <a:latin typeface="Calibri" pitchFamily="34" charset="0"/>
                <a:cs typeface="Calibri" pitchFamily="34" charset="0"/>
              </a:rPr>
              <a:t>We found </a:t>
            </a:r>
            <a:r>
              <a:rPr lang="en-US" sz="2800" b="1" i="1" dirty="0" err="1" smtClean="0">
                <a:solidFill>
                  <a:srgbClr val="D60093"/>
                </a:solidFill>
                <a:latin typeface="Calibri" pitchFamily="34" charset="0"/>
                <a:cs typeface="Calibri" pitchFamily="34" charset="0"/>
              </a:rPr>
              <a:t>K</a:t>
            </a:r>
            <a:r>
              <a:rPr lang="en-US" sz="2800" b="1" i="1" baseline="-25000" dirty="0" err="1" smtClean="0">
                <a:solidFill>
                  <a:srgbClr val="D60093"/>
                </a:solidFill>
                <a:latin typeface="Calibri" pitchFamily="34" charset="0"/>
                <a:cs typeface="Calibri" pitchFamily="34" charset="0"/>
              </a:rPr>
              <a:t>s,t</a:t>
            </a:r>
            <a:r>
              <a:rPr lang="en-US" sz="2800" b="1" dirty="0" smtClean="0">
                <a:solidFill>
                  <a:srgbClr val="D60093"/>
                </a:solidFill>
                <a:latin typeface="Calibri" pitchFamily="34" charset="0"/>
                <a:cs typeface="Calibri" pitchFamily="34" charset="0"/>
              </a:rPr>
              <a:t>! </a:t>
            </a:r>
          </a:p>
          <a:p>
            <a:pPr marL="0" lvl="1"/>
            <a:r>
              <a:rPr lang="en-US" sz="2800" b="1" i="1" dirty="0" err="1" smtClean="0">
                <a:latin typeface="Calibri" pitchFamily="34" charset="0"/>
                <a:cs typeface="Calibri" pitchFamily="34" charset="0"/>
              </a:rPr>
              <a:t>K</a:t>
            </a:r>
            <a:r>
              <a:rPr lang="en-US" sz="2800" b="1" i="1" baseline="-25000" dirty="0" err="1" smtClean="0">
                <a:latin typeface="Calibri" pitchFamily="34" charset="0"/>
                <a:cs typeface="Calibri" pitchFamily="34" charset="0"/>
              </a:rPr>
              <a:t>s,t</a:t>
            </a:r>
            <a:r>
              <a:rPr lang="en-US" sz="2800" dirty="0" smtClean="0">
                <a:latin typeface="Calibri" pitchFamily="34" charset="0"/>
                <a:cs typeface="Calibri" pitchFamily="34" charset="0"/>
              </a:rPr>
              <a:t> </a:t>
            </a:r>
            <a:r>
              <a:rPr lang="en-US" sz="2800" dirty="0">
                <a:latin typeface="Calibri" pitchFamily="34" charset="0"/>
                <a:cs typeface="Calibri" pitchFamily="34" charset="0"/>
              </a:rPr>
              <a:t>= a set </a:t>
            </a:r>
            <a:r>
              <a:rPr lang="en-US" sz="2800" b="1" i="1" dirty="0" smtClean="0">
                <a:latin typeface="Calibri" pitchFamily="34" charset="0"/>
                <a:cs typeface="Calibri" pitchFamily="34" charset="0"/>
              </a:rPr>
              <a:t>Y</a:t>
            </a:r>
            <a:r>
              <a:rPr lang="en-US" sz="2800" dirty="0" smtClean="0">
                <a:latin typeface="Calibri" pitchFamily="34" charset="0"/>
                <a:cs typeface="Calibri" pitchFamily="34" charset="0"/>
              </a:rPr>
              <a:t> </a:t>
            </a:r>
            <a:r>
              <a:rPr lang="en-US" sz="2800" dirty="0">
                <a:latin typeface="Calibri" pitchFamily="34" charset="0"/>
                <a:cs typeface="Calibri" pitchFamily="34" charset="0"/>
              </a:rPr>
              <a:t>of size </a:t>
            </a:r>
            <a:r>
              <a:rPr lang="en-US" sz="2800" b="1" i="1" dirty="0">
                <a:latin typeface="Calibri" pitchFamily="34" charset="0"/>
                <a:cs typeface="Calibri" pitchFamily="34" charset="0"/>
              </a:rPr>
              <a:t>t</a:t>
            </a:r>
            <a:r>
              <a:rPr lang="en-US" sz="2800" dirty="0">
                <a:latin typeface="Calibri" pitchFamily="34" charset="0"/>
                <a:cs typeface="Calibri" pitchFamily="34" charset="0"/>
              </a:rPr>
              <a:t> </a:t>
            </a:r>
            <a:br>
              <a:rPr lang="en-US" sz="2800" dirty="0">
                <a:latin typeface="Calibri" pitchFamily="34" charset="0"/>
                <a:cs typeface="Calibri" pitchFamily="34" charset="0"/>
              </a:rPr>
            </a:br>
            <a:r>
              <a:rPr lang="en-US" sz="2800" dirty="0">
                <a:latin typeface="Calibri" pitchFamily="34" charset="0"/>
                <a:cs typeface="Calibri" pitchFamily="34" charset="0"/>
              </a:rPr>
              <a:t>that occurs in </a:t>
            </a:r>
            <a:r>
              <a:rPr lang="en-US" sz="2800" i="1" dirty="0">
                <a:latin typeface="Calibri" pitchFamily="34" charset="0"/>
                <a:cs typeface="Calibri" pitchFamily="34" charset="0"/>
              </a:rPr>
              <a:t>s</a:t>
            </a:r>
            <a:r>
              <a:rPr lang="en-US" sz="2800" dirty="0">
                <a:latin typeface="Calibri" pitchFamily="34" charset="0"/>
                <a:cs typeface="Calibri" pitchFamily="34" charset="0"/>
              </a:rPr>
              <a:t> sets </a:t>
            </a:r>
            <a:r>
              <a:rPr lang="en-US" sz="2800" b="1" i="1" dirty="0" smtClean="0">
                <a:latin typeface="Calibri" pitchFamily="34" charset="0"/>
                <a:cs typeface="Calibri" pitchFamily="34" charset="0"/>
              </a:rPr>
              <a:t>S</a:t>
            </a:r>
            <a:r>
              <a:rPr lang="en-US" sz="2800" b="1" i="1" baseline="-25000" dirty="0" smtClean="0">
                <a:latin typeface="Calibri" pitchFamily="34" charset="0"/>
                <a:cs typeface="Calibri" pitchFamily="34" charset="0"/>
              </a:rPr>
              <a:t>i</a:t>
            </a:r>
            <a:endParaRPr lang="en-US" sz="2800" b="1" i="1" baseline="-25000" dirty="0">
              <a:latin typeface="Calibri" pitchFamily="34" charset="0"/>
              <a:cs typeface="Calibri" pitchFamily="34" charset="0"/>
            </a:endParaRPr>
          </a:p>
        </p:txBody>
      </p:sp>
      <p:sp>
        <p:nvSpPr>
          <p:cNvPr id="12" name="TextBox 11"/>
          <p:cNvSpPr txBox="1"/>
          <p:nvPr/>
        </p:nvSpPr>
        <p:spPr>
          <a:xfrm>
            <a:off x="381000" y="1295400"/>
            <a:ext cx="3808287" cy="954107"/>
          </a:xfrm>
          <a:prstGeom prst="rect">
            <a:avLst/>
          </a:prstGeom>
          <a:noFill/>
        </p:spPr>
        <p:txBody>
          <a:bodyPr wrap="none" rtlCol="0">
            <a:spAutoFit/>
          </a:bodyPr>
          <a:lstStyle/>
          <a:p>
            <a:pPr marL="0" lvl="1"/>
            <a:r>
              <a:rPr lang="en-US" sz="2800" dirty="0">
                <a:latin typeface="Calibri" pitchFamily="34" charset="0"/>
                <a:cs typeface="Calibri" pitchFamily="34" charset="0"/>
              </a:rPr>
              <a:t>View each node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as a </a:t>
            </a:r>
            <a:br>
              <a:rPr lang="en-US" sz="2800" dirty="0">
                <a:latin typeface="Calibri" pitchFamily="34" charset="0"/>
                <a:cs typeface="Calibri" pitchFamily="34" charset="0"/>
              </a:rPr>
            </a:br>
            <a:r>
              <a:rPr lang="en-US" sz="2800" dirty="0">
                <a:latin typeface="Calibri" pitchFamily="34" charset="0"/>
                <a:cs typeface="Calibri" pitchFamily="34" charset="0"/>
              </a:rPr>
              <a:t>set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r>
              <a:rPr lang="en-US" sz="2800" dirty="0">
                <a:latin typeface="Calibri" pitchFamily="34" charset="0"/>
                <a:cs typeface="Calibri" pitchFamily="34" charset="0"/>
              </a:rPr>
              <a:t> of nodes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points </a:t>
            </a:r>
            <a:r>
              <a:rPr lang="en-US" sz="2800" dirty="0" smtClean="0">
                <a:latin typeface="Calibri" pitchFamily="34" charset="0"/>
                <a:cs typeface="Calibri" pitchFamily="34" charset="0"/>
              </a:rPr>
              <a:t>to</a:t>
            </a:r>
            <a:endParaRPr lang="en-US" sz="2800" dirty="0">
              <a:latin typeface="Calibri" pitchFamily="34" charset="0"/>
              <a:cs typeface="Calibri" pitchFamily="34" charset="0"/>
            </a:endParaRPr>
          </a:p>
        </p:txBody>
      </p:sp>
      <p:sp>
        <p:nvSpPr>
          <p:cNvPr id="13" name="Rectangle 12"/>
          <p:cNvSpPr/>
          <p:nvPr/>
        </p:nvSpPr>
        <p:spPr>
          <a:xfrm>
            <a:off x="4648200" y="1282005"/>
            <a:ext cx="4351683" cy="1815882"/>
          </a:xfrm>
          <a:prstGeom prst="rect">
            <a:avLst/>
          </a:prstGeom>
        </p:spPr>
        <p:txBody>
          <a:bodyPr wrap="square">
            <a:spAutoFit/>
          </a:bodyPr>
          <a:lstStyle/>
          <a:p>
            <a:pPr marL="0" lvl="1"/>
            <a:r>
              <a:rPr lang="en-US" sz="2800" dirty="0" smtClean="0">
                <a:latin typeface="Calibri" pitchFamily="34" charset="0"/>
                <a:cs typeface="Calibri" pitchFamily="34" charset="0"/>
              </a:rPr>
              <a:t>Say we find a </a:t>
            </a:r>
            <a:r>
              <a:rPr lang="en-US" sz="2800" b="1" dirty="0" smtClean="0">
                <a:solidFill>
                  <a:srgbClr val="D60093"/>
                </a:solidFill>
                <a:latin typeface="Calibri" pitchFamily="34" charset="0"/>
                <a:cs typeface="Calibri" pitchFamily="34" charset="0"/>
              </a:rPr>
              <a:t>frequent </a:t>
            </a:r>
            <a:r>
              <a:rPr lang="en-US" sz="2800" b="1" dirty="0" err="1" smtClean="0">
                <a:solidFill>
                  <a:srgbClr val="D60093"/>
                </a:solidFill>
                <a:latin typeface="Calibri" pitchFamily="34" charset="0"/>
                <a:cs typeface="Calibri" pitchFamily="34" charset="0"/>
              </a:rPr>
              <a:t>itemset</a:t>
            </a:r>
            <a:r>
              <a:rPr lang="en-US" sz="2800" dirty="0" smtClean="0">
                <a:latin typeface="Calibri" pitchFamily="34" charset="0"/>
                <a:cs typeface="Calibri" pitchFamily="34" charset="0"/>
              </a:rPr>
              <a:t> </a:t>
            </a:r>
            <a:r>
              <a:rPr lang="en-US" sz="2800" b="1" i="1" dirty="0" smtClean="0">
                <a:latin typeface="Calibri" pitchFamily="34" charset="0"/>
                <a:cs typeface="Calibri" pitchFamily="34" charset="0"/>
              </a:rPr>
              <a:t>Y={</a:t>
            </a:r>
            <a:r>
              <a:rPr lang="en-US" sz="2800" b="1" i="1" dirty="0" err="1">
                <a:latin typeface="Calibri" pitchFamily="34" charset="0"/>
                <a:cs typeface="Calibri" pitchFamily="34" charset="0"/>
              </a:rPr>
              <a:t>a,b,c</a:t>
            </a:r>
            <a:r>
              <a:rPr lang="en-US" sz="2800" b="1" i="1" dirty="0">
                <a:latin typeface="Calibri" pitchFamily="34" charset="0"/>
                <a:cs typeface="Calibri" pitchFamily="34" charset="0"/>
              </a:rPr>
              <a:t>}</a:t>
            </a:r>
            <a:r>
              <a:rPr lang="en-US" sz="2800" dirty="0" smtClean="0">
                <a:latin typeface="Calibri" pitchFamily="34" charset="0"/>
                <a:cs typeface="Calibri" pitchFamily="34" charset="0"/>
              </a:rPr>
              <a:t> of </a:t>
            </a:r>
            <a:r>
              <a:rPr lang="en-US" sz="2800" dirty="0" err="1" smtClean="0">
                <a:latin typeface="Calibri" pitchFamily="34" charset="0"/>
                <a:cs typeface="Calibri" pitchFamily="34" charset="0"/>
              </a:rPr>
              <a:t>supp</a:t>
            </a:r>
            <a:r>
              <a:rPr lang="en-US" sz="2800" dirty="0" smtClean="0">
                <a:latin typeface="Calibri" pitchFamily="34" charset="0"/>
                <a:cs typeface="Calibri" pitchFamily="34" charset="0"/>
              </a:rPr>
              <a:t> </a:t>
            </a:r>
            <a:r>
              <a:rPr lang="en-US" sz="2800" b="1" i="1" dirty="0" smtClean="0">
                <a:latin typeface="Calibri" pitchFamily="34" charset="0"/>
                <a:cs typeface="Calibri" pitchFamily="34" charset="0"/>
              </a:rPr>
              <a:t>s</a:t>
            </a:r>
            <a:r>
              <a:rPr lang="en-US" sz="2800" i="1" dirty="0" smtClean="0">
                <a:latin typeface="Calibri" pitchFamily="34" charset="0"/>
                <a:cs typeface="Calibri" pitchFamily="34" charset="0"/>
              </a:rPr>
              <a:t/>
            </a:r>
            <a:br>
              <a:rPr lang="en-US" sz="2800" i="1" dirty="0" smtClean="0">
                <a:latin typeface="Calibri" pitchFamily="34" charset="0"/>
                <a:cs typeface="Calibri" pitchFamily="34" charset="0"/>
              </a:rPr>
            </a:br>
            <a:r>
              <a:rPr lang="en-US" sz="2800" dirty="0" smtClean="0">
                <a:latin typeface="Calibri" pitchFamily="34" charset="0"/>
                <a:cs typeface="Calibri" pitchFamily="34" charset="0"/>
              </a:rPr>
              <a:t>So, there are </a:t>
            </a:r>
            <a:r>
              <a:rPr lang="en-US" sz="2800" b="1" i="1" dirty="0" smtClean="0">
                <a:latin typeface="Calibri" pitchFamily="34" charset="0"/>
                <a:cs typeface="Calibri" pitchFamily="34" charset="0"/>
              </a:rPr>
              <a:t>s</a:t>
            </a:r>
            <a:r>
              <a:rPr lang="en-US" sz="2800" dirty="0" smtClean="0">
                <a:latin typeface="Calibri" pitchFamily="34" charset="0"/>
                <a:cs typeface="Calibri" pitchFamily="34" charset="0"/>
              </a:rPr>
              <a:t> nodes that link to all of </a:t>
            </a:r>
            <a:r>
              <a:rPr lang="en-US" sz="2800" b="1" dirty="0" smtClean="0">
                <a:latin typeface="Calibri" pitchFamily="34" charset="0"/>
                <a:cs typeface="Calibri" pitchFamily="34" charset="0"/>
              </a:rPr>
              <a:t>{</a:t>
            </a:r>
            <a:r>
              <a:rPr lang="en-US" sz="2800" b="1" dirty="0" err="1" smtClean="0">
                <a:latin typeface="Calibri" pitchFamily="34" charset="0"/>
                <a:cs typeface="Calibri" pitchFamily="34" charset="0"/>
              </a:rPr>
              <a:t>a,b,c</a:t>
            </a:r>
            <a:r>
              <a:rPr lang="en-US" sz="2800" b="1" dirty="0" smtClean="0">
                <a:latin typeface="Calibri" pitchFamily="34" charset="0"/>
                <a:cs typeface="Calibri" pitchFamily="34" charset="0"/>
              </a:rPr>
              <a:t>}</a:t>
            </a:r>
            <a:r>
              <a:rPr lang="en-US" sz="2800" dirty="0" smtClean="0">
                <a:latin typeface="Calibri" pitchFamily="34" charset="0"/>
                <a:cs typeface="Calibri" pitchFamily="34" charset="0"/>
              </a:rPr>
              <a:t>:</a:t>
            </a:r>
            <a:endParaRPr lang="en-US" sz="2800" dirty="0">
              <a:latin typeface="Calibri" pitchFamily="34" charset="0"/>
              <a:cs typeface="Calibri" pitchFamily="34" charset="0"/>
            </a:endParaRPr>
          </a:p>
        </p:txBody>
      </p:sp>
      <p:grpSp>
        <p:nvGrpSpPr>
          <p:cNvPr id="97" name="Group 96"/>
          <p:cNvGrpSpPr/>
          <p:nvPr/>
        </p:nvGrpSpPr>
        <p:grpSpPr>
          <a:xfrm>
            <a:off x="7624542" y="3048000"/>
            <a:ext cx="1375341" cy="1371600"/>
            <a:chOff x="3527891" y="3581400"/>
            <a:chExt cx="1375341" cy="1371600"/>
          </a:xfrm>
        </p:grpSpPr>
        <p:cxnSp>
          <p:nvCxnSpPr>
            <p:cNvPr id="98" name="Straight Connector 97"/>
            <p:cNvCxnSpPr>
              <a:stCxn id="102" idx="6"/>
              <a:endCxn id="10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02" idx="6"/>
              <a:endCxn id="10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2" idx="6"/>
              <a:endCxn id="10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02" idx="6"/>
              <a:endCxn id="10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z</a:t>
              </a:r>
              <a:endParaRPr lang="en-US" b="1" dirty="0"/>
            </a:p>
          </p:txBody>
        </p:sp>
        <p:sp>
          <p:nvSpPr>
            <p:cNvPr id="103" name="Oval 10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sp>
          <p:nvSpPr>
            <p:cNvPr id="104" name="Oval 10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05" name="Oval 10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106" name="Oval 10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grpSp>
      <p:grpSp>
        <p:nvGrpSpPr>
          <p:cNvPr id="107" name="Group 106"/>
          <p:cNvGrpSpPr/>
          <p:nvPr/>
        </p:nvGrpSpPr>
        <p:grpSpPr>
          <a:xfrm>
            <a:off x="6016059" y="3124200"/>
            <a:ext cx="1375341" cy="990600"/>
            <a:chOff x="3527891" y="3581400"/>
            <a:chExt cx="1375341" cy="990600"/>
          </a:xfrm>
        </p:grpSpPr>
        <p:cxnSp>
          <p:nvCxnSpPr>
            <p:cNvPr id="108" name="Straight Connector 107"/>
            <p:cNvCxnSpPr>
              <a:stCxn id="112" idx="6"/>
              <a:endCxn id="11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12" idx="6"/>
              <a:endCxn id="11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12" idx="6"/>
              <a:endCxn id="11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y</a:t>
              </a:r>
              <a:endParaRPr lang="en-US" b="1" dirty="0"/>
            </a:p>
          </p:txBody>
        </p:sp>
        <p:sp>
          <p:nvSpPr>
            <p:cNvPr id="113" name="Oval 11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14" name="Oval 11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116" name="Oval 11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gr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62</a:t>
            </a:fld>
            <a:endParaRPr lang="en-US"/>
          </a:p>
        </p:txBody>
      </p:sp>
    </p:spTree>
    <p:extLst>
      <p:ext uri="{BB962C8B-B14F-4D97-AF65-F5344CB8AC3E}">
        <p14:creationId xmlns:p14="http://schemas.microsoft.com/office/powerpoint/2010/main" val="259156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p:bldP spid="66" grpId="0"/>
      <p:bldP spid="10" grpId="0"/>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101" name="Content Placeholder 100"/>
          <p:cNvSpPr>
            <a:spLocks noGrp="1"/>
          </p:cNvSpPr>
          <p:nvPr>
            <p:ph idx="1"/>
          </p:nvPr>
        </p:nvSpPr>
        <p:spPr>
          <a:xfrm>
            <a:off x="2819400" y="1295400"/>
            <a:ext cx="6248400" cy="5257801"/>
          </a:xfrm>
        </p:spPr>
        <p:txBody>
          <a:bodyPr/>
          <a:lstStyle/>
          <a:p>
            <a:r>
              <a:rPr lang="en-US" b="1" dirty="0">
                <a:solidFill>
                  <a:srgbClr val="0000FF"/>
                </a:solidFill>
              </a:rPr>
              <a:t>Support threshold </a:t>
            </a:r>
            <a:r>
              <a:rPr lang="en-US" b="1" dirty="0" smtClean="0">
                <a:solidFill>
                  <a:srgbClr val="0000FF"/>
                </a:solidFill>
              </a:rPr>
              <a:t>s=2</a:t>
            </a:r>
            <a:endParaRPr lang="en-US" b="1" dirty="0">
              <a:solidFill>
                <a:srgbClr val="0000FF"/>
              </a:solidFill>
            </a:endParaRPr>
          </a:p>
          <a:p>
            <a:pPr lvl="1"/>
            <a:r>
              <a:rPr lang="en-US" b="1" dirty="0" smtClean="0"/>
              <a:t>{</a:t>
            </a:r>
            <a:r>
              <a:rPr lang="en-US" b="1" dirty="0" err="1"/>
              <a:t>b,d</a:t>
            </a:r>
            <a:r>
              <a:rPr lang="en-US" b="1" dirty="0"/>
              <a:t>}</a:t>
            </a:r>
            <a:r>
              <a:rPr lang="en-US" dirty="0"/>
              <a:t>: support 3</a:t>
            </a:r>
          </a:p>
          <a:p>
            <a:pPr lvl="1"/>
            <a:r>
              <a:rPr lang="en-US" b="1" dirty="0"/>
              <a:t>{</a:t>
            </a:r>
            <a:r>
              <a:rPr lang="en-US" b="1" dirty="0" err="1"/>
              <a:t>e,f</a:t>
            </a:r>
            <a:r>
              <a:rPr lang="en-US" b="1" dirty="0"/>
              <a:t>}</a:t>
            </a:r>
            <a:r>
              <a:rPr lang="en-US" dirty="0"/>
              <a:t>: support </a:t>
            </a:r>
            <a:r>
              <a:rPr lang="en-US" dirty="0" smtClean="0"/>
              <a:t>2</a:t>
            </a:r>
          </a:p>
          <a:p>
            <a:r>
              <a:rPr lang="en-US" b="1" dirty="0" smtClean="0"/>
              <a:t>And we just found 2 bipartite </a:t>
            </a:r>
            <a:r>
              <a:rPr lang="en-US" b="1" dirty="0" err="1" smtClean="0"/>
              <a:t>subgraphs</a:t>
            </a:r>
            <a:r>
              <a:rPr lang="en-US" b="1" dirty="0" smtClean="0"/>
              <a:t>:</a:t>
            </a:r>
            <a:endParaRPr lang="en-US" b="1" dirty="0"/>
          </a:p>
          <a:p>
            <a:endParaRPr lang="en-US" dirty="0"/>
          </a:p>
        </p:txBody>
      </p:sp>
      <p:cxnSp>
        <p:nvCxnSpPr>
          <p:cNvPr id="3" name="Straight Arrow Connector 2"/>
          <p:cNvCxnSpPr>
            <a:stCxn id="9" idx="5"/>
            <a:endCxn id="11" idx="1"/>
          </p:cNvCxnSpPr>
          <p:nvPr/>
        </p:nvCxnSpPr>
        <p:spPr>
          <a:xfrm>
            <a:off x="687674" y="1708150"/>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 name="Straight Arrow Connector 3"/>
          <p:cNvCxnSpPr>
            <a:stCxn id="8" idx="7"/>
            <a:endCxn id="10" idx="2"/>
          </p:cNvCxnSpPr>
          <p:nvPr/>
        </p:nvCxnSpPr>
        <p:spPr>
          <a:xfrm flipV="1">
            <a:off x="687674" y="1497657"/>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a:stCxn id="10" idx="4"/>
            <a:endCxn id="11" idx="0"/>
          </p:cNvCxnSpPr>
          <p:nvPr/>
        </p:nvCxnSpPr>
        <p:spPr>
          <a:xfrm flipH="1">
            <a:off x="2177594" y="1680537"/>
            <a:ext cx="89030" cy="77133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a:stCxn id="11" idx="2"/>
            <a:endCxn id="8" idx="5"/>
          </p:cNvCxnSpPr>
          <p:nvPr/>
        </p:nvCxnSpPr>
        <p:spPr>
          <a:xfrm flipH="1" flipV="1">
            <a:off x="687674" y="2424007"/>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9" idx="4"/>
            <a:endCxn id="8" idx="0"/>
          </p:cNvCxnSpPr>
          <p:nvPr/>
        </p:nvCxnSpPr>
        <p:spPr>
          <a:xfrm>
            <a:off x="558358" y="1761714"/>
            <a:ext cx="0" cy="35009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4"/>
            <a:endCxn id="36" idx="0"/>
          </p:cNvCxnSpPr>
          <p:nvPr/>
        </p:nvCxnSpPr>
        <p:spPr>
          <a:xfrm>
            <a:off x="558358" y="2477571"/>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0" idx="1"/>
            <a:endCxn id="9" idx="6"/>
          </p:cNvCxnSpPr>
          <p:nvPr/>
        </p:nvCxnSpPr>
        <p:spPr>
          <a:xfrm flipH="1">
            <a:off x="741238" y="1368341"/>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1" idx="3"/>
            <a:endCxn id="36" idx="6"/>
          </p:cNvCxnSpPr>
          <p:nvPr/>
        </p:nvCxnSpPr>
        <p:spPr>
          <a:xfrm flipH="1">
            <a:off x="839663" y="2764063"/>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8" idx="5"/>
            <a:endCxn id="35" idx="1"/>
          </p:cNvCxnSpPr>
          <p:nvPr/>
        </p:nvCxnSpPr>
        <p:spPr>
          <a:xfrm>
            <a:off x="687674" y="2424007"/>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11" idx="4"/>
            <a:endCxn id="35" idx="7"/>
          </p:cNvCxnSpPr>
          <p:nvPr/>
        </p:nvCxnSpPr>
        <p:spPr>
          <a:xfrm flipH="1">
            <a:off x="1776649" y="2817627"/>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8" name="Oval 7"/>
          <p:cNvSpPr/>
          <p:nvPr/>
        </p:nvSpPr>
        <p:spPr>
          <a:xfrm>
            <a:off x="375478" y="2111811"/>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c</a:t>
            </a:r>
            <a:endParaRPr lang="en-US" sz="2000" b="1" dirty="0"/>
          </a:p>
        </p:txBody>
      </p:sp>
      <p:sp>
        <p:nvSpPr>
          <p:cNvPr id="9" name="Oval 8"/>
          <p:cNvSpPr/>
          <p:nvPr/>
        </p:nvSpPr>
        <p:spPr>
          <a:xfrm>
            <a:off x="375478" y="13959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0" name="Oval 9"/>
          <p:cNvSpPr/>
          <p:nvPr/>
        </p:nvSpPr>
        <p:spPr>
          <a:xfrm>
            <a:off x="2083744" y="131477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b</a:t>
            </a:r>
            <a:endParaRPr lang="en-US" sz="2000" b="1" dirty="0"/>
          </a:p>
        </p:txBody>
      </p:sp>
      <p:sp>
        <p:nvSpPr>
          <p:cNvPr id="11" name="Oval 10"/>
          <p:cNvSpPr/>
          <p:nvPr/>
        </p:nvSpPr>
        <p:spPr>
          <a:xfrm>
            <a:off x="1994714" y="245186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d</a:t>
            </a:r>
            <a:endParaRPr lang="en-US" sz="2000" b="1" dirty="0"/>
          </a:p>
        </p:txBody>
      </p:sp>
      <p:sp>
        <p:nvSpPr>
          <p:cNvPr id="35" name="Oval 34"/>
          <p:cNvSpPr/>
          <p:nvPr/>
        </p:nvSpPr>
        <p:spPr>
          <a:xfrm>
            <a:off x="1464453" y="342423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f</a:t>
            </a:r>
            <a:endParaRPr lang="en-US" sz="2000" b="1" dirty="0"/>
          </a:p>
        </p:txBody>
      </p:sp>
      <p:sp>
        <p:nvSpPr>
          <p:cNvPr id="56" name="TextBox 55"/>
          <p:cNvSpPr txBox="1"/>
          <p:nvPr/>
        </p:nvSpPr>
        <p:spPr>
          <a:xfrm>
            <a:off x="381000" y="3733800"/>
            <a:ext cx="2012089" cy="3108543"/>
          </a:xfrm>
          <a:prstGeom prst="rect">
            <a:avLst/>
          </a:prstGeom>
          <a:noFill/>
        </p:spPr>
        <p:txBody>
          <a:bodyPr wrap="none" rtlCol="0">
            <a:spAutoFit/>
          </a:bodyPr>
          <a:lstStyle/>
          <a:p>
            <a:r>
              <a:rPr lang="en-US" sz="2800" b="1" dirty="0" err="1" smtClean="0">
                <a:latin typeface="Arial" pitchFamily="34" charset="0"/>
                <a:cs typeface="Arial" pitchFamily="34" charset="0"/>
              </a:rPr>
              <a:t>Itemsets</a:t>
            </a:r>
            <a:r>
              <a:rPr lang="en-US" sz="2800" b="1" dirty="0" smtClean="0">
                <a:latin typeface="Arial" pitchFamily="34" charset="0"/>
                <a:cs typeface="Arial" pitchFamily="34" charset="0"/>
              </a:rPr>
              <a:t>:</a:t>
            </a:r>
          </a:p>
          <a:p>
            <a:r>
              <a:rPr lang="en-US" sz="2800" dirty="0">
                <a:latin typeface="Arial" pitchFamily="34" charset="0"/>
                <a:cs typeface="Arial" pitchFamily="34" charset="0"/>
              </a:rPr>
              <a:t>a = {</a:t>
            </a:r>
            <a:r>
              <a:rPr lang="en-US" sz="2800" dirty="0" err="1">
                <a:latin typeface="Arial" pitchFamily="34" charset="0"/>
                <a:cs typeface="Arial" pitchFamily="34" charset="0"/>
              </a:rPr>
              <a:t>b,c,d</a:t>
            </a:r>
            <a:r>
              <a:rPr lang="en-US" sz="2800" dirty="0">
                <a:latin typeface="Arial" pitchFamily="34" charset="0"/>
                <a:cs typeface="Arial" pitchFamily="34" charset="0"/>
              </a:rPr>
              <a:t>}</a:t>
            </a:r>
          </a:p>
          <a:p>
            <a:r>
              <a:rPr lang="en-US" sz="2800" dirty="0">
                <a:latin typeface="Arial" pitchFamily="34" charset="0"/>
                <a:cs typeface="Arial" pitchFamily="34" charset="0"/>
              </a:rPr>
              <a:t>b = {d}</a:t>
            </a:r>
          </a:p>
          <a:p>
            <a:r>
              <a:rPr lang="en-US" sz="2800" dirty="0">
                <a:latin typeface="Arial" pitchFamily="34" charset="0"/>
                <a:cs typeface="Arial" pitchFamily="34" charset="0"/>
              </a:rPr>
              <a:t>c = {</a:t>
            </a:r>
            <a:r>
              <a:rPr lang="en-US" sz="2800" dirty="0" err="1">
                <a:latin typeface="Arial" pitchFamily="34" charset="0"/>
                <a:cs typeface="Arial" pitchFamily="34" charset="0"/>
              </a:rPr>
              <a:t>b,d,e,f</a:t>
            </a:r>
            <a:r>
              <a:rPr lang="en-US" sz="2800" dirty="0">
                <a:latin typeface="Arial" pitchFamily="34" charset="0"/>
                <a:cs typeface="Arial" pitchFamily="34" charset="0"/>
              </a:rPr>
              <a:t>}</a:t>
            </a:r>
          </a:p>
          <a:p>
            <a:r>
              <a:rPr lang="en-US" sz="2800" dirty="0">
                <a:latin typeface="Arial" pitchFamily="34" charset="0"/>
                <a:cs typeface="Arial" pitchFamily="34" charset="0"/>
              </a:rPr>
              <a:t>d = {</a:t>
            </a:r>
            <a:r>
              <a:rPr lang="en-US" sz="2800" dirty="0" err="1">
                <a:latin typeface="Arial" pitchFamily="34" charset="0"/>
                <a:cs typeface="Arial" pitchFamily="34" charset="0"/>
              </a:rPr>
              <a:t>e,f</a:t>
            </a:r>
            <a:r>
              <a:rPr lang="en-US" sz="2800" dirty="0">
                <a:latin typeface="Arial" pitchFamily="34" charset="0"/>
                <a:cs typeface="Arial" pitchFamily="34" charset="0"/>
              </a:rPr>
              <a:t>}</a:t>
            </a:r>
          </a:p>
          <a:p>
            <a:r>
              <a:rPr lang="en-US" sz="2800" dirty="0">
                <a:latin typeface="Arial" pitchFamily="34" charset="0"/>
                <a:cs typeface="Arial" pitchFamily="34" charset="0"/>
              </a:rPr>
              <a:t>e = {</a:t>
            </a:r>
            <a:r>
              <a:rPr lang="en-US" sz="2800" dirty="0" err="1">
                <a:latin typeface="Arial" pitchFamily="34" charset="0"/>
                <a:cs typeface="Arial" pitchFamily="34" charset="0"/>
              </a:rPr>
              <a:t>b,d</a:t>
            </a:r>
            <a:r>
              <a:rPr lang="en-US" sz="2800" dirty="0">
                <a:latin typeface="Arial" pitchFamily="34" charset="0"/>
                <a:cs typeface="Arial" pitchFamily="34" charset="0"/>
              </a:rPr>
              <a:t>}</a:t>
            </a:r>
          </a:p>
          <a:p>
            <a:r>
              <a:rPr lang="en-US" sz="2800" dirty="0">
                <a:latin typeface="Arial" pitchFamily="34" charset="0"/>
                <a:cs typeface="Arial" pitchFamily="34" charset="0"/>
              </a:rPr>
              <a:t>f  = </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p:txBody>
      </p:sp>
      <p:cxnSp>
        <p:nvCxnSpPr>
          <p:cNvPr id="74" name="Straight Arrow Connector 73"/>
          <p:cNvCxnSpPr/>
          <p:nvPr/>
        </p:nvCxnSpPr>
        <p:spPr>
          <a:xfrm flipV="1">
            <a:off x="807720" y="2712720"/>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a:endCxn id="10" idx="3"/>
          </p:cNvCxnSpPr>
          <p:nvPr/>
        </p:nvCxnSpPr>
        <p:spPr>
          <a:xfrm flipV="1">
            <a:off x="747999" y="1626973"/>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473903" y="32413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e</a:t>
            </a:r>
            <a:endParaRPr lang="en-US" sz="2000" b="1" dirty="0"/>
          </a:p>
        </p:txBody>
      </p:sp>
      <p:cxnSp>
        <p:nvCxnSpPr>
          <p:cNvPr id="110" name="Straight Arrow Connector 109"/>
          <p:cNvCxnSpPr>
            <a:stCxn id="115" idx="5"/>
            <a:endCxn id="117" idx="1"/>
          </p:cNvCxnSpPr>
          <p:nvPr/>
        </p:nvCxnSpPr>
        <p:spPr>
          <a:xfrm>
            <a:off x="3588796" y="4578036"/>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114" idx="7"/>
            <a:endCxn id="116" idx="2"/>
          </p:cNvCxnSpPr>
          <p:nvPr/>
        </p:nvCxnSpPr>
        <p:spPr>
          <a:xfrm flipV="1">
            <a:off x="3588796" y="4367543"/>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a:stCxn id="117" idx="2"/>
            <a:endCxn id="114" idx="5"/>
          </p:cNvCxnSpPr>
          <p:nvPr/>
        </p:nvCxnSpPr>
        <p:spPr>
          <a:xfrm flipH="1" flipV="1">
            <a:off x="3588796" y="5293893"/>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113" name="Straight Arrow Connector 112"/>
          <p:cNvCxnSpPr>
            <a:stCxn id="116" idx="1"/>
            <a:endCxn id="115" idx="6"/>
          </p:cNvCxnSpPr>
          <p:nvPr/>
        </p:nvCxnSpPr>
        <p:spPr>
          <a:xfrm flipH="1">
            <a:off x="3642360" y="4238227"/>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sp>
        <p:nvSpPr>
          <p:cNvPr id="114" name="Oval 113"/>
          <p:cNvSpPr/>
          <p:nvPr/>
        </p:nvSpPr>
        <p:spPr>
          <a:xfrm>
            <a:off x="3276600" y="498169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c</a:t>
            </a:r>
            <a:endParaRPr lang="en-US" sz="2000" b="1" dirty="0"/>
          </a:p>
        </p:txBody>
      </p:sp>
      <p:sp>
        <p:nvSpPr>
          <p:cNvPr id="115" name="Oval 114"/>
          <p:cNvSpPr/>
          <p:nvPr/>
        </p:nvSpPr>
        <p:spPr>
          <a:xfrm>
            <a:off x="3276600" y="42658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16" name="Oval 115"/>
          <p:cNvSpPr/>
          <p:nvPr/>
        </p:nvSpPr>
        <p:spPr>
          <a:xfrm>
            <a:off x="4984866" y="418466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b</a:t>
            </a:r>
            <a:endParaRPr lang="en-US" sz="2000" b="1" dirty="0"/>
          </a:p>
        </p:txBody>
      </p:sp>
      <p:sp>
        <p:nvSpPr>
          <p:cNvPr id="117" name="Oval 116"/>
          <p:cNvSpPr/>
          <p:nvPr/>
        </p:nvSpPr>
        <p:spPr>
          <a:xfrm>
            <a:off x="4895836" y="532175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d</a:t>
            </a:r>
            <a:endParaRPr lang="en-US" sz="2000" b="1" dirty="0"/>
          </a:p>
        </p:txBody>
      </p:sp>
      <p:cxnSp>
        <p:nvCxnSpPr>
          <p:cNvPr id="118" name="Straight Arrow Connector 117"/>
          <p:cNvCxnSpPr/>
          <p:nvPr/>
        </p:nvCxnSpPr>
        <p:spPr>
          <a:xfrm flipV="1">
            <a:off x="3708842" y="5582606"/>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a:endCxn id="116" idx="3"/>
          </p:cNvCxnSpPr>
          <p:nvPr/>
        </p:nvCxnSpPr>
        <p:spPr>
          <a:xfrm flipV="1">
            <a:off x="3649121" y="4496859"/>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0" name="Oval 119"/>
          <p:cNvSpPr/>
          <p:nvPr/>
        </p:nvSpPr>
        <p:spPr>
          <a:xfrm>
            <a:off x="3375025" y="61112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e</a:t>
            </a:r>
            <a:endParaRPr lang="en-US" sz="2000" b="1" dirty="0"/>
          </a:p>
        </p:txBody>
      </p:sp>
      <p:cxnSp>
        <p:nvCxnSpPr>
          <p:cNvPr id="121" name="Straight Arrow Connector 120"/>
          <p:cNvCxnSpPr>
            <a:stCxn id="125" idx="4"/>
            <a:endCxn id="128" idx="0"/>
          </p:cNvCxnSpPr>
          <p:nvPr/>
        </p:nvCxnSpPr>
        <p:spPr>
          <a:xfrm>
            <a:off x="6732284" y="4632960"/>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a:stCxn id="126" idx="3"/>
            <a:endCxn id="128" idx="6"/>
          </p:cNvCxnSpPr>
          <p:nvPr/>
        </p:nvCxnSpPr>
        <p:spPr>
          <a:xfrm flipH="1">
            <a:off x="7013589" y="4919452"/>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a:stCxn id="125" idx="5"/>
            <a:endCxn id="127" idx="1"/>
          </p:cNvCxnSpPr>
          <p:nvPr/>
        </p:nvCxnSpPr>
        <p:spPr>
          <a:xfrm>
            <a:off x="6861600" y="4579396"/>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26" idx="4"/>
            <a:endCxn id="127" idx="7"/>
          </p:cNvCxnSpPr>
          <p:nvPr/>
        </p:nvCxnSpPr>
        <p:spPr>
          <a:xfrm flipH="1">
            <a:off x="7950575" y="4973016"/>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5" name="Oval 124"/>
          <p:cNvSpPr/>
          <p:nvPr/>
        </p:nvSpPr>
        <p:spPr>
          <a:xfrm>
            <a:off x="6549404" y="426720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c</a:t>
            </a:r>
            <a:endParaRPr lang="en-US" sz="2000" b="1" dirty="0"/>
          </a:p>
        </p:txBody>
      </p:sp>
      <p:sp>
        <p:nvSpPr>
          <p:cNvPr id="126" name="Oval 125"/>
          <p:cNvSpPr/>
          <p:nvPr/>
        </p:nvSpPr>
        <p:spPr>
          <a:xfrm>
            <a:off x="8168640" y="4607256"/>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d</a:t>
            </a:r>
            <a:endParaRPr lang="en-US" sz="2000" b="1" dirty="0"/>
          </a:p>
        </p:txBody>
      </p:sp>
      <p:sp>
        <p:nvSpPr>
          <p:cNvPr id="127" name="Oval 126"/>
          <p:cNvSpPr/>
          <p:nvPr/>
        </p:nvSpPr>
        <p:spPr>
          <a:xfrm>
            <a:off x="7638379" y="557962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f</a:t>
            </a:r>
            <a:endParaRPr lang="en-US" sz="2000" b="1" dirty="0"/>
          </a:p>
        </p:txBody>
      </p:sp>
      <p:sp>
        <p:nvSpPr>
          <p:cNvPr id="128" name="Oval 127"/>
          <p:cNvSpPr/>
          <p:nvPr/>
        </p:nvSpPr>
        <p:spPr>
          <a:xfrm>
            <a:off x="6647829" y="539674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e</a:t>
            </a:r>
            <a:endParaRPr lang="en-US" sz="2000" b="1" dirty="0"/>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6" name="Slide Number Placeholder 15"/>
          <p:cNvSpPr>
            <a:spLocks noGrp="1"/>
          </p:cNvSpPr>
          <p:nvPr>
            <p:ph type="sldNum" sz="quarter" idx="12"/>
          </p:nvPr>
        </p:nvSpPr>
        <p:spPr/>
        <p:txBody>
          <a:bodyPr/>
          <a:lstStyle/>
          <a:p>
            <a:fld id="{19B12225-5612-419B-A8D5-4B8EEE4C217E}" type="slidenum">
              <a:rPr lang="en-US" smtClean="0"/>
              <a:pPr/>
              <a:t>63</a:t>
            </a:fld>
            <a:endParaRPr lang="en-US"/>
          </a:p>
        </p:txBody>
      </p:sp>
    </p:spTree>
    <p:extLst>
      <p:ext uri="{BB962C8B-B14F-4D97-AF65-F5344CB8AC3E}">
        <p14:creationId xmlns:p14="http://schemas.microsoft.com/office/powerpoint/2010/main" val="573941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a:t>
            </a:r>
            <a:r>
              <a:rPr lang="en-US" dirty="0"/>
              <a:t> </a:t>
            </a:r>
            <a:r>
              <a:rPr lang="en-US" dirty="0" smtClean="0"/>
              <a:t>(2)</a:t>
            </a:r>
            <a:endParaRPr lang="en-US" dirty="0"/>
          </a:p>
        </p:txBody>
      </p:sp>
      <p:sp>
        <p:nvSpPr>
          <p:cNvPr id="7" name="Content Placeholder 6"/>
          <p:cNvSpPr>
            <a:spLocks noGrp="1"/>
          </p:cNvSpPr>
          <p:nvPr>
            <p:ph idx="1"/>
          </p:nvPr>
        </p:nvSpPr>
        <p:spPr/>
        <p:txBody>
          <a:bodyPr/>
          <a:lstStyle/>
          <a:p>
            <a:r>
              <a:rPr lang="en-US" b="1" dirty="0" smtClean="0">
                <a:solidFill>
                  <a:srgbClr val="0000FF"/>
                </a:solidFill>
              </a:rPr>
              <a:t>Example of a community from a web graph</a:t>
            </a:r>
            <a:endParaRPr lang="en-US" b="1" dirty="0">
              <a:solidFill>
                <a:srgbClr val="0000FF"/>
              </a:solidFill>
            </a:endParaRPr>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828800"/>
            <a:ext cx="8705850" cy="4534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05816" y="2225298"/>
            <a:ext cx="2223686" cy="276999"/>
          </a:xfrm>
          <a:prstGeom prst="rect">
            <a:avLst/>
          </a:prstGeom>
          <a:solidFill>
            <a:schemeClr val="bg1"/>
          </a:solidFill>
        </p:spPr>
        <p:txBody>
          <a:bodyPr wrap="none" tIns="0" bIns="0" rtlCol="0">
            <a:spAutoFit/>
          </a:bodyPr>
          <a:lstStyle/>
          <a:p>
            <a:r>
              <a:rPr lang="en-US" b="1" dirty="0" smtClean="0">
                <a:latin typeface="Arial" pitchFamily="34" charset="0"/>
                <a:cs typeface="Arial" pitchFamily="34" charset="0"/>
              </a:rPr>
              <a:t>Nodes on the right</a:t>
            </a:r>
          </a:p>
        </p:txBody>
      </p:sp>
      <p:sp>
        <p:nvSpPr>
          <p:cNvPr id="11" name="TextBox 10"/>
          <p:cNvSpPr txBox="1"/>
          <p:nvPr/>
        </p:nvSpPr>
        <p:spPr>
          <a:xfrm>
            <a:off x="5178338" y="2230064"/>
            <a:ext cx="2056973" cy="276999"/>
          </a:xfrm>
          <a:prstGeom prst="rect">
            <a:avLst/>
          </a:prstGeom>
          <a:solidFill>
            <a:schemeClr val="bg1"/>
          </a:solidFill>
        </p:spPr>
        <p:txBody>
          <a:bodyPr wrap="none" tIns="0" bIns="0" rtlCol="0">
            <a:spAutoFit/>
          </a:bodyPr>
          <a:lstStyle/>
          <a:p>
            <a:r>
              <a:rPr lang="en-US" b="1" dirty="0" smtClean="0">
                <a:latin typeface="Arial" pitchFamily="34" charset="0"/>
                <a:cs typeface="Arial" pitchFamily="34" charset="0"/>
              </a:rPr>
              <a:t>Nodes on the left</a:t>
            </a:r>
          </a:p>
        </p:txBody>
      </p:sp>
      <p:sp>
        <p:nvSpPr>
          <p:cNvPr id="12" name="TextBox 11"/>
          <p:cNvSpPr txBox="1"/>
          <p:nvPr/>
        </p:nvSpPr>
        <p:spPr>
          <a:xfrm>
            <a:off x="352840" y="6397823"/>
            <a:ext cx="8105360" cy="307777"/>
          </a:xfrm>
          <a:prstGeom prst="rect">
            <a:avLst/>
          </a:prstGeom>
          <a:solidFill>
            <a:schemeClr val="bg1"/>
          </a:solidFill>
        </p:spPr>
        <p:txBody>
          <a:bodyPr wrap="none" rtlCol="0">
            <a:spAutoFit/>
          </a:bodyPr>
          <a:lstStyle/>
          <a:p>
            <a:r>
              <a:rPr lang="en-US" sz="1400" dirty="0" smtClean="0">
                <a:solidFill>
                  <a:schemeClr val="bg1">
                    <a:lumMod val="50000"/>
                  </a:schemeClr>
                </a:solidFill>
                <a:latin typeface="Arial" pitchFamily="34" charset="0"/>
                <a:cs typeface="Arial" pitchFamily="34" charset="0"/>
              </a:rPr>
              <a:t>[Kumar, </a:t>
            </a:r>
            <a:r>
              <a:rPr lang="en-US" sz="1400" dirty="0" err="1" smtClean="0">
                <a:solidFill>
                  <a:schemeClr val="bg1">
                    <a:lumMod val="50000"/>
                  </a:schemeClr>
                </a:solidFill>
                <a:latin typeface="Arial" pitchFamily="34" charset="0"/>
                <a:cs typeface="Arial" pitchFamily="34" charset="0"/>
              </a:rPr>
              <a:t>Raghavan</a:t>
            </a:r>
            <a:r>
              <a:rPr lang="en-US" sz="1400" dirty="0" smtClean="0">
                <a:solidFill>
                  <a:schemeClr val="bg1">
                    <a:lumMod val="50000"/>
                  </a:schemeClr>
                </a:solidFill>
                <a:latin typeface="Arial" pitchFamily="34" charset="0"/>
                <a:cs typeface="Arial" pitchFamily="34" charset="0"/>
              </a:rPr>
              <a:t>, </a:t>
            </a:r>
            <a:r>
              <a:rPr lang="en-US" sz="1400" dirty="0" err="1" smtClean="0">
                <a:solidFill>
                  <a:schemeClr val="bg1">
                    <a:lumMod val="50000"/>
                  </a:schemeClr>
                </a:solidFill>
                <a:latin typeface="Arial" pitchFamily="34" charset="0"/>
                <a:cs typeface="Arial" pitchFamily="34" charset="0"/>
              </a:rPr>
              <a:t>Rajagopalan</a:t>
            </a:r>
            <a:r>
              <a:rPr lang="en-US" sz="1400" dirty="0">
                <a:solidFill>
                  <a:schemeClr val="bg1">
                    <a:lumMod val="50000"/>
                  </a:schemeClr>
                </a:solidFill>
                <a:latin typeface="Arial" pitchFamily="34" charset="0"/>
                <a:cs typeface="Arial" pitchFamily="34" charset="0"/>
              </a:rPr>
              <a:t>, Tomkins: Trawling the Web for emerging cyber-communities 1999</a:t>
            </a:r>
            <a:r>
              <a:rPr lang="en-US" sz="1400" dirty="0" smtClean="0">
                <a:solidFill>
                  <a:schemeClr val="bg1">
                    <a:lumMod val="50000"/>
                  </a:schemeClr>
                </a:solidFill>
                <a:latin typeface="Arial" pitchFamily="34" charset="0"/>
                <a:cs typeface="Arial" pitchFamily="34" charset="0"/>
              </a:rPr>
              <a:t>]</a:t>
            </a:r>
            <a:endParaRPr lang="en-US" sz="1400" dirty="0">
              <a:solidFill>
                <a:schemeClr val="bg1">
                  <a:lumMod val="50000"/>
                </a:schemeClr>
              </a:solidFill>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64</a:t>
            </a:fld>
            <a:endParaRPr lang="en-US"/>
          </a:p>
        </p:txBody>
      </p:sp>
    </p:spTree>
    <p:extLst>
      <p:ext uri="{BB962C8B-B14F-4D97-AF65-F5344CB8AC3E}">
        <p14:creationId xmlns:p14="http://schemas.microsoft.com/office/powerpoint/2010/main" val="3789385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5400" dirty="0" smtClean="0"/>
              <a:t>Community Detection</a:t>
            </a:r>
            <a:endParaRPr lang="en-US" sz="5400" dirty="0"/>
          </a:p>
        </p:txBody>
      </p:sp>
      <p:sp>
        <p:nvSpPr>
          <p:cNvPr id="8" name="Text Placeholder 7"/>
          <p:cNvSpPr>
            <a:spLocks noGrp="1"/>
          </p:cNvSpPr>
          <p:nvPr>
            <p:ph type="body" idx="1"/>
          </p:nvPr>
        </p:nvSpPr>
        <p:spPr/>
        <p:txBody>
          <a:bodyPr/>
          <a:lstStyle/>
          <a:p>
            <a:r>
              <a:rPr lang="en-US" b="1" dirty="0" smtClean="0"/>
              <a:t>How to find communities?</a:t>
            </a:r>
            <a:endParaRPr lang="en-US"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143000" y="3582260"/>
            <a:ext cx="3492230" cy="2454276"/>
          </a:xfrm>
          <a:prstGeom prst="rect">
            <a:avLst/>
          </a:prstGeom>
          <a:noFill/>
          <a:ln w="9525">
            <a:noFill/>
            <a:miter lim="800000"/>
            <a:headEnd/>
            <a:tailEnd/>
          </a:ln>
        </p:spPr>
      </p:pic>
      <p:pic>
        <p:nvPicPr>
          <p:cNvPr id="10" name="Picture 2" descr="File:Illustration of overlapping communities.jpg"/>
          <p:cNvPicPr>
            <a:picLocks noChangeAspect="1" noChangeArrowheads="1"/>
          </p:cNvPicPr>
          <p:nvPr/>
        </p:nvPicPr>
        <p:blipFill>
          <a:blip r:embed="rId3" cstate="print"/>
          <a:srcRect/>
          <a:stretch>
            <a:fillRect/>
          </a:stretch>
        </p:blipFill>
        <p:spPr bwMode="auto">
          <a:xfrm>
            <a:off x="5638800" y="3429000"/>
            <a:ext cx="2362200" cy="2605816"/>
          </a:xfrm>
          <a:prstGeom prst="rect">
            <a:avLst/>
          </a:prstGeom>
          <a:noFill/>
        </p:spPr>
      </p:pic>
      <p:sp>
        <p:nvSpPr>
          <p:cNvPr id="11" name="Oval 10"/>
          <p:cNvSpPr/>
          <p:nvPr/>
        </p:nvSpPr>
        <p:spPr>
          <a:xfrm>
            <a:off x="1066800" y="3505200"/>
            <a:ext cx="1295400" cy="1143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Oval 11"/>
          <p:cNvSpPr/>
          <p:nvPr/>
        </p:nvSpPr>
        <p:spPr>
          <a:xfrm>
            <a:off x="1325136" y="5066370"/>
            <a:ext cx="1161586" cy="947864"/>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2779645" y="3568808"/>
            <a:ext cx="1905000" cy="2286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p:cNvSpPr txBox="1"/>
          <p:nvPr/>
        </p:nvSpPr>
        <p:spPr>
          <a:xfrm>
            <a:off x="838200" y="6172200"/>
            <a:ext cx="7366953" cy="461665"/>
          </a:xfrm>
          <a:prstGeom prst="rect">
            <a:avLst/>
          </a:prstGeom>
          <a:noFill/>
        </p:spPr>
        <p:txBody>
          <a:bodyPr wrap="none" rtlCol="0">
            <a:spAutoFit/>
          </a:bodyPr>
          <a:lstStyle/>
          <a:p>
            <a:r>
              <a:rPr lang="en-US" sz="2400" dirty="0" smtClean="0">
                <a:latin typeface="Arial" pitchFamily="34" charset="0"/>
                <a:cs typeface="Arial" pitchFamily="34" charset="0"/>
              </a:rPr>
              <a:t>We will work with </a:t>
            </a:r>
            <a:r>
              <a:rPr lang="en-US" sz="2400" b="1" dirty="0" smtClean="0">
                <a:latin typeface="Arial" pitchFamily="34" charset="0"/>
                <a:cs typeface="Arial" pitchFamily="34" charset="0"/>
              </a:rPr>
              <a:t>undirected</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unweighted</a:t>
            </a:r>
            <a:r>
              <a:rPr lang="en-US" sz="2400" dirty="0" smtClean="0">
                <a:latin typeface="Arial" pitchFamily="34" charset="0"/>
                <a:cs typeface="Arial" pitchFamily="34" charset="0"/>
              </a:rPr>
              <a:t>) networks</a:t>
            </a:r>
          </a:p>
        </p:txBody>
      </p:sp>
    </p:spTree>
    <p:extLst>
      <p:ext uri="{BB962C8B-B14F-4D97-AF65-F5344CB8AC3E}">
        <p14:creationId xmlns:p14="http://schemas.microsoft.com/office/powerpoint/2010/main" val="29804602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 1: Strength of Weak Ties</a:t>
            </a:r>
          </a:p>
        </p:txBody>
      </p:sp>
      <p:sp>
        <p:nvSpPr>
          <p:cNvPr id="3" name="Content Placeholder 2"/>
          <p:cNvSpPr>
            <a:spLocks noGrp="1"/>
          </p:cNvSpPr>
          <p:nvPr>
            <p:ph idx="1"/>
          </p:nvPr>
        </p:nvSpPr>
        <p:spPr/>
        <p:txBody>
          <a:bodyPr/>
          <a:lstStyle/>
          <a:p>
            <a:r>
              <a:rPr lang="en-US" b="1" dirty="0" smtClean="0">
                <a:solidFill>
                  <a:srgbClr val="D60093"/>
                </a:solidFill>
              </a:rPr>
              <a:t>Edge </a:t>
            </a:r>
            <a:r>
              <a:rPr lang="en-US" b="1" dirty="0" err="1" smtClean="0">
                <a:solidFill>
                  <a:srgbClr val="D60093"/>
                </a:solidFill>
              </a:rPr>
              <a:t>betweenness</a:t>
            </a:r>
            <a:r>
              <a:rPr lang="en-US" b="1" dirty="0" smtClean="0">
                <a:solidFill>
                  <a:srgbClr val="D60093"/>
                </a:solidFill>
              </a:rPr>
              <a:t>:</a:t>
            </a:r>
            <a:r>
              <a:rPr lang="en-US" dirty="0" smtClean="0">
                <a:solidFill>
                  <a:schemeClr val="accent3"/>
                </a:solidFill>
              </a:rPr>
              <a:t> </a:t>
            </a:r>
            <a:r>
              <a:rPr lang="en-US" b="1" dirty="0"/>
              <a:t>Number of </a:t>
            </a:r>
            <a:r>
              <a:rPr lang="en-US" b="1" dirty="0" smtClean="0"/>
              <a:t/>
            </a:r>
            <a:br>
              <a:rPr lang="en-US" b="1" dirty="0" smtClean="0"/>
            </a:br>
            <a:r>
              <a:rPr lang="en-US" b="1" dirty="0" smtClean="0"/>
              <a:t>shortest paths </a:t>
            </a:r>
            <a:r>
              <a:rPr lang="en-US" b="1" dirty="0"/>
              <a:t>passing over the edge</a:t>
            </a:r>
          </a:p>
          <a:p>
            <a:r>
              <a:rPr lang="en-US" b="1" dirty="0" smtClean="0">
                <a:solidFill>
                  <a:srgbClr val="0000FF"/>
                </a:solidFill>
              </a:rPr>
              <a:t>Intuition</a:t>
            </a:r>
            <a:r>
              <a:rPr lang="en-US" b="1" dirty="0">
                <a:solidFill>
                  <a:srgbClr val="0000FF"/>
                </a:solidFill>
              </a:rPr>
              <a:t>:</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42014" y="2889853"/>
            <a:ext cx="4077585" cy="2971800"/>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4593771" y="2895600"/>
            <a:ext cx="4245429" cy="2971800"/>
          </a:xfrm>
          <a:prstGeom prst="rect">
            <a:avLst/>
          </a:prstGeom>
          <a:noFill/>
          <a:ln w="9525">
            <a:noFill/>
            <a:miter lim="800000"/>
            <a:headEnd/>
            <a:tailEnd/>
          </a:ln>
        </p:spPr>
      </p:pic>
      <p:sp>
        <p:nvSpPr>
          <p:cNvPr id="10" name="TextBox 9"/>
          <p:cNvSpPr txBox="1"/>
          <p:nvPr/>
        </p:nvSpPr>
        <p:spPr>
          <a:xfrm>
            <a:off x="730263" y="5918204"/>
            <a:ext cx="3045064"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b="1" dirty="0" smtClean="0"/>
              <a:t>Edge strengths (call volume) </a:t>
            </a:r>
            <a:br>
              <a:rPr lang="en-US" b="1" dirty="0" smtClean="0"/>
            </a:br>
            <a:r>
              <a:rPr lang="en-US" b="1" dirty="0" smtClean="0"/>
              <a:t>in a real network</a:t>
            </a:r>
            <a:endParaRPr lang="en-US" b="1" dirty="0"/>
          </a:p>
        </p:txBody>
      </p:sp>
      <p:sp>
        <p:nvSpPr>
          <p:cNvPr id="11" name="TextBox 10"/>
          <p:cNvSpPr txBox="1"/>
          <p:nvPr/>
        </p:nvSpPr>
        <p:spPr>
          <a:xfrm>
            <a:off x="5823316" y="5918204"/>
            <a:ext cx="2101857"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b="1" dirty="0" smtClean="0"/>
              <a:t>Edge </a:t>
            </a:r>
            <a:r>
              <a:rPr lang="en-US" b="1" dirty="0" err="1" smtClean="0"/>
              <a:t>betweenness</a:t>
            </a:r>
            <a:r>
              <a:rPr lang="en-US" b="1" dirty="0" smtClean="0"/>
              <a:t> </a:t>
            </a:r>
            <a:br>
              <a:rPr lang="en-US" b="1" dirty="0" smtClean="0"/>
            </a:br>
            <a:r>
              <a:rPr lang="en-US" b="1" dirty="0" smtClean="0"/>
              <a:t>in a real network</a:t>
            </a:r>
            <a:endParaRPr lang="en-US" b="1" dirty="0"/>
          </a:p>
        </p:txBody>
      </p:sp>
      <p:sp>
        <p:nvSpPr>
          <p:cNvPr id="12" name="Rectangle 11"/>
          <p:cNvSpPr/>
          <p:nvPr/>
        </p:nvSpPr>
        <p:spPr>
          <a:xfrm>
            <a:off x="1905000"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12"/>
          <p:cNvSpPr/>
          <p:nvPr/>
        </p:nvSpPr>
        <p:spPr>
          <a:xfrm>
            <a:off x="37215" y="2904893"/>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4564283"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5" name="Group 14"/>
          <p:cNvGrpSpPr/>
          <p:nvPr/>
        </p:nvGrpSpPr>
        <p:grpSpPr>
          <a:xfrm>
            <a:off x="6873240" y="1234440"/>
            <a:ext cx="2270760" cy="975360"/>
            <a:chOff x="6088632" y="2606040"/>
            <a:chExt cx="2270760" cy="975360"/>
          </a:xfrm>
        </p:grpSpPr>
        <p:cxnSp>
          <p:nvCxnSpPr>
            <p:cNvPr id="16" name="Straight Arrow Connector 15"/>
            <p:cNvCxnSpPr>
              <a:stCxn id="34" idx="5"/>
              <a:endCxn id="23" idx="1"/>
            </p:cNvCxnSpPr>
            <p:nvPr/>
          </p:nvCxnSpPr>
          <p:spPr>
            <a:xfrm>
              <a:off x="6701930" y="2762138"/>
              <a:ext cx="304772" cy="25697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3" idx="6"/>
              <a:endCxn id="31" idx="2"/>
            </p:cNvCxnSpPr>
            <p:nvPr/>
          </p:nvCxnSpPr>
          <p:spPr>
            <a:xfrm>
              <a:off x="7162800" y="3083768"/>
              <a:ext cx="327912" cy="10139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34" idx="4"/>
              <a:endCxn id="35" idx="0"/>
            </p:cNvCxnSpPr>
            <p:nvPr/>
          </p:nvCxnSpPr>
          <p:spPr>
            <a:xfrm flipH="1">
              <a:off x="6561072" y="2788920"/>
              <a:ext cx="76200" cy="60960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35" idx="1"/>
              <a:endCxn id="24" idx="5"/>
            </p:cNvCxnSpPr>
            <p:nvPr/>
          </p:nvCxnSpPr>
          <p:spPr>
            <a:xfrm flipH="1" flipV="1">
              <a:off x="6244730" y="3234111"/>
              <a:ext cx="251684" cy="191191"/>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34" idx="3"/>
              <a:endCxn id="24" idx="7"/>
            </p:cNvCxnSpPr>
            <p:nvPr/>
          </p:nvCxnSpPr>
          <p:spPr>
            <a:xfrm flipH="1">
              <a:off x="6244730" y="2762138"/>
              <a:ext cx="327884" cy="342657"/>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23" idx="3"/>
              <a:endCxn id="35" idx="7"/>
            </p:cNvCxnSpPr>
            <p:nvPr/>
          </p:nvCxnSpPr>
          <p:spPr>
            <a:xfrm flipH="1">
              <a:off x="6625730" y="3148426"/>
              <a:ext cx="380972" cy="276876"/>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24" idx="6"/>
              <a:endCxn id="23" idx="2"/>
            </p:cNvCxnSpPr>
            <p:nvPr/>
          </p:nvCxnSpPr>
          <p:spPr>
            <a:xfrm flipV="1">
              <a:off x="6271512" y="3083768"/>
              <a:ext cx="708408" cy="8568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Oval 22"/>
            <p:cNvSpPr/>
            <p:nvPr/>
          </p:nvSpPr>
          <p:spPr>
            <a:xfrm>
              <a:off x="6979920" y="2992328"/>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4" name="Oval 23"/>
            <p:cNvSpPr/>
            <p:nvPr/>
          </p:nvSpPr>
          <p:spPr>
            <a:xfrm>
              <a:off x="6088632" y="30780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25" name="Straight Arrow Connector 24"/>
            <p:cNvCxnSpPr>
              <a:stCxn id="30" idx="6"/>
              <a:endCxn id="32" idx="2"/>
            </p:cNvCxnSpPr>
            <p:nvPr/>
          </p:nvCxnSpPr>
          <p:spPr>
            <a:xfrm>
              <a:off x="7897166" y="2773680"/>
              <a:ext cx="279346" cy="12145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31" idx="0"/>
              <a:endCxn id="30" idx="3"/>
            </p:cNvCxnSpPr>
            <p:nvPr/>
          </p:nvCxnSpPr>
          <p:spPr>
            <a:xfrm flipV="1">
              <a:off x="7582152" y="2838338"/>
              <a:ext cx="158916" cy="25538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31" idx="6"/>
              <a:endCxn id="33" idx="2"/>
            </p:cNvCxnSpPr>
            <p:nvPr/>
          </p:nvCxnSpPr>
          <p:spPr>
            <a:xfrm>
              <a:off x="7673592" y="3185160"/>
              <a:ext cx="426720" cy="21289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30" idx="4"/>
              <a:endCxn id="33" idx="1"/>
            </p:cNvCxnSpPr>
            <p:nvPr/>
          </p:nvCxnSpPr>
          <p:spPr>
            <a:xfrm>
              <a:off x="7805726" y="2865120"/>
              <a:ext cx="321368" cy="46827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33" idx="0"/>
              <a:endCxn id="32" idx="4"/>
            </p:cNvCxnSpPr>
            <p:nvPr/>
          </p:nvCxnSpPr>
          <p:spPr>
            <a:xfrm flipV="1">
              <a:off x="8191752" y="2986573"/>
              <a:ext cx="76200" cy="32004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Oval 29"/>
            <p:cNvSpPr/>
            <p:nvPr/>
          </p:nvSpPr>
          <p:spPr>
            <a:xfrm>
              <a:off x="7714286" y="26822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1" name="Oval 30"/>
            <p:cNvSpPr/>
            <p:nvPr/>
          </p:nvSpPr>
          <p:spPr>
            <a:xfrm>
              <a:off x="7490712" y="30937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2" name="Oval 31"/>
            <p:cNvSpPr/>
            <p:nvPr/>
          </p:nvSpPr>
          <p:spPr>
            <a:xfrm>
              <a:off x="8176512" y="280369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3" name="Oval 32"/>
            <p:cNvSpPr/>
            <p:nvPr/>
          </p:nvSpPr>
          <p:spPr>
            <a:xfrm>
              <a:off x="8100312" y="33066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4" name="Oval 33"/>
            <p:cNvSpPr/>
            <p:nvPr/>
          </p:nvSpPr>
          <p:spPr>
            <a:xfrm>
              <a:off x="6545832" y="26060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5" name="Oval 34"/>
            <p:cNvSpPr/>
            <p:nvPr/>
          </p:nvSpPr>
          <p:spPr>
            <a:xfrm>
              <a:off x="6469632" y="33985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sp>
        <p:nvSpPr>
          <p:cNvPr id="36" name="TextBox 35"/>
          <p:cNvSpPr txBox="1"/>
          <p:nvPr/>
        </p:nvSpPr>
        <p:spPr>
          <a:xfrm>
            <a:off x="7618539" y="2176754"/>
            <a:ext cx="646331" cy="338554"/>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b=16</a:t>
            </a:r>
          </a:p>
        </p:txBody>
      </p:sp>
      <p:cxnSp>
        <p:nvCxnSpPr>
          <p:cNvPr id="37" name="Straight Arrow Connector 36"/>
          <p:cNvCxnSpPr/>
          <p:nvPr/>
        </p:nvCxnSpPr>
        <p:spPr>
          <a:xfrm flipV="1">
            <a:off x="7970559" y="1752600"/>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8318021" y="2339781"/>
            <a:ext cx="704039" cy="338554"/>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b=7.5</a:t>
            </a:r>
          </a:p>
        </p:txBody>
      </p:sp>
      <p:cxnSp>
        <p:nvCxnSpPr>
          <p:cNvPr id="39" name="Straight Arrow Connector 38"/>
          <p:cNvCxnSpPr/>
          <p:nvPr/>
        </p:nvCxnSpPr>
        <p:spPr>
          <a:xfrm flipV="1">
            <a:off x="8573271" y="1947799"/>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9205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1: Girvan-Newman</a:t>
            </a:r>
            <a:endParaRPr lang="en-US" dirty="0"/>
          </a:p>
        </p:txBody>
      </p:sp>
      <p:sp>
        <p:nvSpPr>
          <p:cNvPr id="3" name="Content Placeholder 2"/>
          <p:cNvSpPr>
            <a:spLocks noGrp="1"/>
          </p:cNvSpPr>
          <p:nvPr>
            <p:ph idx="1"/>
          </p:nvPr>
        </p:nvSpPr>
        <p:spPr>
          <a:xfrm>
            <a:off x="457200" y="1295400"/>
            <a:ext cx="8610600" cy="5181599"/>
          </a:xfrm>
        </p:spPr>
        <p:txBody>
          <a:bodyPr>
            <a:normAutofit/>
          </a:bodyPr>
          <a:lstStyle/>
          <a:p>
            <a:r>
              <a:rPr lang="en-US" dirty="0" smtClean="0"/>
              <a:t>Divisive hierarchical clustering based on the notion of edge </a:t>
            </a:r>
            <a:r>
              <a:rPr lang="en-US" b="1" dirty="0" err="1" smtClean="0">
                <a:solidFill>
                  <a:srgbClr val="D60093"/>
                </a:solidFill>
              </a:rPr>
              <a:t>betweenness</a:t>
            </a:r>
            <a:r>
              <a:rPr lang="en-US" dirty="0" smtClean="0">
                <a:solidFill>
                  <a:srgbClr val="D60093"/>
                </a:solidFill>
              </a:rPr>
              <a:t>:</a:t>
            </a:r>
          </a:p>
          <a:p>
            <a:pPr lvl="1">
              <a:buNone/>
            </a:pPr>
            <a:r>
              <a:rPr lang="en-US" dirty="0" smtClean="0">
                <a:solidFill>
                  <a:schemeClr val="accent2"/>
                </a:solidFill>
              </a:rPr>
              <a:t>	</a:t>
            </a:r>
            <a:r>
              <a:rPr lang="en-US" b="1" dirty="0" smtClean="0"/>
              <a:t>Number of shortest paths passing through the edge</a:t>
            </a:r>
          </a:p>
          <a:p>
            <a:r>
              <a:rPr lang="en-US" b="1" dirty="0" smtClean="0">
                <a:solidFill>
                  <a:srgbClr val="D60093"/>
                </a:solidFill>
              </a:rPr>
              <a:t>Girvan-Newman Algorithm:</a:t>
            </a:r>
          </a:p>
          <a:p>
            <a:pPr lvl="4"/>
            <a:r>
              <a:rPr lang="en-US" b="1" dirty="0"/>
              <a:t>Undirected </a:t>
            </a:r>
            <a:r>
              <a:rPr lang="en-US" b="1" dirty="0" err="1"/>
              <a:t>unweighted</a:t>
            </a:r>
            <a:r>
              <a:rPr lang="en-US" b="1" dirty="0"/>
              <a:t> networks</a:t>
            </a:r>
          </a:p>
          <a:p>
            <a:pPr lvl="1"/>
            <a:r>
              <a:rPr lang="en-US" b="1" dirty="0">
                <a:solidFill>
                  <a:srgbClr val="008000"/>
                </a:solidFill>
              </a:rPr>
              <a:t>Repeat until no edges are left:</a:t>
            </a:r>
          </a:p>
          <a:p>
            <a:pPr lvl="2"/>
            <a:r>
              <a:rPr lang="en-US" dirty="0"/>
              <a:t>Calculate </a:t>
            </a:r>
            <a:r>
              <a:rPr lang="en-US" dirty="0" err="1"/>
              <a:t>betweenness</a:t>
            </a:r>
            <a:r>
              <a:rPr lang="en-US" dirty="0"/>
              <a:t> of edges</a:t>
            </a:r>
          </a:p>
          <a:p>
            <a:pPr lvl="2"/>
            <a:r>
              <a:rPr lang="en-US" dirty="0"/>
              <a:t>Remove </a:t>
            </a:r>
            <a:r>
              <a:rPr lang="en-US" dirty="0" smtClean="0"/>
              <a:t>edges </a:t>
            </a:r>
            <a:r>
              <a:rPr lang="en-US" dirty="0"/>
              <a:t>with highest </a:t>
            </a:r>
            <a:r>
              <a:rPr lang="en-US" dirty="0" err="1"/>
              <a:t>betweenness</a:t>
            </a:r>
            <a:endParaRPr lang="en-US" dirty="0"/>
          </a:p>
          <a:p>
            <a:pPr lvl="1"/>
            <a:r>
              <a:rPr lang="en-US" dirty="0"/>
              <a:t>Connected components are communities</a:t>
            </a:r>
          </a:p>
          <a:p>
            <a:pPr lvl="1"/>
            <a:r>
              <a:rPr lang="en-US" dirty="0"/>
              <a:t>Gives a hierarchical decomposition of the network</a:t>
            </a:r>
          </a:p>
          <a:p>
            <a:endParaRPr lang="en-US" b="1" dirty="0">
              <a:solidFill>
                <a:schemeClr val="accent4"/>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
        <p:nvSpPr>
          <p:cNvPr id="7" name="TextBox 6"/>
          <p:cNvSpPr txBox="1"/>
          <p:nvPr/>
        </p:nvSpPr>
        <p:spPr>
          <a:xfrm>
            <a:off x="7277828" y="0"/>
            <a:ext cx="1866217" cy="307777"/>
          </a:xfrm>
          <a:prstGeom prst="rect">
            <a:avLst/>
          </a:prstGeom>
          <a:noFill/>
        </p:spPr>
        <p:txBody>
          <a:bodyPr wrap="none" rtlCol="0">
            <a:spAutoFit/>
          </a:bodyPr>
          <a:lstStyle/>
          <a:p>
            <a:pPr algn="r"/>
            <a:r>
              <a:rPr lang="en-US" sz="1400" dirty="0" smtClean="0">
                <a:solidFill>
                  <a:schemeClr val="bg1"/>
                </a:solidFill>
                <a:latin typeface="Arial" pitchFamily="34" charset="0"/>
                <a:cs typeface="Arial" pitchFamily="34" charset="0"/>
              </a:rPr>
              <a:t>[Girvan-Newman ‘02]</a:t>
            </a:r>
            <a:endParaRPr lang="en-US" sz="1400" dirty="0">
              <a:solidFill>
                <a:schemeClr val="bg1"/>
              </a:solidFill>
              <a:latin typeface="Arial" pitchFamily="34" charset="0"/>
              <a:cs typeface="Arial" pitchFamily="34" charset="0"/>
            </a:endParaRPr>
          </a:p>
        </p:txBody>
      </p:sp>
      <p:sp>
        <p:nvSpPr>
          <p:cNvPr id="4" name="TextBox 3"/>
          <p:cNvSpPr txBox="1"/>
          <p:nvPr/>
        </p:nvSpPr>
        <p:spPr>
          <a:xfrm>
            <a:off x="6225540" y="3048000"/>
            <a:ext cx="2842260" cy="338554"/>
          </a:xfrm>
          <a:prstGeom prst="rect">
            <a:avLst/>
          </a:prstGeom>
          <a:noFill/>
        </p:spPr>
        <p:txBody>
          <a:bodyPr wrap="square" rtlCol="0">
            <a:spAutoFit/>
          </a:bodyPr>
          <a:lstStyle/>
          <a:p>
            <a:r>
              <a:rPr lang="en-US" sz="1600" dirty="0" smtClean="0">
                <a:solidFill>
                  <a:srgbClr val="0000FF"/>
                </a:solidFill>
                <a:latin typeface="Arial" pitchFamily="34" charset="0"/>
                <a:cs typeface="Arial" pitchFamily="34" charset="0"/>
              </a:rPr>
              <a:t>Like clustering, except that</a:t>
            </a:r>
            <a:r>
              <a:rPr lang="is-IS" sz="1600" dirty="0" smtClean="0">
                <a:solidFill>
                  <a:srgbClr val="0000FF"/>
                </a:solidFill>
                <a:latin typeface="Arial" pitchFamily="34" charset="0"/>
                <a:cs typeface="Arial" pitchFamily="34" charset="0"/>
              </a:rPr>
              <a:t>…</a:t>
            </a:r>
            <a:endParaRPr lang="en-US" sz="1600" dirty="0" smtClean="0">
              <a:solidFill>
                <a:srgbClr val="0000FF"/>
              </a:solidFill>
              <a:latin typeface="Arial" pitchFamily="34" charset="0"/>
              <a:cs typeface="Arial" pitchFamily="34" charset="0"/>
            </a:endParaRPr>
          </a:p>
        </p:txBody>
      </p:sp>
      <p:sp>
        <p:nvSpPr>
          <p:cNvPr id="8" name="TextBox 7"/>
          <p:cNvSpPr txBox="1"/>
          <p:nvPr/>
        </p:nvSpPr>
        <p:spPr>
          <a:xfrm>
            <a:off x="6301740" y="3429000"/>
            <a:ext cx="2842260" cy="1323439"/>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w</a:t>
            </a:r>
            <a:r>
              <a:rPr lang="en-US" sz="1600" dirty="0" smtClean="0">
                <a:solidFill>
                  <a:srgbClr val="0000FF"/>
                </a:solidFill>
                <a:latin typeface="Arial" pitchFamily="34" charset="0"/>
                <a:cs typeface="Arial" pitchFamily="34" charset="0"/>
              </a:rPr>
              <a:t>e do not use multiple attributes (features) to measure distance/similarity of points, but only rely on their connection structure.</a:t>
            </a:r>
            <a:endParaRPr lang="en-US" sz="1600" dirty="0" smtClean="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3543067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33218</TotalTime>
  <Words>3692</Words>
  <Application>Microsoft Macintosh PowerPoint</Application>
  <PresentationFormat>On-screen Show (4:3)</PresentationFormat>
  <Paragraphs>1044</Paragraphs>
  <Slides>64</Slides>
  <Notes>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6" baseType="lpstr">
      <vt:lpstr>Calibri</vt:lpstr>
      <vt:lpstr>Cambria Math</vt:lpstr>
      <vt:lpstr>Corbel</vt:lpstr>
      <vt:lpstr>Symbol</vt:lpstr>
      <vt:lpstr>Tahoma</vt:lpstr>
      <vt:lpstr>Times New Roman</vt:lpstr>
      <vt:lpstr>Verdana</vt:lpstr>
      <vt:lpstr>Wingdings</vt:lpstr>
      <vt:lpstr>Wingdings 2</vt:lpstr>
      <vt:lpstr>Arial</vt:lpstr>
      <vt:lpstr>Module</vt:lpstr>
      <vt:lpstr>Equation</vt:lpstr>
      <vt:lpstr>Analysis of Large Graphs: Community Detection</vt:lpstr>
      <vt:lpstr>Networks &amp; Communities</vt:lpstr>
      <vt:lpstr>Goal: Find Densely Linked Clusters</vt:lpstr>
      <vt:lpstr>Micro-Markets in Sponsored Search</vt:lpstr>
      <vt:lpstr>Movies and Actors</vt:lpstr>
      <vt:lpstr>Twitter &amp; Facebook</vt:lpstr>
      <vt:lpstr>Community Detection</vt:lpstr>
      <vt:lpstr>Method 1: Strength of Weak Ties</vt:lpstr>
      <vt:lpstr>Method 1: Girvan-Newman</vt:lpstr>
      <vt:lpstr>Girvan-Newman: Example</vt:lpstr>
      <vt:lpstr>Girvan-Newman: Example</vt:lpstr>
      <vt:lpstr>Girvan-Newman: Results</vt:lpstr>
      <vt:lpstr>Girvan-Newman: Results</vt:lpstr>
      <vt:lpstr>We need to resolve 2 questions</vt:lpstr>
      <vt:lpstr>How to Compute Betweenness?</vt:lpstr>
      <vt:lpstr>How to Compute Betweenness?</vt:lpstr>
      <vt:lpstr>How to Compute Betweenness?</vt:lpstr>
      <vt:lpstr>How to Compute Betweenness?</vt:lpstr>
      <vt:lpstr>We need to resolve 2 questions</vt:lpstr>
      <vt:lpstr>Network Communities</vt:lpstr>
      <vt:lpstr>Null Model: Configuration Model</vt:lpstr>
      <vt:lpstr>Modularity</vt:lpstr>
      <vt:lpstr>Modularity: Number of clusters</vt:lpstr>
      <vt:lpstr>Spectral Clustering</vt:lpstr>
      <vt:lpstr>Graph Partitioning</vt:lpstr>
      <vt:lpstr>Graph Partitioning</vt:lpstr>
      <vt:lpstr>Graph Cuts</vt:lpstr>
      <vt:lpstr>Graph Cut Criterion</vt:lpstr>
      <vt:lpstr>Graph Cut Criteria</vt:lpstr>
      <vt:lpstr>Spectral Graph Partitioning</vt:lpstr>
      <vt:lpstr>What is the meaning of Ax?</vt:lpstr>
      <vt:lpstr>Example: d-regular graph</vt:lpstr>
      <vt:lpstr>d is the largest eigenvalue of A</vt:lpstr>
      <vt:lpstr>Example: Graph on 2 components</vt:lpstr>
      <vt:lpstr>More Intuition</vt:lpstr>
      <vt:lpstr>Matrix Representations</vt:lpstr>
      <vt:lpstr>Matrix Representations</vt:lpstr>
      <vt:lpstr>Matrix Representations</vt:lpstr>
      <vt:lpstr>Facts about the Laplacian L</vt:lpstr>
      <vt:lpstr>λ2 as optimization problem</vt:lpstr>
      <vt:lpstr>Proof:</vt:lpstr>
      <vt:lpstr>λ2 as optimization problem</vt:lpstr>
      <vt:lpstr>Find Optimal Cut [Fiedler’73]</vt:lpstr>
      <vt:lpstr>Rayleigh Theorem</vt:lpstr>
      <vt:lpstr>Approx. Guarantee of Spectral</vt:lpstr>
      <vt:lpstr>Approx. Guarantee of Spectral</vt:lpstr>
      <vt:lpstr>Approx. Guarantee of Spectral</vt:lpstr>
      <vt:lpstr>So far…</vt:lpstr>
      <vt:lpstr>Spectral Clustering Algorithms</vt:lpstr>
      <vt:lpstr>Spectral Partitioning Algorithm</vt:lpstr>
      <vt:lpstr>Spectral Partitioning</vt:lpstr>
      <vt:lpstr>Example: Spectral Partitioning</vt:lpstr>
      <vt:lpstr>Example: Spectral Partitioning</vt:lpstr>
      <vt:lpstr>Example: Spectral partitioning</vt:lpstr>
      <vt:lpstr>k-Way Spectral Clustering</vt:lpstr>
      <vt:lpstr>Why use multiple eigenvectors?</vt:lpstr>
      <vt:lpstr>Analysis of Large Graphs: Trawling</vt:lpstr>
      <vt:lpstr>Trawling</vt:lpstr>
      <vt:lpstr>Searching for Small Communities</vt:lpstr>
      <vt:lpstr>Frequent Itemset Enumeration</vt:lpstr>
      <vt:lpstr>From Itemsets to Bipartite Ks,t</vt:lpstr>
      <vt:lpstr>From Itemsets to Bipartite Ks,t</vt:lpstr>
      <vt:lpstr>Example (1)</vt:lpstr>
      <vt:lpstr>Example (2)</vt:lpstr>
    </vt:vector>
  </TitlesOfParts>
  <Company>Carnegie Mellon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Microsoft Office User</cp:lastModifiedBy>
  <cp:revision>1689</cp:revision>
  <cp:lastPrinted>2014-02-12T18:03:05Z</cp:lastPrinted>
  <dcterms:created xsi:type="dcterms:W3CDTF">2009-06-12T17:14:38Z</dcterms:created>
  <dcterms:modified xsi:type="dcterms:W3CDTF">2016-11-30T15:54:12Z</dcterms:modified>
</cp:coreProperties>
</file>